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>
      <p:cViewPr varScale="1">
        <p:scale>
          <a:sx n="70" d="100"/>
          <a:sy n="70" d="100"/>
        </p:scale>
        <p:origin x="73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PC -pi 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Sheet1!$A$2:$A$3</c:f>
              <c:strCache>
                <c:ptCount val="2"/>
                <c:pt idx="0">
                  <c:v>Achieved</c:v>
                </c:pt>
                <c:pt idx="1">
                  <c:v>Remaining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F-48FA-AF46-546118D38B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PC -pi 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993-4B71-BEC3-F8CC144A1102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993-4B71-BEC3-F8CC144A1102}"/>
              </c:ext>
            </c:extLst>
          </c:dPt>
          <c:cat>
            <c:strRef>
              <c:f>Sheet1!$A$2:$A$3</c:f>
              <c:strCache>
                <c:ptCount val="2"/>
                <c:pt idx="0">
                  <c:v>Achieved</c:v>
                </c:pt>
                <c:pt idx="1">
                  <c:v>Remaining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93-4B71-BEC3-F8CC144A11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EA67-A527-4F06-A600-7F7A8BECD40D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why-google-clou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5301208"/>
            <a:ext cx="5110336" cy="100811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Week-1 Overview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1190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F.O.T.A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Team II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Futura Md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5301208"/>
            <a:ext cx="5110336" cy="100811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Google Cloud server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1190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F.O.T.A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Team II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Futura Md BT" pitchFamily="34" charset="0"/>
            </a:endParaRPr>
          </a:p>
        </p:txBody>
      </p:sp>
      <p:pic>
        <p:nvPicPr>
          <p:cNvPr id="1028" name="Picture 4" descr="cloud.google.com/images/velostrata/cloud-lockup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201816"/>
            <a:ext cx="2944327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0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Google Cloud 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pic>
        <p:nvPicPr>
          <p:cNvPr id="4" name="Picture 4" descr="cloud.google.com/images/velostrata/cloud-lockup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56" y="280261"/>
            <a:ext cx="1512168" cy="8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34" y="2564904"/>
            <a:ext cx="762357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4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Google Cloud 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452596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“The </a:t>
            </a:r>
            <a:r>
              <a:rPr lang="en-US" dirty="0">
                <a:solidFill>
                  <a:schemeClr val="bg1"/>
                </a:solidFill>
              </a:rPr>
              <a:t>same security technology that supports Google’s private global network protects your data while meeting rigorous industry-specific </a:t>
            </a:r>
            <a:r>
              <a:rPr lang="en-US" dirty="0" smtClean="0">
                <a:solidFill>
                  <a:schemeClr val="bg1"/>
                </a:solidFill>
              </a:rPr>
              <a:t>compliance </a:t>
            </a:r>
            <a:r>
              <a:rPr lang="en-US" dirty="0">
                <a:solidFill>
                  <a:schemeClr val="bg1"/>
                </a:solidFill>
              </a:rPr>
              <a:t>standards</a:t>
            </a:r>
            <a:r>
              <a:rPr lang="en-US" dirty="0" smtClean="0">
                <a:solidFill>
                  <a:schemeClr val="bg1"/>
                </a:solidFill>
              </a:rPr>
              <a:t>.”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cloud.google.com/why-google-cloud</a:t>
            </a:r>
            <a:endParaRPr lang="en-US" sz="1600" dirty="0" smtClean="0"/>
          </a:p>
          <a:p>
            <a:pPr algn="just"/>
            <a:r>
              <a:rPr lang="en-US" dirty="0">
                <a:solidFill>
                  <a:schemeClr val="bg1"/>
                </a:solidFill>
              </a:rPr>
              <a:t>Gain real-time visibility into who’s accessing your data and reduce risk by ensuring that only the right users can do so.</a:t>
            </a:r>
          </a:p>
        </p:txBody>
      </p:sp>
      <p:pic>
        <p:nvPicPr>
          <p:cNvPr id="4" name="Picture 4" descr="cloud.google.com/images/velostrata/cloud-lockup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56" y="280261"/>
            <a:ext cx="1512168" cy="8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41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Google Cloud 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92896"/>
            <a:ext cx="8363272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Strategic partnerships with leading open source-centric companies in </a:t>
            </a:r>
            <a:r>
              <a:rPr lang="en-US" dirty="0" smtClean="0">
                <a:solidFill>
                  <a:schemeClr val="bg1"/>
                </a:solidFill>
              </a:rPr>
              <a:t>data management </a:t>
            </a:r>
            <a:r>
              <a:rPr lang="en-US" dirty="0">
                <a:solidFill>
                  <a:schemeClr val="bg1"/>
                </a:solidFill>
              </a:rPr>
              <a:t>and analytics allow us to tightly integrate such services into Google Cloud, making it easy for enterprise customers to build and use apps in the public </a:t>
            </a:r>
            <a:r>
              <a:rPr lang="en-US" dirty="0" smtClean="0">
                <a:solidFill>
                  <a:schemeClr val="bg1"/>
                </a:solidFill>
              </a:rPr>
              <a:t>cloud.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Our </a:t>
            </a:r>
            <a:r>
              <a:rPr lang="en-US" dirty="0">
                <a:solidFill>
                  <a:schemeClr val="bg1"/>
                </a:solidFill>
              </a:rPr>
              <a:t>specialists and partners can help you use Google technology—infrastructure, analytics, AI, and more—to solve your most challenging problems.</a:t>
            </a:r>
          </a:p>
        </p:txBody>
      </p:sp>
      <p:pic>
        <p:nvPicPr>
          <p:cNvPr id="4" name="Picture 4" descr="cloud.google.com/images/velostrata/cloud-lockup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56" y="280261"/>
            <a:ext cx="1512168" cy="8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64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Google Cloud 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92896"/>
            <a:ext cx="8363272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Project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Bucket.	</a:t>
            </a:r>
          </a:p>
          <a:p>
            <a:pPr lvl="2" algn="just"/>
            <a:r>
              <a:rPr lang="en-US" dirty="0" smtClean="0">
                <a:solidFill>
                  <a:schemeClr val="bg1"/>
                </a:solidFill>
              </a:rPr>
              <a:t>Files.</a:t>
            </a:r>
          </a:p>
          <a:p>
            <a:pPr lvl="3" algn="just"/>
            <a:r>
              <a:rPr lang="en-US" dirty="0" smtClean="0">
                <a:solidFill>
                  <a:schemeClr val="bg1"/>
                </a:solidFill>
              </a:rPr>
              <a:t>Request.txt</a:t>
            </a:r>
          </a:p>
          <a:p>
            <a:pPr lvl="3" algn="just"/>
            <a:r>
              <a:rPr lang="en-US" dirty="0" err="1" smtClean="0">
                <a:solidFill>
                  <a:schemeClr val="bg1"/>
                </a:solidFill>
              </a:rPr>
              <a:t>App.elf</a:t>
            </a:r>
            <a:endParaRPr lang="en-US" dirty="0" smtClean="0">
              <a:solidFill>
                <a:schemeClr val="bg1"/>
              </a:solidFill>
            </a:endParaRPr>
          </a:p>
          <a:p>
            <a:pPr lvl="3" algn="just"/>
            <a:r>
              <a:rPr lang="en-US" dirty="0" smtClean="0">
                <a:solidFill>
                  <a:schemeClr val="bg1"/>
                </a:solidFill>
              </a:rPr>
              <a:t>Logs.txt</a:t>
            </a:r>
          </a:p>
          <a:p>
            <a:pPr lvl="3" algn="just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4" descr="cloud.google.com/images/velostrata/cloud-lockup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56" y="280261"/>
            <a:ext cx="1512168" cy="8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2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Expected 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PC connected to the R</a:t>
            </a:r>
            <a:r>
              <a:rPr lang="el-GR" dirty="0" smtClean="0">
                <a:solidFill>
                  <a:schemeClr val="bg1"/>
                </a:solidFill>
              </a:rPr>
              <a:t>π</a:t>
            </a:r>
            <a:r>
              <a:rPr lang="en-US" dirty="0" smtClean="0">
                <a:solidFill>
                  <a:schemeClr val="bg1"/>
                </a:solidFill>
              </a:rPr>
              <a:t> with UDP protocol and capable to send .elf file to it.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l-GR" dirty="0" smtClean="0">
                <a:solidFill>
                  <a:schemeClr val="bg1"/>
                </a:solidFill>
              </a:rPr>
              <a:t>π</a:t>
            </a:r>
            <a:r>
              <a:rPr lang="en-US" dirty="0" smtClean="0">
                <a:solidFill>
                  <a:schemeClr val="bg1"/>
                </a:solidFill>
              </a:rPr>
              <a:t> can flash the .elf file on the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µc.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436096" y="908720"/>
            <a:ext cx="2952328" cy="86409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>
                <a:solidFill>
                  <a:schemeClr val="bg1"/>
                </a:solidFill>
                <a:latin typeface="Futura Md BT" pitchFamily="34" charset="0"/>
              </a:rPr>
              <a:t>A</a:t>
            </a:r>
            <a:r>
              <a:rPr lang="en-US" sz="3200" dirty="0" err="1" smtClean="0">
                <a:solidFill>
                  <a:schemeClr val="bg1"/>
                </a:solidFill>
                <a:latin typeface="Futura Md BT" pitchFamily="34" charset="0"/>
              </a:rPr>
              <a:t>cheived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3568" y="1916832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bg1"/>
                </a:solidFill>
              </a:rPr>
              <a:t>PC connected to the R</a:t>
            </a:r>
            <a:r>
              <a:rPr lang="el-GR" dirty="0" smtClean="0">
                <a:solidFill>
                  <a:schemeClr val="bg1"/>
                </a:solidFill>
              </a:rPr>
              <a:t>π</a:t>
            </a:r>
            <a:r>
              <a:rPr lang="en-US" dirty="0" smtClean="0">
                <a:solidFill>
                  <a:schemeClr val="bg1"/>
                </a:solidFill>
              </a:rPr>
              <a:t> with UDP protocol and capable to send .elf file to it.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PC application is connected to google cloud server and uploads the file. The R</a:t>
            </a:r>
            <a:r>
              <a:rPr lang="el-GR" dirty="0" smtClean="0">
                <a:solidFill>
                  <a:srgbClr val="FF0000"/>
                </a:solidFill>
              </a:rPr>
              <a:t>π</a:t>
            </a:r>
            <a:r>
              <a:rPr lang="en-US" dirty="0" smtClean="0">
                <a:solidFill>
                  <a:srgbClr val="FF0000"/>
                </a:solidFill>
              </a:rPr>
              <a:t> fetches (download) the file from the server.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l-GR" dirty="0" smtClean="0">
                <a:solidFill>
                  <a:schemeClr val="bg1"/>
                </a:solidFill>
              </a:rPr>
              <a:t>π</a:t>
            </a:r>
            <a:r>
              <a:rPr lang="en-US" dirty="0" smtClean="0">
                <a:solidFill>
                  <a:schemeClr val="bg1"/>
                </a:solidFill>
              </a:rPr>
              <a:t> can flash the .elf file on the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µc.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l-GR" dirty="0" smtClean="0">
                <a:solidFill>
                  <a:srgbClr val="FF0000"/>
                </a:solidFill>
              </a:rPr>
              <a:t>π</a:t>
            </a:r>
            <a:r>
              <a:rPr lang="en-US" dirty="0" smtClean="0">
                <a:solidFill>
                  <a:srgbClr val="FF0000"/>
                </a:solidFill>
              </a:rPr>
              <a:t> flashes the .elf file on the µc by communicating with the bootloader in a defined process.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436096" y="908720"/>
            <a:ext cx="2952328" cy="86409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>
                <a:solidFill>
                  <a:schemeClr val="bg1"/>
                </a:solidFill>
                <a:latin typeface="Futura Md BT" pitchFamily="34" charset="0"/>
              </a:rPr>
              <a:t>A</a:t>
            </a:r>
            <a:r>
              <a:rPr lang="en-US" sz="3200" dirty="0" err="1" smtClean="0">
                <a:solidFill>
                  <a:schemeClr val="bg1"/>
                </a:solidFill>
                <a:latin typeface="Futura Md BT" pitchFamily="34" charset="0"/>
              </a:rPr>
              <a:t>cheived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91916" y="1705185"/>
            <a:ext cx="8229600" cy="51845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rgbClr val="FF0000"/>
                </a:solidFill>
              </a:rPr>
              <a:t>PC application is connected to google cloud server and uploads the file. The R</a:t>
            </a:r>
            <a:r>
              <a:rPr lang="el-GR" dirty="0" smtClean="0">
                <a:solidFill>
                  <a:srgbClr val="FF0000"/>
                </a:solidFill>
              </a:rPr>
              <a:t>π</a:t>
            </a:r>
            <a:r>
              <a:rPr lang="en-US" dirty="0" smtClean="0">
                <a:solidFill>
                  <a:srgbClr val="FF0000"/>
                </a:solidFill>
              </a:rPr>
              <a:t> fetches (download) the file from the server. 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PC App check status.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Encryption and security checking.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l-GR" dirty="0" smtClean="0">
                <a:solidFill>
                  <a:srgbClr val="FF0000"/>
                </a:solidFill>
              </a:rPr>
              <a:t>π</a:t>
            </a:r>
            <a:r>
              <a:rPr lang="en-US" dirty="0" smtClean="0">
                <a:solidFill>
                  <a:srgbClr val="FF0000"/>
                </a:solidFill>
              </a:rPr>
              <a:t> flashes the .elf file on the µc by communicating with the bootloader in a defined process.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Error handling.</a:t>
            </a:r>
          </a:p>
          <a:p>
            <a:pPr lvl="1" algn="just"/>
            <a:r>
              <a:rPr lang="en-US" dirty="0" err="1" smtClean="0">
                <a:solidFill>
                  <a:schemeClr val="bg1"/>
                </a:solidFill>
              </a:rPr>
              <a:t>Doxygen</a:t>
            </a:r>
            <a:r>
              <a:rPr lang="en-US" dirty="0" smtClean="0">
                <a:solidFill>
                  <a:schemeClr val="bg1"/>
                </a:solidFill>
              </a:rPr>
              <a:t> reports.</a:t>
            </a:r>
          </a:p>
          <a:p>
            <a:pPr lvl="1" algn="just"/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81841007"/>
              </p:ext>
            </p:extLst>
          </p:nvPr>
        </p:nvGraphicFramePr>
        <p:xfrm>
          <a:off x="7121316" y="2636912"/>
          <a:ext cx="1800200" cy="181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668621231"/>
              </p:ext>
            </p:extLst>
          </p:nvPr>
        </p:nvGraphicFramePr>
        <p:xfrm>
          <a:off x="7121316" y="5141416"/>
          <a:ext cx="1800200" cy="181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228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-182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Project block diagram 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485" y="2354820"/>
            <a:ext cx="1533525" cy="1095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2260" y="3214362"/>
            <a:ext cx="1533525" cy="1095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9795" y="2532378"/>
            <a:ext cx="1185084" cy="991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13535" y="2733675"/>
            <a:ext cx="1391056" cy="800100"/>
            <a:chOff x="2162175" y="2733675"/>
            <a:chExt cx="1391056" cy="8001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162175" y="2733675"/>
              <a:ext cx="1209675" cy="8001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966009">
              <a:off x="2591206" y="2964625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8425051">
            <a:off x="4437312" y="2733675"/>
            <a:ext cx="1391057" cy="800100"/>
            <a:chOff x="2162175" y="2733675"/>
            <a:chExt cx="1391057" cy="80010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162175" y="2733675"/>
              <a:ext cx="1209675" cy="8001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966009">
              <a:off x="2591207" y="2964626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74879" y="2548289"/>
            <a:ext cx="1085472" cy="479749"/>
            <a:chOff x="5526043" y="3067661"/>
            <a:chExt cx="1085472" cy="479749"/>
          </a:xfrm>
        </p:grpSpPr>
        <p:sp>
          <p:nvSpPr>
            <p:cNvPr id="15" name="TextBox 14"/>
            <p:cNvSpPr txBox="1"/>
            <p:nvPr/>
          </p:nvSpPr>
          <p:spPr>
            <a:xfrm rot="20332950">
              <a:off x="5649490" y="3067661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20" idx="1"/>
              <a:endCxn id="7" idx="3"/>
            </p:cNvCxnSpPr>
            <p:nvPr/>
          </p:nvCxnSpPr>
          <p:spPr>
            <a:xfrm flipH="1">
              <a:off x="5526043" y="3328890"/>
              <a:ext cx="836710" cy="21852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615308" y="3148961"/>
            <a:ext cx="1391056" cy="800100"/>
            <a:chOff x="2162175" y="2733675"/>
            <a:chExt cx="1391056" cy="800100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162175" y="2733675"/>
              <a:ext cx="1209675" cy="8001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66009">
              <a:off x="2591206" y="2964625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5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811589" y="2307998"/>
            <a:ext cx="1070450" cy="1003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µC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375785" y="3117680"/>
            <a:ext cx="1464942" cy="644370"/>
            <a:chOff x="1748655" y="2611927"/>
            <a:chExt cx="1464942" cy="644370"/>
          </a:xfrm>
        </p:grpSpPr>
        <p:cxnSp>
          <p:nvCxnSpPr>
            <p:cNvPr id="22" name="Straight Arrow Connector 21"/>
            <p:cNvCxnSpPr>
              <a:endCxn id="6" idx="3"/>
            </p:cNvCxnSpPr>
            <p:nvPr/>
          </p:nvCxnSpPr>
          <p:spPr>
            <a:xfrm flipH="1">
              <a:off x="1748655" y="2785047"/>
              <a:ext cx="1401715" cy="47125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20360496">
              <a:off x="2251572" y="2611927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Oval Callout 24"/>
          <p:cNvSpPr/>
          <p:nvPr/>
        </p:nvSpPr>
        <p:spPr>
          <a:xfrm>
            <a:off x="347732" y="3818260"/>
            <a:ext cx="1848004" cy="1240865"/>
          </a:xfrm>
          <a:prstGeom prst="wedgeEllipseCallout">
            <a:avLst>
              <a:gd name="adj1" fmla="val -31388"/>
              <a:gd name="adj2" fmla="val -7665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GUI Application</a:t>
            </a:r>
            <a:endParaRPr lang="en-US" dirty="0"/>
          </a:p>
        </p:txBody>
      </p:sp>
      <p:sp>
        <p:nvSpPr>
          <p:cNvPr id="26" name="Oval Callout 25"/>
          <p:cNvSpPr/>
          <p:nvPr/>
        </p:nvSpPr>
        <p:spPr>
          <a:xfrm>
            <a:off x="3426605" y="4640683"/>
            <a:ext cx="1848004" cy="1240865"/>
          </a:xfrm>
          <a:prstGeom prst="wedgeEllipseCallout">
            <a:avLst>
              <a:gd name="adj1" fmla="val -31388"/>
              <a:gd name="adj2" fmla="val -7665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Google Cloud server</a:t>
            </a:r>
            <a:endParaRPr lang="en-US" sz="1600" dirty="0"/>
          </a:p>
        </p:txBody>
      </p:sp>
      <p:sp>
        <p:nvSpPr>
          <p:cNvPr id="27" name="Oval Callout 26"/>
          <p:cNvSpPr/>
          <p:nvPr/>
        </p:nvSpPr>
        <p:spPr>
          <a:xfrm>
            <a:off x="5731334" y="3916327"/>
            <a:ext cx="1848004" cy="1240865"/>
          </a:xfrm>
          <a:prstGeom prst="wedgeEllipseCallout">
            <a:avLst>
              <a:gd name="adj1" fmla="val -31388"/>
              <a:gd name="adj2" fmla="val -7665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</a:t>
            </a:r>
            <a:r>
              <a:rPr lang="el-GR" sz="1600" dirty="0" smtClean="0"/>
              <a:t>π</a:t>
            </a:r>
            <a:r>
              <a:rPr lang="en-US" sz="1600" dirty="0" smtClean="0"/>
              <a:t> scripts</a:t>
            </a:r>
            <a:endParaRPr lang="en-US" sz="1600" dirty="0"/>
          </a:p>
        </p:txBody>
      </p:sp>
      <p:sp>
        <p:nvSpPr>
          <p:cNvPr id="28" name="Oval Callout 27"/>
          <p:cNvSpPr/>
          <p:nvPr/>
        </p:nvSpPr>
        <p:spPr>
          <a:xfrm>
            <a:off x="7170578" y="4804616"/>
            <a:ext cx="1848004" cy="1240865"/>
          </a:xfrm>
          <a:prstGeom prst="wedgeEllipseCallout">
            <a:avLst>
              <a:gd name="adj1" fmla="val 23262"/>
              <a:gd name="adj2" fmla="val -17234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 bootloader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065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5301208"/>
            <a:ext cx="5110336" cy="100811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PC GUI application.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1190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F.O.T.A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Team II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436096" y="908720"/>
            <a:ext cx="2952328" cy="86409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GUI design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5865"/>
            <a:ext cx="7272808" cy="48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1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436096" y="908720"/>
            <a:ext cx="2952328" cy="86409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Libraries Used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3568" y="2071389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PyQt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GUI designing.</a:t>
            </a:r>
          </a:p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Google.cloud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Server communication.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419872" y="908720"/>
            <a:ext cx="4968552" cy="86409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Application GUI description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5865"/>
            <a:ext cx="7272808" cy="4815998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347732" y="476672"/>
            <a:ext cx="1848004" cy="1240865"/>
          </a:xfrm>
          <a:prstGeom prst="wedgeEllipseCallout">
            <a:avLst>
              <a:gd name="adj1" fmla="val 89728"/>
              <a:gd name="adj2" fmla="val 9161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.elf path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056144" y="236950"/>
            <a:ext cx="1848004" cy="1240865"/>
          </a:xfrm>
          <a:prstGeom prst="wedgeEllipseCallout">
            <a:avLst>
              <a:gd name="adj1" fmla="val -1848"/>
              <a:gd name="adj2" fmla="val 10701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 button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10146" y="3212976"/>
            <a:ext cx="1969565" cy="1296144"/>
          </a:xfrm>
          <a:prstGeom prst="wedgeEllipseCallout">
            <a:avLst>
              <a:gd name="adj1" fmla="val 90467"/>
              <a:gd name="adj2" fmla="val -6126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target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3929654" y="3861048"/>
            <a:ext cx="1969565" cy="1296144"/>
          </a:xfrm>
          <a:prstGeom prst="wedgeEllipseCallout">
            <a:avLst>
              <a:gd name="adj1" fmla="val -3079"/>
              <a:gd name="adj2" fmla="val -98114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target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99219" y="1915865"/>
            <a:ext cx="3065269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After pushing the UPLOAD button the .elf file will be uploaded to the google cloud server.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application will write on the “Request.txt” a new request with the following format: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smtClean="0">
                <a:solidFill>
                  <a:schemeClr val="tx1"/>
                </a:solidFill>
              </a:rPr>
              <a:t>Firmware Target .</a:t>
            </a:r>
            <a:r>
              <a:rPr lang="en-US" dirty="0" err="1" smtClean="0">
                <a:solidFill>
                  <a:schemeClr val="tx1"/>
                </a:solidFill>
              </a:rPr>
              <a:t>elf_file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6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407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Futura Md BT</vt:lpstr>
      <vt:lpstr>Тема Office</vt:lpstr>
      <vt:lpstr>Week-1 Overview</vt:lpstr>
      <vt:lpstr>Expected </vt:lpstr>
      <vt:lpstr>PowerPoint Presentation</vt:lpstr>
      <vt:lpstr>PowerPoint Presentation</vt:lpstr>
      <vt:lpstr>Project block diagram </vt:lpstr>
      <vt:lpstr>PC GUI application.</vt:lpstr>
      <vt:lpstr>PowerPoint Presentation</vt:lpstr>
      <vt:lpstr>PowerPoint Presentation</vt:lpstr>
      <vt:lpstr>PowerPoint Presentation</vt:lpstr>
      <vt:lpstr>Google Cloud server</vt:lpstr>
      <vt:lpstr>Google Cloud </vt:lpstr>
      <vt:lpstr>Google Cloud </vt:lpstr>
      <vt:lpstr>Google Cloud </vt:lpstr>
      <vt:lpstr>Google Cloud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1</dc:creator>
  <cp:lastModifiedBy>toshiba</cp:lastModifiedBy>
  <cp:revision>16</cp:revision>
  <dcterms:created xsi:type="dcterms:W3CDTF">2013-08-05T12:27:28Z</dcterms:created>
  <dcterms:modified xsi:type="dcterms:W3CDTF">2020-05-31T21:36:00Z</dcterms:modified>
</cp:coreProperties>
</file>