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66" r:id="rId9"/>
    <p:sldId id="268" r:id="rId10"/>
    <p:sldId id="270" r:id="rId11"/>
    <p:sldId id="272" r:id="rId12"/>
    <p:sldId id="271" r:id="rId13"/>
    <p:sldId id="267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343" autoAdjust="0"/>
  </p:normalViewPr>
  <p:slideViewPr>
    <p:cSldViewPr snapToGrid="0">
      <p:cViewPr varScale="1">
        <p:scale>
          <a:sx n="86" d="100"/>
          <a:sy n="86" d="100"/>
        </p:scale>
        <p:origin x="324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002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30" y="2986549"/>
            <a:ext cx="7890386" cy="98076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3886194"/>
            <a:ext cx="7875637" cy="7669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6" y="836393"/>
            <a:ext cx="821485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85452"/>
            <a:ext cx="8246070" cy="327687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11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88370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3237272"/>
            <a:ext cx="7750278" cy="789037"/>
          </a:xfrm>
        </p:spPr>
        <p:txBody>
          <a:bodyPr>
            <a:normAutofit/>
          </a:bodyPr>
          <a:lstStyle/>
          <a:p>
            <a:r>
              <a:rPr lang="en-US" dirty="0" smtClean="0"/>
              <a:t>Firmware Over the 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535" y="4041060"/>
            <a:ext cx="7514304" cy="549378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0352"/>
            <a:ext cx="8246070" cy="3276870"/>
          </a:xfrm>
        </p:spPr>
        <p:txBody>
          <a:bodyPr/>
          <a:lstStyle/>
          <a:p>
            <a:pPr algn="l"/>
            <a:r>
              <a:rPr lang="en-US" dirty="0" err="1" smtClean="0"/>
              <a:t>Current_command</a:t>
            </a:r>
            <a:r>
              <a:rPr lang="en-US" dirty="0" smtClean="0"/>
              <a:t>: The PC application will write command code in this file.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2659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The R</a:t>
            </a:r>
            <a:r>
              <a:rPr lang="el-GR" dirty="0" smtClean="0"/>
              <a:t>π</a:t>
            </a:r>
            <a:r>
              <a:rPr lang="en-US" dirty="0" smtClean="0"/>
              <a:t> checks the file and based on the command code it will take suitable action.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PC App </a:t>
            </a:r>
            <a:r>
              <a:rPr lang="en-US" dirty="0" smtClean="0"/>
              <a:t>-&gt;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After executing</a:t>
            </a:r>
            <a:r>
              <a:rPr lang="en-US" dirty="0" smtClean="0"/>
              <a:t>, </a:t>
            </a:r>
            <a:r>
              <a:rPr lang="en-US" dirty="0"/>
              <a:t>the R</a:t>
            </a:r>
            <a:r>
              <a:rPr lang="el-GR" dirty="0" smtClean="0"/>
              <a:t>π</a:t>
            </a:r>
            <a:r>
              <a:rPr lang="en-US" dirty="0" smtClean="0"/>
              <a:t> clears the file.</a:t>
            </a:r>
            <a:endParaRPr lang="en-US" dirty="0"/>
          </a:p>
        </p:txBody>
      </p:sp>
      <p:pic>
        <p:nvPicPr>
          <p:cNvPr id="1026" name="Picture 2" descr="https://scontent.fcai3-1.fna.fbcdn.net/v/t1.15752-0/p280x280/98160476_3613521128674483_7446126977930493952_n.png?_nc_cat=106&amp;_nc_sid=b96e70&amp;_nc_ohc=ljceeYWGG2kAX8KM7Zd&amp;_nc_ht=scontent.fcai3-1.fna&amp;oh=e9a0f1caa12ba70ec52a019c1a0b5b25&amp;oe=5EEB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38" y="2502332"/>
            <a:ext cx="3897382" cy="2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>
            <a:off x="6845300" y="3378200"/>
            <a:ext cx="292100" cy="482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0352"/>
            <a:ext cx="8695034" cy="3276870"/>
          </a:xfrm>
        </p:spPr>
        <p:txBody>
          <a:bodyPr/>
          <a:lstStyle/>
          <a:p>
            <a:pPr algn="l"/>
            <a:r>
              <a:rPr lang="en-US" dirty="0" smtClean="0"/>
              <a:t>Data</a:t>
            </a:r>
            <a:r>
              <a:rPr lang="en-US" dirty="0" smtClean="0"/>
              <a:t>: The </a:t>
            </a:r>
            <a:r>
              <a:rPr lang="en-US" dirty="0"/>
              <a:t>R</a:t>
            </a:r>
            <a:r>
              <a:rPr lang="el-GR" dirty="0" smtClean="0"/>
              <a:t>π</a:t>
            </a:r>
            <a:r>
              <a:rPr lang="en-US" dirty="0" smtClean="0"/>
              <a:t> and µC communicates via Data file.</a:t>
            </a:r>
          </a:p>
          <a:p>
            <a:pPr algn="l"/>
            <a:r>
              <a:rPr lang="en-US" dirty="0" smtClean="0"/>
              <a:t>Both have the read and write access for communication.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3294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The R</a:t>
            </a:r>
            <a:r>
              <a:rPr lang="el-GR" dirty="0" smtClean="0"/>
              <a:t>π</a:t>
            </a:r>
            <a:r>
              <a:rPr lang="en-US" dirty="0"/>
              <a:t> and </a:t>
            </a:r>
            <a:r>
              <a:rPr lang="en-US" dirty="0" smtClean="0"/>
              <a:t>µC follows flashing protocol to avoid overriding data in this file.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µC &lt;-</a:t>
            </a:r>
            <a:r>
              <a:rPr lang="en-US" dirty="0" smtClean="0">
                <a:sym typeface="Wingdings" panose="05000000000000000000" pitchFamily="2" charset="2"/>
              </a:rPr>
              <a:t>-&gt; </a:t>
            </a:r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ttps://scontent.fcai3-1.fna.fbcdn.net/v/t1.15752-0/p280x280/98160476_3613521128674483_7446126977930493952_n.png?_nc_cat=106&amp;_nc_sid=b96e70&amp;_nc_ohc=ljceeYWGG2kAX8KM7Zd&amp;_nc_ht=scontent.fcai3-1.fna&amp;oh=e9a0f1caa12ba70ec52a019c1a0b5b25&amp;oe=5EEB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38" y="2502332"/>
            <a:ext cx="3897382" cy="2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>
            <a:off x="7378700" y="3378200"/>
            <a:ext cx="292100" cy="482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20352"/>
            <a:ext cx="8246070" cy="3276870"/>
          </a:xfrm>
        </p:spPr>
        <p:txBody>
          <a:bodyPr/>
          <a:lstStyle/>
          <a:p>
            <a:pPr algn="l"/>
            <a:r>
              <a:rPr lang="en-US" dirty="0" smtClean="0"/>
              <a:t>result</a:t>
            </a:r>
            <a:r>
              <a:rPr lang="en-US" dirty="0" smtClean="0"/>
              <a:t>: The </a:t>
            </a:r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 smtClean="0"/>
              <a:t> writes the current process status on this file to generate the status report to the PC App.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2659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The PC will generate the Status report based on the code written in this file 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PC APP  &lt;-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https://scontent.fcai3-1.fna.fbcdn.net/v/t1.15752-0/p280x280/98160476_3613521128674483_7446126977930493952_n.png?_nc_cat=106&amp;_nc_sid=b96e70&amp;_nc_ohc=ljceeYWGG2kAX8KM7Zd&amp;_nc_ht=scontent.fcai3-1.fna&amp;oh=e9a0f1caa12ba70ec52a019c1a0b5b25&amp;oe=5EEB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38" y="2502332"/>
            <a:ext cx="3897382" cy="2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/>
          <p:cNvSpPr/>
          <p:nvPr/>
        </p:nvSpPr>
        <p:spPr>
          <a:xfrm>
            <a:off x="7874000" y="3352800"/>
            <a:ext cx="292100" cy="482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App – R</a:t>
            </a:r>
            <a:r>
              <a:rPr lang="el-GR" dirty="0" smtClean="0"/>
              <a:t>π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77436"/>
            <a:ext cx="7048500" cy="351106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 smtClean="0"/>
              <a:t>The App sends start signal ( after pressing ok button) by sending the .elf /.o file via internet to the R</a:t>
            </a:r>
            <a:r>
              <a:rPr lang="el-GR" sz="2400" dirty="0" smtClean="0"/>
              <a:t>π</a:t>
            </a:r>
            <a:r>
              <a:rPr lang="en-US" sz="2400" dirty="0" smtClean="0"/>
              <a:t> . </a:t>
            </a:r>
            <a:endParaRPr lang="en-US" dirty="0"/>
          </a:p>
          <a:p>
            <a:pPr algn="just"/>
            <a:r>
              <a:rPr lang="en-US" sz="2400" dirty="0" smtClean="0"/>
              <a:t>The Application writes command code in the </a:t>
            </a:r>
            <a:r>
              <a:rPr lang="en-US" sz="2400" dirty="0" err="1" smtClean="0"/>
              <a:t>Command_file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R</a:t>
            </a:r>
            <a:r>
              <a:rPr lang="el-GR" sz="2400" dirty="0" smtClean="0"/>
              <a:t>π</a:t>
            </a:r>
            <a:r>
              <a:rPr lang="en-US" sz="2400" dirty="0" smtClean="0"/>
              <a:t> (background process) checks the command file and if its not IDLE (new command appears) it will start communication with the µC and send status to the App via result file.</a:t>
            </a:r>
          </a:p>
          <a:p>
            <a:pPr algn="just"/>
            <a:r>
              <a:rPr lang="en-US" sz="2400" dirty="0" smtClean="0"/>
              <a:t>Periodically, The App checks the result file to generate the status message (Report) for the App User.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</p:txBody>
      </p:sp>
    </p:spTree>
    <p:extLst>
      <p:ext uri="{BB962C8B-B14F-4D97-AF65-F5344CB8AC3E}">
        <p14:creationId xmlns:p14="http://schemas.microsoft.com/office/powerpoint/2010/main" val="2981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77436"/>
            <a:ext cx="7048500" cy="35110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After receiving command from the App (via </a:t>
            </a:r>
            <a:r>
              <a:rPr lang="en-US" sz="2400" dirty="0" err="1" smtClean="0"/>
              <a:t>current_command</a:t>
            </a:r>
            <a:r>
              <a:rPr lang="en-US" sz="2400" dirty="0" smtClean="0"/>
              <a:t> file),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 writes command code to the µC by writing on data file . </a:t>
            </a:r>
            <a:endParaRPr lang="en-US" dirty="0"/>
          </a:p>
          <a:p>
            <a:pPr algn="just"/>
            <a:r>
              <a:rPr lang="en-US" sz="2400" dirty="0" smtClean="0"/>
              <a:t>The µC will have a periodic task that checks on data file and if it finds out that there is a new command, the task will change the status flag (marker) and reboots the µC . </a:t>
            </a:r>
          </a:p>
          <a:p>
            <a:pPr algn="just"/>
            <a:r>
              <a:rPr lang="en-US" sz="2400" dirty="0" smtClean="0"/>
              <a:t>The Bootloader will checks the marker flag and based on the value, it will  take the suitable procedure. 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</p:txBody>
      </p:sp>
    </p:spTree>
    <p:extLst>
      <p:ext uri="{BB962C8B-B14F-4D97-AF65-F5344CB8AC3E}">
        <p14:creationId xmlns:p14="http://schemas.microsoft.com/office/powerpoint/2010/main" val="31981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236428"/>
            <a:ext cx="7048500" cy="351106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400" dirty="0" smtClean="0"/>
              <a:t>After receiving command from the App (via </a:t>
            </a:r>
            <a:r>
              <a:rPr lang="en-US" sz="2400" dirty="0" err="1" smtClean="0"/>
              <a:t>current_command</a:t>
            </a:r>
            <a:r>
              <a:rPr lang="en-US" sz="2400" dirty="0" smtClean="0"/>
              <a:t> file),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 writes command code to the µC by writing on data file . </a:t>
            </a:r>
            <a:endParaRPr lang="en-US" dirty="0"/>
          </a:p>
          <a:p>
            <a:pPr algn="just"/>
            <a:r>
              <a:rPr lang="en-US" sz="2400" dirty="0" smtClean="0"/>
              <a:t>The µC will have a periodic task that checks on data file and if it finds out that there is a new command, the task will change the status flag (marker) and reboots the µC . </a:t>
            </a:r>
          </a:p>
          <a:p>
            <a:pPr algn="just"/>
            <a:r>
              <a:rPr lang="en-US" sz="2400" dirty="0" smtClean="0"/>
              <a:t>The Bootloader will checks the marker flag and based on the value, it will  take the suitable procedure. </a:t>
            </a:r>
          </a:p>
          <a:p>
            <a:pPr algn="just"/>
            <a:r>
              <a:rPr lang="en-US" sz="2400" dirty="0" smtClean="0"/>
              <a:t>After finishing with the µC, The </a:t>
            </a:r>
            <a:r>
              <a:rPr lang="en-US" sz="2400" dirty="0"/>
              <a:t>R</a:t>
            </a:r>
            <a:r>
              <a:rPr lang="el-GR" sz="2400" dirty="0"/>
              <a:t>π</a:t>
            </a:r>
            <a:r>
              <a:rPr lang="en-US" sz="2400" dirty="0"/>
              <a:t> </a:t>
            </a:r>
            <a:r>
              <a:rPr lang="en-US" sz="2400" dirty="0" smtClean="0"/>
              <a:t>writes finish code to the App.</a:t>
            </a:r>
          </a:p>
          <a:p>
            <a:pPr algn="just"/>
            <a:r>
              <a:rPr lang="en-US" sz="2400" dirty="0" smtClean="0"/>
              <a:t>There are three types of commands to be given to the µC:</a:t>
            </a:r>
          </a:p>
          <a:p>
            <a:pPr lvl="1" algn="just"/>
            <a:r>
              <a:rPr lang="en-US" sz="2400" dirty="0" smtClean="0"/>
              <a:t>Flash New </a:t>
            </a:r>
            <a:r>
              <a:rPr lang="en-US" sz="2400" dirty="0" err="1" smtClean="0"/>
              <a:t>Sw</a:t>
            </a:r>
            <a:r>
              <a:rPr lang="en-US" sz="2400" dirty="0" smtClean="0"/>
              <a:t> (Application/ Configuration).</a:t>
            </a:r>
          </a:p>
          <a:p>
            <a:pPr lvl="1" algn="just"/>
            <a:r>
              <a:rPr lang="en-US" sz="2400" dirty="0" smtClean="0"/>
              <a:t>Get diagnostic status from </a:t>
            </a:r>
            <a:r>
              <a:rPr lang="en-US" sz="2400" dirty="0"/>
              <a:t>the </a:t>
            </a:r>
            <a:r>
              <a:rPr lang="en-US" sz="2400" dirty="0" smtClean="0"/>
              <a:t>µC.</a:t>
            </a:r>
          </a:p>
        </p:txBody>
      </p:sp>
    </p:spTree>
    <p:extLst>
      <p:ext uri="{BB962C8B-B14F-4D97-AF65-F5344CB8AC3E}">
        <p14:creationId xmlns:p14="http://schemas.microsoft.com/office/powerpoint/2010/main" val="6914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l-GR" dirty="0" smtClean="0"/>
              <a:t>π</a:t>
            </a:r>
            <a:r>
              <a:rPr lang="en-US" dirty="0" smtClean="0"/>
              <a:t> - µC </a:t>
            </a:r>
            <a:r>
              <a:rPr lang="en-US" dirty="0" err="1" smtClean="0"/>
              <a:t>comm</a:t>
            </a:r>
            <a:r>
              <a:rPr lang="en-US" dirty="0" smtClean="0"/>
              <a:t>: Frames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236429"/>
            <a:ext cx="4343400" cy="34928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dirty="0" smtClean="0"/>
              <a:t>We have eight types of frame.</a:t>
            </a:r>
          </a:p>
          <a:p>
            <a:pPr algn="just"/>
            <a:r>
              <a:rPr lang="en-US" sz="2400" dirty="0" smtClean="0"/>
              <a:t>These frames will be represented (written) in the Data File.</a:t>
            </a:r>
          </a:p>
          <a:p>
            <a:pPr algn="just"/>
            <a:r>
              <a:rPr lang="en-US" sz="2400" dirty="0" smtClean="0"/>
              <a:t>The General structure of the frame consists of Header &amp; Data.</a:t>
            </a:r>
          </a:p>
          <a:p>
            <a:pPr algn="just"/>
            <a:r>
              <a:rPr lang="en-US" sz="2400" dirty="0" smtClean="0"/>
              <a:t>The Header starts with Direction (0: R</a:t>
            </a:r>
            <a:r>
              <a:rPr lang="el-GR" sz="2400" dirty="0" smtClean="0"/>
              <a:t>π</a:t>
            </a:r>
            <a:r>
              <a:rPr lang="en-US" sz="2400" dirty="0" smtClean="0"/>
              <a:t> -&gt; µC, 1: </a:t>
            </a:r>
            <a:r>
              <a:rPr lang="en-US" sz="2400" dirty="0"/>
              <a:t>µC</a:t>
            </a:r>
            <a:r>
              <a:rPr lang="en-US" sz="2400" dirty="0" smtClean="0"/>
              <a:t> -&gt; R</a:t>
            </a:r>
            <a:r>
              <a:rPr lang="el-GR" sz="2400" dirty="0" smtClean="0"/>
              <a:t>π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smtClean="0"/>
              <a:t>The header contains frame type.</a:t>
            </a:r>
          </a:p>
          <a:p>
            <a:pPr algn="just"/>
            <a:r>
              <a:rPr lang="en-US" sz="2400" dirty="0" smtClean="0"/>
              <a:t>The header contains Check Byte.</a:t>
            </a:r>
          </a:p>
          <a:p>
            <a:pPr algn="just"/>
            <a:r>
              <a:rPr lang="en-US" sz="2400" dirty="0" smtClean="0"/>
              <a:t>Header = (Direction + frame type + Check).</a:t>
            </a:r>
          </a:p>
          <a:p>
            <a:pPr algn="just"/>
            <a:r>
              <a:rPr lang="en-US" sz="2400" dirty="0" smtClean="0"/>
              <a:t>The data differs from frame type to another.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07471"/>
              </p:ext>
            </p:extLst>
          </p:nvPr>
        </p:nvGraphicFramePr>
        <p:xfrm>
          <a:off x="6324601" y="1236428"/>
          <a:ext cx="27051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839">
                  <a:extLst>
                    <a:ext uri="{9D8B030D-6E8A-4147-A177-3AD203B41FA5}">
                      <a16:colId xmlns:a16="http://schemas.microsoft.com/office/drawing/2014/main" val="1321734115"/>
                    </a:ext>
                  </a:extLst>
                </a:gridCol>
                <a:gridCol w="2334261">
                  <a:extLst>
                    <a:ext uri="{9D8B030D-6E8A-4147-A177-3AD203B41FA5}">
                      <a16:colId xmlns:a16="http://schemas.microsoft.com/office/drawing/2014/main" val="324968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Start Flashing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Start</a:t>
                      </a:r>
                      <a:r>
                        <a:rPr lang="en-US" sz="1600" baseline="0" dirty="0" smtClean="0"/>
                        <a:t> Section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1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1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Ack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Error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End Section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End Flash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1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Diagnostic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Req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Diagnostic</a:t>
                      </a:r>
                      <a:r>
                        <a:rPr lang="en-US" sz="1600" baseline="0" dirty="0" smtClean="0"/>
                        <a:t> Report Frame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6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4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Frames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000" dirty="0" smtClean="0"/>
              <a:t>Start Flashing Frame: Contains START_FLASH_KEY and µC_ID. </a:t>
            </a:r>
          </a:p>
          <a:p>
            <a:pPr algn="just"/>
            <a:r>
              <a:rPr lang="en-US" sz="2000" dirty="0"/>
              <a:t>Start </a:t>
            </a:r>
            <a:r>
              <a:rPr lang="en-US" sz="2000" dirty="0" smtClean="0"/>
              <a:t>Section Frame: </a:t>
            </a:r>
            <a:r>
              <a:rPr lang="en-US" sz="2000" dirty="0"/>
              <a:t>Contains </a:t>
            </a:r>
            <a:r>
              <a:rPr lang="en-US" sz="2000" dirty="0" smtClean="0"/>
              <a:t>section number, physical address, file-size and memory-size for this section.</a:t>
            </a:r>
          </a:p>
          <a:p>
            <a:pPr algn="just"/>
            <a:r>
              <a:rPr lang="en-US" sz="2000" dirty="0" smtClean="0"/>
              <a:t>Data frame: Contains Data sequence number, Data size and Data Bytes (up to DATA_MAX Byte per frame). </a:t>
            </a:r>
          </a:p>
          <a:p>
            <a:pPr algn="just"/>
            <a:r>
              <a:rPr lang="en-US" sz="2000" dirty="0" err="1" smtClean="0"/>
              <a:t>Ack</a:t>
            </a:r>
            <a:r>
              <a:rPr lang="en-US" sz="2000" dirty="0"/>
              <a:t> </a:t>
            </a:r>
            <a:r>
              <a:rPr lang="en-US" sz="2000" dirty="0" smtClean="0"/>
              <a:t>frame: contains ACK_KEY and previous frame type and sequence number (for Data ACK).</a:t>
            </a:r>
          </a:p>
          <a:p>
            <a:pPr algn="just"/>
            <a:r>
              <a:rPr lang="en-US" sz="2000" dirty="0" smtClean="0"/>
              <a:t>Error frame: contains ERROR_KEY.</a:t>
            </a:r>
          </a:p>
          <a:p>
            <a:pPr algn="just"/>
            <a:r>
              <a:rPr lang="en-US" sz="2000" dirty="0" smtClean="0"/>
              <a:t>End section frame: contains section number and END_SECTION_KEY.</a:t>
            </a:r>
          </a:p>
          <a:p>
            <a:pPr algn="just"/>
            <a:r>
              <a:rPr lang="en-US" sz="2000" dirty="0" smtClean="0"/>
              <a:t>End Flashing Frame: contains END_FLASHING_KEY </a:t>
            </a:r>
            <a:r>
              <a:rPr lang="en-US" sz="2000" dirty="0"/>
              <a:t>and </a:t>
            </a:r>
            <a:r>
              <a:rPr lang="en-US" sz="2000" dirty="0" smtClean="0"/>
              <a:t>µC_ID. </a:t>
            </a:r>
          </a:p>
          <a:p>
            <a:pPr algn="just"/>
            <a:r>
              <a:rPr lang="en-US" sz="2000" dirty="0" smtClean="0"/>
              <a:t>Diagnostic Request Frame: Contains DIAGNOSTIC_REQUEST_KEY and </a:t>
            </a:r>
            <a:r>
              <a:rPr lang="en-US" sz="2000" dirty="0"/>
              <a:t>µC_ID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Diagnostic Report Frame: </a:t>
            </a:r>
            <a:r>
              <a:rPr lang="en-US" sz="2000" dirty="0" smtClean="0"/>
              <a:t>contains Flashing </a:t>
            </a:r>
            <a:r>
              <a:rPr lang="en-US" sz="2000" dirty="0" err="1"/>
              <a:t>Req’s</a:t>
            </a:r>
            <a:r>
              <a:rPr lang="en-US" sz="2000" dirty="0"/>
              <a:t> </a:t>
            </a:r>
            <a:r>
              <a:rPr lang="en-US" sz="2000" dirty="0" smtClean="0"/>
              <a:t>#, Marker </a:t>
            </a:r>
            <a:r>
              <a:rPr lang="en-US" sz="2000" dirty="0"/>
              <a:t>(status) </a:t>
            </a:r>
            <a:r>
              <a:rPr lang="en-US" sz="2000" dirty="0" smtClean="0"/>
              <a:t>value and Booting </a:t>
            </a:r>
            <a:r>
              <a:rPr lang="en-US" sz="2000" dirty="0"/>
              <a:t>times #.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72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85" y="-60172"/>
            <a:ext cx="6571913" cy="725349"/>
          </a:xfrm>
        </p:spPr>
        <p:txBody>
          <a:bodyPr/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Frames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2137" y="704935"/>
            <a:ext cx="1773282" cy="14702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Flash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0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START_FLASH_KEY.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/>
              <a:t>µC_ID.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4364" y="704933"/>
            <a:ext cx="1508181" cy="1470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Start Section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1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Section number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Physical add.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File /mem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3423" y="704933"/>
            <a:ext cx="1332284" cy="1470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Data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2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Data </a:t>
            </a:r>
            <a:r>
              <a:rPr lang="en-US" sz="1600" dirty="0" err="1" smtClean="0"/>
              <a:t>seq</a:t>
            </a:r>
            <a:r>
              <a:rPr lang="en-US" sz="1600" dirty="0" smtClean="0"/>
              <a:t> </a:t>
            </a:r>
            <a:r>
              <a:rPr lang="en-US" sz="1600" dirty="0" err="1" smtClean="0"/>
              <a:t>num</a:t>
            </a:r>
            <a:endParaRPr lang="en-US" sz="1600" dirty="0" smtClean="0"/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Data Size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8502" y="704933"/>
            <a:ext cx="1923273" cy="14608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err="1" smtClean="0"/>
              <a:t>Ack</a:t>
            </a:r>
            <a:endParaRPr lang="en-US" sz="1600" dirty="0" smtClean="0"/>
          </a:p>
          <a:p>
            <a:pPr marL="285750" indent="-285750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0/1</a:t>
            </a:r>
          </a:p>
          <a:p>
            <a:pPr marL="285750" indent="-285750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3</a:t>
            </a:r>
          </a:p>
          <a:p>
            <a:pPr marL="285750" indent="-285750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ACK_KEY.</a:t>
            </a:r>
          </a:p>
          <a:p>
            <a:pPr marL="285750" indent="-285750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err="1" smtClean="0"/>
              <a:t>Prev</a:t>
            </a:r>
            <a:r>
              <a:rPr lang="en-US" sz="1600" dirty="0" smtClean="0"/>
              <a:t> frame type</a:t>
            </a:r>
          </a:p>
          <a:p>
            <a:pPr marL="285750" indent="-285750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 </a:t>
            </a:r>
            <a:r>
              <a:rPr lang="en-US" sz="1600" dirty="0" err="1" smtClean="0"/>
              <a:t>prev</a:t>
            </a:r>
            <a:r>
              <a:rPr lang="en-US" sz="1600" dirty="0" smtClean="0"/>
              <a:t> Data </a:t>
            </a:r>
            <a:r>
              <a:rPr lang="en-US" sz="1600" dirty="0" err="1" smtClean="0"/>
              <a:t>seq</a:t>
            </a:r>
            <a:r>
              <a:rPr lang="en-US" sz="1600" dirty="0" smtClean="0"/>
              <a:t> #.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92137" y="2216725"/>
            <a:ext cx="1413063" cy="1228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Error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0/1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4</a:t>
            </a:r>
          </a:p>
          <a:p>
            <a:pPr marL="166688" indent="-166688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ERRROR_KEY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8001" y="2239035"/>
            <a:ext cx="1535890" cy="1228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End Section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5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END_SEC_KEY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Section number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0403" y="2248662"/>
            <a:ext cx="1562178" cy="1228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End Flash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6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END_FLASH_KEY</a:t>
            </a:r>
            <a:r>
              <a:rPr lang="en-US" sz="1600" dirty="0"/>
              <a:t>.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 µC_ID.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09873" y="2248662"/>
            <a:ext cx="1652236" cy="12288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Diagnostic Request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7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DIAG_REQ_KEY</a:t>
            </a:r>
            <a:r>
              <a:rPr lang="en-US" sz="1600" dirty="0"/>
              <a:t>.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 µC_ID.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92137" y="3519050"/>
            <a:ext cx="2382882" cy="1482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defTabSz="114300"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Diagnostic Report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Direction: 0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Frame type: 8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Flashing Request #.</a:t>
            </a:r>
            <a:endParaRPr lang="en-US" sz="1600" dirty="0"/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/>
              <a:t> </a:t>
            </a:r>
            <a:r>
              <a:rPr lang="en-US" sz="1600" dirty="0" smtClean="0"/>
              <a:t>Marker (status) value.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r>
              <a:rPr lang="en-US" sz="1600" dirty="0" smtClean="0"/>
              <a:t>Booting times #.</a:t>
            </a:r>
          </a:p>
          <a:p>
            <a:pPr marL="111125" indent="-111125" defTabSz="114300">
              <a:buFont typeface="Arial" panose="020B0604020202020204" pitchFamily="34" charset="0"/>
              <a:buChar char="•"/>
              <a:tabLst>
                <a:tab pos="61913" algn="l"/>
                <a:tab pos="404813" algn="l"/>
                <a:tab pos="747713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52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Flash new SW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39491" y="984090"/>
            <a:ext cx="2064328" cy="369332"/>
            <a:chOff x="4239491" y="984090"/>
            <a:chExt cx="2064328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 flash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3342" y="1330459"/>
            <a:ext cx="2064328" cy="369332"/>
            <a:chOff x="4239491" y="984090"/>
            <a:chExt cx="2064328" cy="369332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11779" y="1718382"/>
            <a:ext cx="2064328" cy="369332"/>
            <a:chOff x="4239491" y="984090"/>
            <a:chExt cx="2064328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 section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53344" y="2092458"/>
            <a:ext cx="2064328" cy="369332"/>
            <a:chOff x="4239491" y="984090"/>
            <a:chExt cx="2064328" cy="369332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25632" y="2452677"/>
            <a:ext cx="2064328" cy="369332"/>
            <a:chOff x="4239491" y="984090"/>
            <a:chExt cx="2064328" cy="3693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5632" y="2826753"/>
            <a:ext cx="2064328" cy="369332"/>
            <a:chOff x="4239491" y="984090"/>
            <a:chExt cx="2064328" cy="369332"/>
          </a:xfrm>
        </p:grpSpPr>
        <p:cxnSp>
          <p:nvCxnSpPr>
            <p:cNvPr id="27" name="Straight Arrow Connector 26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53339" y="3145393"/>
            <a:ext cx="2064328" cy="369332"/>
            <a:chOff x="4239491" y="984090"/>
            <a:chExt cx="2064328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section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9484" y="3519469"/>
            <a:ext cx="2064328" cy="369332"/>
            <a:chOff x="4239491" y="984090"/>
            <a:chExt cx="2064328" cy="369332"/>
          </a:xfrm>
        </p:grpSpPr>
        <p:cxnSp>
          <p:nvCxnSpPr>
            <p:cNvPr id="33" name="Straight Arrow Connector 32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39480" y="3851972"/>
            <a:ext cx="2064328" cy="369332"/>
            <a:chOff x="4239491" y="984090"/>
            <a:chExt cx="2064328" cy="36933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Flash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25625" y="4226048"/>
            <a:ext cx="2064328" cy="369332"/>
            <a:chOff x="4239491" y="984090"/>
            <a:chExt cx="2064328" cy="369332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Ahmed Adel </a:t>
            </a:r>
            <a:r>
              <a:rPr lang="en-US" dirty="0" err="1" smtClean="0"/>
              <a:t>Qandeel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Amr Ibrahim </a:t>
            </a:r>
            <a:r>
              <a:rPr lang="en-US" dirty="0" err="1" smtClean="0"/>
              <a:t>Nobe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Marcelle Samir Isaac.</a:t>
            </a:r>
          </a:p>
          <a:p>
            <a:pPr algn="l"/>
            <a:r>
              <a:rPr lang="en-US" dirty="0" smtClean="0"/>
              <a:t>Marina </a:t>
            </a:r>
            <a:r>
              <a:rPr lang="en-US" dirty="0" err="1" smtClean="0"/>
              <a:t>Medhat</a:t>
            </a:r>
            <a:r>
              <a:rPr lang="en-US" dirty="0" smtClean="0"/>
              <a:t> </a:t>
            </a:r>
            <a:r>
              <a:rPr lang="en-US" dirty="0" err="1" smtClean="0"/>
              <a:t>Zekry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Mohanad Fawzy Sallam.</a:t>
            </a:r>
          </a:p>
          <a:p>
            <a:pPr algn="l"/>
            <a:r>
              <a:rPr lang="en-US" dirty="0" smtClean="0"/>
              <a:t>Mostafa Nader </a:t>
            </a:r>
            <a:r>
              <a:rPr lang="en-US" dirty="0" err="1" smtClean="0"/>
              <a:t>Eltourky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</a:t>
            </a:r>
            <a:r>
              <a:rPr lang="en-US" dirty="0" smtClean="0"/>
              <a:t>Diagnostic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39491" y="1870786"/>
            <a:ext cx="2064328" cy="369332"/>
            <a:chOff x="4239491" y="984090"/>
            <a:chExt cx="2064328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Diag_Req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3342" y="2383406"/>
            <a:ext cx="2064328" cy="369332"/>
            <a:chOff x="4239491" y="984090"/>
            <a:chExt cx="2064328" cy="369332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Diag_Report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3344" y="2840600"/>
            <a:ext cx="2064328" cy="369332"/>
            <a:chOff x="4239491" y="984090"/>
            <a:chExt cx="2064328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239491" y="1347264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94963" y="984090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5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l-GR" dirty="0"/>
              <a:t>π</a:t>
            </a:r>
            <a:r>
              <a:rPr lang="en-US" dirty="0"/>
              <a:t> - µC </a:t>
            </a:r>
            <a:r>
              <a:rPr lang="en-US" dirty="0" err="1"/>
              <a:t>comm</a:t>
            </a:r>
            <a:r>
              <a:rPr lang="en-US" dirty="0"/>
              <a:t>: </a:t>
            </a: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6428"/>
            <a:ext cx="7162799" cy="3511061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19" y="1168756"/>
            <a:ext cx="1953491" cy="351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39491" y="1870786"/>
            <a:ext cx="2064328" cy="369332"/>
            <a:chOff x="4239491" y="1870786"/>
            <a:chExt cx="206432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394963" y="1870786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Diag_Req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39491" y="2240118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239491" y="2452677"/>
            <a:ext cx="2064328" cy="369332"/>
            <a:chOff x="4239491" y="1870786"/>
            <a:chExt cx="206432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394963" y="1870786"/>
              <a:ext cx="151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39491" y="2240118"/>
              <a:ext cx="206432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8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</a:t>
            </a:r>
            <a:r>
              <a:rPr lang="en-US" dirty="0"/>
              <a:t>sub-system: </a:t>
            </a:r>
            <a:r>
              <a:rPr lang="en-US" dirty="0" smtClean="0"/>
              <a:t>Micro-controller (Bootloader)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69" y="1585452"/>
            <a:ext cx="8695035" cy="3276870"/>
          </a:xfrm>
        </p:spPr>
        <p:txBody>
          <a:bodyPr>
            <a:normAutofit fontScale="92500" lnSpcReduction="10000"/>
          </a:bodyPr>
          <a:lstStyle/>
          <a:p>
            <a:pPr marL="225425" indent="-225425" algn="just"/>
            <a:r>
              <a:rPr lang="en-US" dirty="0" smtClean="0"/>
              <a:t>Bootloader communicates with R</a:t>
            </a:r>
            <a:r>
              <a:rPr lang="el-GR" dirty="0" smtClean="0"/>
              <a:t>π</a:t>
            </a:r>
            <a:r>
              <a:rPr lang="en-US" dirty="0" smtClean="0"/>
              <a:t> via internet (using </a:t>
            </a:r>
            <a:r>
              <a:rPr lang="en-US" dirty="0" err="1" smtClean="0"/>
              <a:t>wifi</a:t>
            </a:r>
            <a:r>
              <a:rPr lang="en-US" dirty="0" smtClean="0"/>
              <a:t> module) to get the request.</a:t>
            </a:r>
          </a:p>
          <a:p>
            <a:pPr marL="225425" indent="-225425" algn="just"/>
            <a:r>
              <a:rPr lang="en-US" dirty="0" smtClean="0"/>
              <a:t>Bootloader flashes the data frame-frame.</a:t>
            </a:r>
          </a:p>
          <a:p>
            <a:pPr marL="225425" indent="-225425" algn="just"/>
            <a:r>
              <a:rPr lang="en-US" dirty="0" smtClean="0"/>
              <a:t>After Finishing, it changes the marker value, then reboot.</a:t>
            </a:r>
          </a:p>
          <a:p>
            <a:pPr marL="225425" indent="-225425" algn="just"/>
            <a:r>
              <a:rPr lang="en-US" dirty="0" smtClean="0"/>
              <a:t>Bootloader will not recognize Flashing new App from Flashing new configurations.</a:t>
            </a:r>
          </a:p>
          <a:p>
            <a:pPr marL="225425" indent="-225425" algn="just"/>
            <a:r>
              <a:rPr lang="en-US" dirty="0" smtClean="0"/>
              <a:t>Bootloader will store the Diagnostic report variables in specific locations in the ROM.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</a:t>
            </a:r>
            <a:r>
              <a:rPr lang="en-US" dirty="0"/>
              <a:t>sub-system: </a:t>
            </a:r>
            <a:r>
              <a:rPr lang="en-US" dirty="0" smtClean="0"/>
              <a:t>Micro-controller (problems)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69" y="1585452"/>
            <a:ext cx="8695035" cy="3276870"/>
          </a:xfrm>
        </p:spPr>
        <p:txBody>
          <a:bodyPr>
            <a:normAutofit/>
          </a:bodyPr>
          <a:lstStyle/>
          <a:p>
            <a:pPr marL="225425" indent="-225425" algn="just"/>
            <a:r>
              <a:rPr lang="en-US" dirty="0" smtClean="0"/>
              <a:t>The Application must have task that checks on th</a:t>
            </a:r>
            <a:r>
              <a:rPr lang="en-US" dirty="0" smtClean="0"/>
              <a:t>e R</a:t>
            </a:r>
            <a:r>
              <a:rPr lang="el-GR" dirty="0" smtClean="0"/>
              <a:t>π</a:t>
            </a:r>
            <a:r>
              <a:rPr lang="en-US" dirty="0" smtClean="0"/>
              <a:t> to indicate whether there is a new command or not.</a:t>
            </a:r>
          </a:p>
          <a:p>
            <a:pPr marL="625475" lvl="1" indent="-225425" algn="just"/>
            <a:r>
              <a:rPr lang="en-US" dirty="0" smtClean="0"/>
              <a:t>This will consume lot of time to get the required info (CPU LOAD).</a:t>
            </a:r>
          </a:p>
          <a:p>
            <a:pPr marL="625475" lvl="1" indent="-225425" algn="just"/>
            <a:r>
              <a:rPr lang="en-US" dirty="0" smtClean="0"/>
              <a:t>Complex constrains on the flashed Application. </a:t>
            </a:r>
          </a:p>
          <a:p>
            <a:pPr marL="625475" lvl="1" indent="-225425" algn="just"/>
            <a:endParaRPr lang="en-US" dirty="0" smtClean="0"/>
          </a:p>
          <a:p>
            <a:pPr marL="225425" indent="-225425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</a:t>
            </a:r>
            <a:r>
              <a:rPr lang="en-US" dirty="0"/>
              <a:t>sub-system: </a:t>
            </a:r>
            <a:r>
              <a:rPr lang="en-US" dirty="0" smtClean="0"/>
              <a:t>Micro-controller (problems)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69" y="1585452"/>
            <a:ext cx="8695035" cy="3276870"/>
          </a:xfrm>
        </p:spPr>
        <p:txBody>
          <a:bodyPr>
            <a:normAutofit fontScale="85000" lnSpcReduction="20000"/>
          </a:bodyPr>
          <a:lstStyle/>
          <a:p>
            <a:pPr marL="225425" indent="-225425" algn="just"/>
            <a:r>
              <a:rPr lang="en-US" dirty="0" smtClean="0"/>
              <a:t>The Micro-controller sub-system will be consisted of two µCs. The first one will only communicate with the server (back-µC ) and the other one will run the main app (front-µC </a:t>
            </a:r>
            <a:r>
              <a:rPr lang="en-US" dirty="0"/>
              <a:t>) </a:t>
            </a:r>
            <a:r>
              <a:rPr lang="en-US" dirty="0" smtClean="0"/>
              <a:t>.</a:t>
            </a:r>
          </a:p>
          <a:p>
            <a:pPr marL="225425" indent="-225425" algn="just"/>
            <a:r>
              <a:rPr lang="en-US" dirty="0" smtClean="0"/>
              <a:t>If the back-µC detects anew command, it would start the communication with the server, gets the .elf file (configuration or the diagnostic request) and then deploy the data to the front-µC.</a:t>
            </a:r>
          </a:p>
          <a:p>
            <a:pPr marL="625475" lvl="1" indent="-225425" algn="just"/>
            <a:r>
              <a:rPr lang="en-US" dirty="0" smtClean="0"/>
              <a:t>Extra resources (2 µCs).</a:t>
            </a:r>
          </a:p>
          <a:p>
            <a:pPr marL="625475" lvl="1" indent="-225425" algn="just"/>
            <a:r>
              <a:rPr lang="en-US" dirty="0" smtClean="0"/>
              <a:t>Complex design.</a:t>
            </a:r>
          </a:p>
          <a:p>
            <a:pPr marL="625475" lvl="1" indent="-225425" algn="just"/>
            <a:r>
              <a:rPr lang="en-US" dirty="0" smtClean="0"/>
              <a:t>Buffering in the data flow. </a:t>
            </a:r>
          </a:p>
          <a:p>
            <a:pPr marL="625475" lvl="1" indent="-225425" algn="just"/>
            <a:endParaRPr lang="en-US" dirty="0" smtClean="0"/>
          </a:p>
          <a:p>
            <a:pPr marL="225425" indent="-225425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Week-1:</a:t>
            </a:r>
          </a:p>
          <a:p>
            <a:pPr lvl="1"/>
            <a:r>
              <a:rPr lang="en-US" dirty="0" smtClean="0"/>
              <a:t>Team App: Finishes GUI and integrates with team R</a:t>
            </a:r>
            <a:r>
              <a:rPr lang="el-GR" dirty="0" smtClean="0"/>
              <a:t>π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Figure out how to create a local server inside the R</a:t>
            </a:r>
            <a:r>
              <a:rPr lang="el-GR" dirty="0" smtClean="0"/>
              <a:t>π</a:t>
            </a:r>
            <a:r>
              <a:rPr lang="en-US" dirty="0" smtClean="0"/>
              <a:t> and makes the Application communicates with it.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µC: Finishes the bootloader (tested).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Week-2:</a:t>
            </a:r>
          </a:p>
          <a:p>
            <a:pPr lvl="1"/>
            <a:r>
              <a:rPr lang="en-US" dirty="0" smtClean="0"/>
              <a:t>Team App: joins other teams.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communicates with the µC.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µC: Modify the bootloader to work with the R</a:t>
            </a:r>
            <a:r>
              <a:rPr lang="el-GR" dirty="0"/>
              <a:t>π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End of week2: main functionality (flash new Application)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47" y="1177436"/>
            <a:ext cx="7218858" cy="351106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Week-3:</a:t>
            </a:r>
          </a:p>
          <a:p>
            <a:pPr marL="623888" lvl="1" indent="-333375" algn="just"/>
            <a:r>
              <a:rPr lang="en-US" dirty="0" smtClean="0"/>
              <a:t>Team App: Modify GUI (additional features).</a:t>
            </a:r>
          </a:p>
          <a:p>
            <a:pPr marL="623888" lvl="1" indent="-333375" algn="just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Security Issues Handling (additional) . </a:t>
            </a:r>
          </a:p>
          <a:p>
            <a:pPr marL="623888" lvl="1" indent="-333375" algn="just"/>
            <a:r>
              <a:rPr lang="en-US" dirty="0"/>
              <a:t>Team µC: </a:t>
            </a:r>
            <a:r>
              <a:rPr lang="en-US" dirty="0" smtClean="0"/>
              <a:t>Post-build configuration Application handling </a:t>
            </a:r>
            <a:r>
              <a:rPr lang="en-US" dirty="0"/>
              <a:t>. 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End of week3: Additional features test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47" y="1177436"/>
            <a:ext cx="7218858" cy="351106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Week-4:</a:t>
            </a:r>
          </a:p>
          <a:p>
            <a:pPr marL="623888" lvl="1" indent="-333375" algn="just"/>
            <a:r>
              <a:rPr lang="en-US" dirty="0" smtClean="0"/>
              <a:t>Team App: Documentation (spare).</a:t>
            </a:r>
          </a:p>
          <a:p>
            <a:pPr marL="623888" lvl="1" indent="-333375" algn="just"/>
            <a:r>
              <a:rPr lang="en-US" dirty="0" smtClean="0"/>
              <a:t> </a:t>
            </a:r>
            <a:r>
              <a:rPr lang="en-US" dirty="0"/>
              <a:t>team R</a:t>
            </a:r>
            <a:r>
              <a:rPr lang="el-GR" dirty="0" smtClean="0"/>
              <a:t>π</a:t>
            </a:r>
            <a:r>
              <a:rPr lang="en-US" dirty="0" smtClean="0"/>
              <a:t>: </a:t>
            </a:r>
            <a:r>
              <a:rPr lang="en-US" dirty="0"/>
              <a:t>Documentation (spare)</a:t>
            </a:r>
            <a:r>
              <a:rPr lang="en-US" dirty="0" smtClean="0"/>
              <a:t>. </a:t>
            </a:r>
          </a:p>
          <a:p>
            <a:pPr marL="623888" lvl="1" indent="-333375" algn="just"/>
            <a:r>
              <a:rPr lang="en-US" dirty="0"/>
              <a:t>Team µC: Documentation (spare)</a:t>
            </a:r>
            <a:r>
              <a:rPr lang="en-US" dirty="0" smtClean="0"/>
              <a:t>. </a:t>
            </a:r>
            <a:endParaRPr lang="en-US" dirty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End of week4: Presentation and Delivery.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80" y="1550443"/>
            <a:ext cx="5985641" cy="33669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19300" y="4010025"/>
            <a:ext cx="714375" cy="7143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52925" y="4010024"/>
            <a:ext cx="714375" cy="714375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83745" y="4010023"/>
            <a:ext cx="714375" cy="714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sub-systems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8" y="2304891"/>
            <a:ext cx="4473271" cy="227629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PC Application system. 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/>
              <a:t>RaspberryPi</a:t>
            </a:r>
            <a:r>
              <a:rPr lang="en-US" dirty="0" smtClean="0"/>
              <a:t> Server system.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µC  </a:t>
            </a:r>
            <a:r>
              <a:rPr lang="en-US" dirty="0"/>
              <a:t>system.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(OEM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(Cloud Server)</a:t>
            </a:r>
          </a:p>
          <a:p>
            <a:pPr marL="0" indent="0">
              <a:buNone/>
            </a:pPr>
            <a:r>
              <a:rPr lang="en-US" dirty="0"/>
              <a:t>(Vehicle)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125" y="2354820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0" y="3214362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6059" y="2344655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µC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62175" y="2733675"/>
            <a:ext cx="1391056" cy="800100"/>
            <a:chOff x="2162175" y="2733675"/>
            <a:chExt cx="1391056" cy="8001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27333" r="2444" b="2000"/>
          <a:stretch/>
        </p:blipFill>
        <p:spPr>
          <a:xfrm>
            <a:off x="1562099" y="1936522"/>
            <a:ext cx="504645" cy="3714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 rot="18425051">
            <a:off x="4985953" y="2733675"/>
            <a:ext cx="1391056" cy="800100"/>
            <a:chOff x="2162175" y="2733675"/>
            <a:chExt cx="1391056" cy="8001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39838" y="3146038"/>
            <a:ext cx="1475732" cy="616011"/>
            <a:chOff x="4939838" y="3146038"/>
            <a:chExt cx="1475732" cy="616011"/>
          </a:xfrm>
        </p:grpSpPr>
        <p:sp>
          <p:nvSpPr>
            <p:cNvPr id="20" name="TextBox 19"/>
            <p:cNvSpPr txBox="1"/>
            <p:nvPr/>
          </p:nvSpPr>
          <p:spPr>
            <a:xfrm rot="20332950">
              <a:off x="5453545" y="3146038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939838" y="3335974"/>
              <a:ext cx="1386221" cy="426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63948" y="3148961"/>
            <a:ext cx="1391056" cy="800100"/>
            <a:chOff x="2162175" y="2733675"/>
            <a:chExt cx="1391056" cy="80010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2162175" y="2733675"/>
              <a:ext cx="1209675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74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32099E-6 L 0.22795 0.376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5 0.37624 L 0.54114 0.099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-1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 Sub-System: PC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Select µC (s).</a:t>
            </a:r>
            <a:endParaRPr lang="en-US" sz="1800" dirty="0"/>
          </a:p>
          <a:p>
            <a:r>
              <a:rPr lang="en-US" sz="1800" dirty="0" smtClean="0"/>
              <a:t>Select New Application .elf file</a:t>
            </a:r>
            <a:endParaRPr lang="en-US" sz="1800" dirty="0"/>
          </a:p>
          <a:p>
            <a:r>
              <a:rPr lang="en-US" sz="1800" dirty="0" smtClean="0"/>
              <a:t>Click Ok to start flashing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>
          <a:xfrm>
            <a:off x="4865907" y="2122673"/>
            <a:ext cx="3359338" cy="690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3055" y="2705437"/>
            <a:ext cx="3359338" cy="690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10152" y="3288202"/>
            <a:ext cx="840378" cy="470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4051" y="3585411"/>
            <a:ext cx="2978182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96003" y="4030579"/>
            <a:ext cx="1583892" cy="34139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uiExpand="1" animBg="1"/>
      <p:bldP spid="10" grpId="1" uiExpand="1" animBg="1"/>
      <p:bldP spid="11" grpId="0" uiExpand="1" animBg="1"/>
      <p:bldP spid="11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 Sub-System: PC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After The Application is written to the </a:t>
            </a:r>
            <a:r>
              <a:rPr lang="en-US" sz="1800" dirty="0" err="1" smtClean="0"/>
              <a:t>uC</a:t>
            </a:r>
            <a:r>
              <a:rPr lang="en-US" sz="1800" dirty="0" smtClean="0"/>
              <a:t>, the Pc will receive a confirmation message (Confirmation Report).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6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 Sub-System: PC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6036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Configuration and Diagnostics Report are considered as an extra Features.</a:t>
            </a:r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7314" y="1830668"/>
            <a:ext cx="3572784" cy="2598458"/>
            <a:chOff x="5067314" y="1830668"/>
            <a:chExt cx="3572784" cy="2598458"/>
          </a:xfrm>
        </p:grpSpPr>
        <p:grpSp>
          <p:nvGrpSpPr>
            <p:cNvPr id="6" name="Group 5"/>
            <p:cNvGrpSpPr/>
            <p:nvPr/>
          </p:nvGrpSpPr>
          <p:grpSpPr>
            <a:xfrm>
              <a:off x="5067314" y="1830668"/>
              <a:ext cx="3572784" cy="2598458"/>
              <a:chOff x="5143514" y="1868767"/>
              <a:chExt cx="3572784" cy="29640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4" y="1868767"/>
                <a:ext cx="3572784" cy="296405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157803" y="1878292"/>
                <a:ext cx="914400" cy="11243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Pc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87" y="2002516"/>
              <a:ext cx="3283138" cy="2369460"/>
            </a:xfrm>
            <a:prstGeom prst="rect">
              <a:avLst/>
            </a:prstGeom>
          </p:spPr>
        </p:pic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1949890" y="1830668"/>
            <a:ext cx="3167168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dirty="0" smtClean="0"/>
              <a:t>New configurations will flash the new configurations at specified location in µC Rom (post-build configurations).</a:t>
            </a:r>
          </a:p>
          <a:p>
            <a:pPr algn="just"/>
            <a:r>
              <a:rPr lang="en-US" sz="1700" dirty="0" smtClean="0"/>
              <a:t>Diagnostics Report will return a small report that contains:</a:t>
            </a:r>
          </a:p>
          <a:p>
            <a:pPr lvl="1" algn="just"/>
            <a:r>
              <a:rPr lang="en-US" sz="1700" dirty="0" smtClean="0"/>
              <a:t>Flashing </a:t>
            </a:r>
            <a:r>
              <a:rPr lang="en-US" sz="1700" dirty="0" err="1" smtClean="0"/>
              <a:t>Req’s</a:t>
            </a:r>
            <a:r>
              <a:rPr lang="en-US" sz="1700" dirty="0" smtClean="0"/>
              <a:t> #.</a:t>
            </a:r>
          </a:p>
          <a:p>
            <a:pPr lvl="1" algn="just"/>
            <a:r>
              <a:rPr lang="en-US" sz="1700" dirty="0" smtClean="0"/>
              <a:t>Marker (status) value.</a:t>
            </a:r>
          </a:p>
          <a:p>
            <a:pPr lvl="1" algn="just"/>
            <a:r>
              <a:rPr lang="en-US" sz="1700" dirty="0" smtClean="0"/>
              <a:t>Booting times #.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54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sub-system: Raspberry Pi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Considered as  FOTA cloud and serves as a channel between PC Application (OEM) and µC (Vehicle).</a:t>
            </a:r>
          </a:p>
          <a:p>
            <a:pPr algn="l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966" y="2519905"/>
            <a:ext cx="3906466" cy="32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For every µC in the system, it will have a folder inside the R</a:t>
            </a:r>
            <a:r>
              <a:rPr lang="el-GR" dirty="0" smtClean="0"/>
              <a:t>π</a:t>
            </a:r>
            <a:r>
              <a:rPr lang="en-US" dirty="0" smtClean="0"/>
              <a:t> that contains five files.</a:t>
            </a:r>
            <a:endParaRPr lang="en-US" dirty="0"/>
          </a:p>
        </p:txBody>
      </p:sp>
      <p:pic>
        <p:nvPicPr>
          <p:cNvPr id="1026" name="Picture 2" descr="https://scontent.fcai3-1.fna.fbcdn.net/v/t1.15752-0/p280x280/98160476_3613521128674483_7446126977930493952_n.png?_nc_cat=106&amp;_nc_sid=b96e70&amp;_nc_ohc=ljceeYWGG2kAX8KM7Zd&amp;_nc_ht=scontent.fcai3-1.fna&amp;oh=e9a0f1caa12ba70ec52a019c1a0b5b25&amp;oe=5EEB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38" y="2502332"/>
            <a:ext cx="3897382" cy="2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Office PowerPoint</Application>
  <PresentationFormat>On-screen Show (16:9)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Firmware Over the Air</vt:lpstr>
      <vt:lpstr>Team members</vt:lpstr>
      <vt:lpstr>Project Overview</vt:lpstr>
      <vt:lpstr>Project sub-systems</vt:lpstr>
      <vt:lpstr>Project Block Diagram</vt:lpstr>
      <vt:lpstr>First  Sub-System: PC Application</vt:lpstr>
      <vt:lpstr>First  Sub-System: PC Application</vt:lpstr>
      <vt:lpstr>First  Sub-System: PC Application</vt:lpstr>
      <vt:lpstr>Second sub-system: Raspberry Pi server</vt:lpstr>
      <vt:lpstr>Second sub-system: Raspberry Pi server</vt:lpstr>
      <vt:lpstr>Second sub-system: Raspberry Pi server</vt:lpstr>
      <vt:lpstr>Second sub-system: Raspberry Pi server</vt:lpstr>
      <vt:lpstr>PC App – Rπ communication</vt:lpstr>
      <vt:lpstr>Rπ - µC communication</vt:lpstr>
      <vt:lpstr>Rπ - µC communication</vt:lpstr>
      <vt:lpstr>Rπ - µC comm: Frames Types</vt:lpstr>
      <vt:lpstr>Rπ - µC comm: Frames Types</vt:lpstr>
      <vt:lpstr>Rπ - µC comm: Frames Types</vt:lpstr>
      <vt:lpstr>Rπ - µC comm: Flash new SW protocol</vt:lpstr>
      <vt:lpstr>Rπ - µC comm: Diagnostic Protocol</vt:lpstr>
      <vt:lpstr>Rπ - µC comm: Error Handling</vt:lpstr>
      <vt:lpstr>Third sub-system: Micro-controller (Bootloader) </vt:lpstr>
      <vt:lpstr>Third sub-system: Micro-controller (problems) </vt:lpstr>
      <vt:lpstr>Third sub-system: Micro-controller (problems) </vt:lpstr>
      <vt:lpstr>Project Timeline</vt:lpstr>
      <vt:lpstr>Project Timeline</vt:lpstr>
      <vt:lpstr>Project Timeline</vt:lpstr>
      <vt:lpstr>Project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2020-05-20T08:12:31Z</dcterms:modified>
</cp:coreProperties>
</file>