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58" r:id="rId3"/>
    <p:sldId id="359" r:id="rId4"/>
    <p:sldId id="360" r:id="rId5"/>
    <p:sldId id="389" r:id="rId6"/>
    <p:sldId id="361" r:id="rId7"/>
    <p:sldId id="390" r:id="rId8"/>
    <p:sldId id="362" r:id="rId9"/>
    <p:sldId id="391" r:id="rId10"/>
    <p:sldId id="363" r:id="rId11"/>
    <p:sldId id="392" r:id="rId12"/>
    <p:sldId id="364" r:id="rId13"/>
    <p:sldId id="393" r:id="rId14"/>
    <p:sldId id="365" r:id="rId15"/>
    <p:sldId id="394" r:id="rId16"/>
    <p:sldId id="366" r:id="rId17"/>
    <p:sldId id="395" r:id="rId18"/>
    <p:sldId id="383" r:id="rId19"/>
    <p:sldId id="384" r:id="rId20"/>
    <p:sldId id="385" r:id="rId21"/>
    <p:sldId id="386" r:id="rId22"/>
    <p:sldId id="396" r:id="rId23"/>
    <p:sldId id="372" r:id="rId24"/>
    <p:sldId id="373" r:id="rId25"/>
    <p:sldId id="397" r:id="rId26"/>
    <p:sldId id="374" r:id="rId27"/>
    <p:sldId id="398" r:id="rId28"/>
    <p:sldId id="375" r:id="rId29"/>
    <p:sldId id="376" r:id="rId30"/>
    <p:sldId id="399" r:id="rId31"/>
    <p:sldId id="388" r:id="rId32"/>
    <p:sldId id="377" r:id="rId33"/>
    <p:sldId id="400" r:id="rId34"/>
    <p:sldId id="378" r:id="rId35"/>
    <p:sldId id="401" r:id="rId36"/>
    <p:sldId id="379" r:id="rId37"/>
    <p:sldId id="402" r:id="rId38"/>
    <p:sldId id="380" r:id="rId3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91B85-A435-4303-98D6-EA143D00B99A}" type="datetimeFigureOut">
              <a:rPr lang="en-IL" smtClean="0"/>
              <a:t>19/01/2024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D295E-0A04-44F5-916B-9E31C7456F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826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A98F9-7560-46F2-9A3D-844FDBDB249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A98F9-7560-46F2-9A3D-844FDBDB249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/>
          </a:p>
        </p:txBody>
      </p:sp>
      <p:sp>
        <p:nvSpPr>
          <p:cNvPr id="73732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E5A8D7-BE0B-40DB-A0A9-1B8EA1239375}" type="slidenum">
              <a:rPr lang="he-IL" smtClean="0"/>
              <a:pPr/>
              <a:t>24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/>
          </a:p>
        </p:txBody>
      </p:sp>
      <p:sp>
        <p:nvSpPr>
          <p:cNvPr id="7782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90929E-D7EA-4F6B-9D77-E2A9F3793A74}" type="slidenum">
              <a:rPr lang="he-IL" smtClean="0"/>
              <a:pPr/>
              <a:t>26</a:t>
            </a:fld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/>
          </a:p>
        </p:txBody>
      </p:sp>
      <p:sp>
        <p:nvSpPr>
          <p:cNvPr id="86020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91026B-2AF5-4999-B39A-82030506D580}" type="slidenum">
              <a:rPr lang="he-IL" smtClean="0"/>
              <a:pPr/>
              <a:t>28</a:t>
            </a:fld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/>
          </a:p>
        </p:txBody>
      </p:sp>
      <p:sp>
        <p:nvSpPr>
          <p:cNvPr id="87044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B8E610-647A-4DC1-8CF5-53327E37F0F1}" type="slidenum">
              <a:rPr lang="he-IL" smtClean="0"/>
              <a:pPr/>
              <a:t>29</a:t>
            </a:fld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/>
          </a:p>
        </p:txBody>
      </p:sp>
      <p:sp>
        <p:nvSpPr>
          <p:cNvPr id="90116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FD7423-2836-452E-AA81-F985EE09FCCF}" type="slidenum">
              <a:rPr lang="he-IL" smtClean="0"/>
              <a:pPr/>
              <a:t>32</a:t>
            </a:fld>
            <a:endParaRPr 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/>
          </a:p>
        </p:txBody>
      </p:sp>
      <p:sp>
        <p:nvSpPr>
          <p:cNvPr id="92164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3DC335C-3189-49F8-BBF9-099FE303E8DB}" type="slidenum">
              <a:rPr lang="he-IL" smtClean="0"/>
              <a:pPr/>
              <a:t>34</a:t>
            </a:fld>
            <a:endParaRPr lang="he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/>
          </a:p>
        </p:txBody>
      </p:sp>
      <p:sp>
        <p:nvSpPr>
          <p:cNvPr id="9318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5F0A94-5027-42DB-81A9-256E2B51065A}" type="slidenum">
              <a:rPr lang="he-IL" smtClean="0"/>
              <a:pPr/>
              <a:t>36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A98F9-7560-46F2-9A3D-844FDBDB249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A98F9-7560-46F2-9A3D-844FDBDB249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A98F9-7560-46F2-9A3D-844FDBDB249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A98F9-7560-46F2-9A3D-844FDBDB249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A98F9-7560-46F2-9A3D-844FDBDB249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A98F9-7560-46F2-9A3D-844FDBDB249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2013: Finished </a:t>
            </a:r>
            <a:r>
              <a:rPr lang="en-US" dirty="0"/>
              <a:t>some 5 minutes ahead </a:t>
            </a:r>
            <a:r>
              <a:rPr lang="en-US"/>
              <a:t>of time.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A98F9-7560-46F2-9A3D-844FDBDB249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A98F9-7560-46F2-9A3D-844FDBDB249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312F-31FB-1097-59A7-5B977229B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867C8-1103-5323-D7FD-27BC9E8AE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E6670-D62B-77CA-C6E8-379E3BC4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9156-E0FA-4635-8AE4-2498F1497969}" type="datetimeFigureOut">
              <a:rPr lang="en-IL" smtClean="0"/>
              <a:t>19/01/2024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ACF9E-8E88-76B5-6EEF-5231C7D1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4560-9BAA-49E5-BC5A-90F37172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3B4C-C916-4AED-A222-90C2E67C0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629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1F64-B946-8D0C-29F7-FA8D8C85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C038B-4863-6849-BDA5-B1A78F85B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19237-AC3E-A89D-147F-5624982B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9156-E0FA-4635-8AE4-2498F1497969}" type="datetimeFigureOut">
              <a:rPr lang="en-IL" smtClean="0"/>
              <a:t>19/01/2024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80120-87DF-3E99-FCC9-7094145C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696CA-3C80-0829-0FC4-789506DE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3B4C-C916-4AED-A222-90C2E67C0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81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DE48A-04F3-DC5B-CD46-F24CB4D1C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FABC0-A707-AA74-3F37-7DC28969D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FF04D-C8B4-D199-DFC6-87D20BEC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9156-E0FA-4635-8AE4-2498F1497969}" type="datetimeFigureOut">
              <a:rPr lang="en-IL" smtClean="0"/>
              <a:t>19/01/2024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CA582-2EA7-9CA4-B0ED-7C2794F1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32CB5-F860-464F-B069-9EEF0B63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3B4C-C916-4AED-A222-90C2E67C0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681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029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7DD8-6F8F-6E10-BB12-15543AEE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04C81-C54B-DE94-0A77-F9C791FB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804A-6475-67DC-1159-1EF9270D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9156-E0FA-4635-8AE4-2498F1497969}" type="datetimeFigureOut">
              <a:rPr lang="en-IL" smtClean="0"/>
              <a:t>19/01/2024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A57B3-82C9-A995-06EF-40092708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FB114-BBCB-3891-BF4F-20938633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3B4C-C916-4AED-A222-90C2E67C0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14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4AF2-F080-C99F-40EF-7202BE1D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4A58-EBAB-343B-3EC0-EF259E15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A8D75-C8D8-50A8-21A5-B140B075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9156-E0FA-4635-8AE4-2498F1497969}" type="datetimeFigureOut">
              <a:rPr lang="en-IL" smtClean="0"/>
              <a:t>19/01/2024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0A0C7-EC07-4C66-4E27-6688F7DD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F4EE2-B739-D9B5-AC4D-9A31B653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3B4C-C916-4AED-A222-90C2E67C0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64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4E42-CB8A-4DFC-B57E-F5949C66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7580-8BD8-F156-CA60-8138D8104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717EE-A0A1-B7B5-64D8-FC5AF69CF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79F24-776E-2C84-AF91-EAA52C76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9156-E0FA-4635-8AE4-2498F1497969}" type="datetimeFigureOut">
              <a:rPr lang="en-IL" smtClean="0"/>
              <a:t>19/01/2024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17063-69F3-ADA0-078C-2A505CBA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1FC1B-8CBA-0923-CE8F-717214A5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3B4C-C916-4AED-A222-90C2E67C0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583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9DDE-EAA7-3819-3DFF-17196A40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221CF-1623-471F-55BF-46F89680A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E6741-1318-2CB7-F7DF-757A84D99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BB3BB-0988-AD93-C050-34CCCDD2F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D21A6-9E71-FFB5-BCB4-92FDAD5E6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93081-EE72-6EEF-5E06-75119B94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9156-E0FA-4635-8AE4-2498F1497969}" type="datetimeFigureOut">
              <a:rPr lang="en-IL" smtClean="0"/>
              <a:t>19/01/2024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953F2-9D85-CCF6-CBE0-F501F367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989A5-A98E-210D-4022-2EFADEF9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3B4C-C916-4AED-A222-90C2E67C0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7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3D09-2E73-9CD8-5B01-6DF9BA18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80540-AE3A-6DA8-672D-CB738C01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9156-E0FA-4635-8AE4-2498F1497969}" type="datetimeFigureOut">
              <a:rPr lang="en-IL" smtClean="0"/>
              <a:t>19/01/2024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77056-95FA-D46A-FE8A-06310813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7CC22-BFC5-35DC-059A-9458D061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3B4C-C916-4AED-A222-90C2E67C0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982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F1F9B-F14E-990C-31E7-F6D76CC3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9156-E0FA-4635-8AE4-2498F1497969}" type="datetimeFigureOut">
              <a:rPr lang="en-IL" smtClean="0"/>
              <a:t>19/01/2024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F6047-1485-A70C-8C8A-A0D80CAF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35BC1-BE04-90FF-877A-0025207C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3B4C-C916-4AED-A222-90C2E67C0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037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B0F8-FE7A-E797-72E1-E1F98F2C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3B58-32EC-7A97-9A79-DD63B0AB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595DD-C891-9F4D-01EF-6E6C8AF5A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DCFC-C930-6D0F-A288-D3914BDC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9156-E0FA-4635-8AE4-2498F1497969}" type="datetimeFigureOut">
              <a:rPr lang="en-IL" smtClean="0"/>
              <a:t>19/01/2024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9C373-1331-77BC-2BF9-65F99DFA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EB886-F219-EDFC-E518-E31290A9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3B4C-C916-4AED-A222-90C2E67C0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896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A829-9705-E89F-38CF-B59F27A2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469C7-CBD3-02A2-E4BA-D290BF547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949CD-E2CC-9166-5A3E-3289FC537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9E9E9-9040-DCBA-175C-566AC4C5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9156-E0FA-4635-8AE4-2498F1497969}" type="datetimeFigureOut">
              <a:rPr lang="en-IL" smtClean="0"/>
              <a:t>19/01/2024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0A394-EC15-1205-04D8-A3B57FEA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89AC5-A23C-B1EF-0598-A6C2393E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3B4C-C916-4AED-A222-90C2E67C0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750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08A00-2ADB-0FA7-188C-A65603AE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5117-4814-3E33-0788-E2464A2CD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59062-D164-09B9-DE80-14C711202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9156-E0FA-4635-8AE4-2498F1497969}" type="datetimeFigureOut">
              <a:rPr lang="en-IL" smtClean="0"/>
              <a:t>19/01/2024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8596-F35B-CC0A-B7C7-C0F099E1F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F5DE3-FDC6-F526-8AC3-7EBEFBF14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3B4C-C916-4AED-A222-90C2E67C0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379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ocw.mit.edu/courses/6-837-computer-graphics-fall-2012/9bef924f622a6622c9057244a58933e0_MIT6_837F12_Lec12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0.png"/><Relationship Id="rId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3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4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layStation 4 - Wikipedia">
            <a:extLst>
              <a:ext uri="{FF2B5EF4-FFF2-40B4-BE49-F238E27FC236}">
                <a16:creationId xmlns:a16="http://schemas.microsoft.com/office/drawing/2014/main" id="{51A9BA44-80BE-2423-4B2D-8DEA01D4E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43" y="0"/>
            <a:ext cx="6970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A8665B-F487-5E98-AB8D-8297749C9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7499"/>
            <a:ext cx="9144000" cy="1143001"/>
          </a:xfrm>
        </p:spPr>
        <p:txBody>
          <a:bodyPr>
            <a:normAutofit/>
          </a:bodyPr>
          <a:lstStyle/>
          <a:p>
            <a:r>
              <a:rPr lang="en-US" sz="7200" b="1">
                <a:latin typeface="Calibri Light (Headings)"/>
              </a:rPr>
              <a:t>PS 4</a:t>
            </a:r>
            <a:endParaRPr lang="en-IL" sz="7200" b="1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43110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113" y="227849"/>
            <a:ext cx="10515600" cy="1325563"/>
          </a:xfrm>
        </p:spPr>
        <p:txBody>
          <a:bodyPr/>
          <a:lstStyle/>
          <a:p>
            <a:pPr rtl="0"/>
            <a:r>
              <a:rPr lang="en-US" b="1" dirty="0"/>
              <a:t>Ray-Plane Intersection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771" name="Text Box 3"/>
              <p:cNvSpPr txBox="1">
                <a:spLocks noChangeArrowheads="1"/>
              </p:cNvSpPr>
              <p:nvPr/>
            </p:nvSpPr>
            <p:spPr bwMode="auto">
              <a:xfrm>
                <a:off x="2773573" y="1922744"/>
                <a:ext cx="2808013" cy="36604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Ray: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𝑡𝑉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  <a:p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Plane: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𝑁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∙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dirty="0">
                  <a:latin typeface="Helvetica" pitchFamily="34" charset="0"/>
                </a:endParaRPr>
              </a:p>
              <a:p>
                <a:endParaRPr lang="en-US" dirty="0">
                  <a:latin typeface="Helvetica" pitchFamily="34" charset="0"/>
                </a:endParaRPr>
              </a:p>
              <a:p>
                <a:pPr algn="l" rtl="0"/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Substituting for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accent2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, we get: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𝑡𝑉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2"/>
                              </a:solidFill>
                              <a:latin typeface="Helvetica" pitchFamily="34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Helvetica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∙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Helvetica" pitchFamily="34" charset="0"/>
                </a:endParaRPr>
              </a:p>
              <a:p>
                <a:pPr algn="l" rtl="0"/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  <a:p>
                <a:pPr algn="l" rtl="0"/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Solution: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∙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  <a:p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And the intersection 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∙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𝑉</m:t>
                          </m:r>
                        </m:den>
                      </m:f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</p:txBody>
          </p:sp>
        </mc:Choice>
        <mc:Fallback xmlns="">
          <p:sp>
            <p:nvSpPr>
              <p:cNvPr id="16077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3573" y="1922744"/>
                <a:ext cx="2808013" cy="3660489"/>
              </a:xfrm>
              <a:prstGeom prst="rect">
                <a:avLst/>
              </a:prstGeom>
              <a:blipFill>
                <a:blip r:embed="rId3"/>
                <a:stretch>
                  <a:fillRect l="-1952" t="-832" r="-86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772" name="Freeform 4"/>
          <p:cNvSpPr>
            <a:spLocks/>
          </p:cNvSpPr>
          <p:nvPr/>
        </p:nvSpPr>
        <p:spPr bwMode="auto">
          <a:xfrm>
            <a:off x="7840661" y="3824311"/>
            <a:ext cx="2027238" cy="1717675"/>
          </a:xfrm>
          <a:custGeom>
            <a:avLst/>
            <a:gdLst/>
            <a:ahLst/>
            <a:cxnLst>
              <a:cxn ang="0">
                <a:pos x="0" y="279"/>
              </a:cxn>
              <a:cxn ang="0">
                <a:pos x="974" y="0"/>
              </a:cxn>
              <a:cxn ang="0">
                <a:pos x="1277" y="957"/>
              </a:cxn>
              <a:cxn ang="0">
                <a:pos x="290" y="1082"/>
              </a:cxn>
              <a:cxn ang="0">
                <a:pos x="0" y="279"/>
              </a:cxn>
            </a:cxnLst>
            <a:rect l="0" t="0" r="r" b="b"/>
            <a:pathLst>
              <a:path w="1277" h="1082">
                <a:moveTo>
                  <a:pt x="0" y="279"/>
                </a:moveTo>
                <a:lnTo>
                  <a:pt x="974" y="0"/>
                </a:lnTo>
                <a:lnTo>
                  <a:pt x="1277" y="957"/>
                </a:lnTo>
                <a:lnTo>
                  <a:pt x="290" y="1082"/>
                </a:lnTo>
                <a:lnTo>
                  <a:pt x="0" y="279"/>
                </a:lnTo>
                <a:close/>
              </a:path>
            </a:pathLst>
          </a:custGeom>
          <a:solidFill>
            <a:srgbClr val="DDDDDD"/>
          </a:solidFill>
          <a:ln w="28575" cmpd="sng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0773" name="Freeform 5"/>
          <p:cNvSpPr>
            <a:spLocks/>
          </p:cNvSpPr>
          <p:nvPr/>
        </p:nvSpPr>
        <p:spPr bwMode="auto">
          <a:xfrm>
            <a:off x="8494712" y="4851424"/>
            <a:ext cx="582613" cy="396875"/>
          </a:xfrm>
          <a:custGeom>
            <a:avLst/>
            <a:gdLst/>
            <a:ahLst/>
            <a:cxnLst>
              <a:cxn ang="0">
                <a:pos x="242" y="0"/>
              </a:cxn>
              <a:cxn ang="0">
                <a:pos x="0" y="177"/>
              </a:cxn>
            </a:cxnLst>
            <a:rect l="0" t="0" r="r" b="b"/>
            <a:pathLst>
              <a:path w="242" h="177">
                <a:moveTo>
                  <a:pt x="242" y="0"/>
                </a:moveTo>
                <a:lnTo>
                  <a:pt x="0" y="177"/>
                </a:lnTo>
              </a:path>
            </a:pathLst>
          </a:custGeom>
          <a:noFill/>
          <a:ln w="38100" cmpd="sng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8829674" y="4967310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Helvetica" pitchFamily="34" charset="0"/>
              </a:rPr>
              <a:t>N</a:t>
            </a:r>
          </a:p>
        </p:txBody>
      </p:sp>
      <p:sp>
        <p:nvSpPr>
          <p:cNvPr id="160776" name="Oval 8"/>
          <p:cNvSpPr>
            <a:spLocks noChangeArrowheads="1"/>
          </p:cNvSpPr>
          <p:nvPr/>
        </p:nvSpPr>
        <p:spPr bwMode="auto">
          <a:xfrm>
            <a:off x="6186486" y="603411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0778" name="Line 10"/>
          <p:cNvSpPr>
            <a:spLocks noChangeShapeType="1"/>
          </p:cNvSpPr>
          <p:nvPr/>
        </p:nvSpPr>
        <p:spPr bwMode="auto">
          <a:xfrm flipV="1">
            <a:off x="9450386" y="3563960"/>
            <a:ext cx="5334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0779" name="Oval 11"/>
          <p:cNvSpPr>
            <a:spLocks noChangeArrowheads="1"/>
          </p:cNvSpPr>
          <p:nvPr/>
        </p:nvSpPr>
        <p:spPr bwMode="auto">
          <a:xfrm>
            <a:off x="8396286" y="4513285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8472486" y="4205310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P</a:t>
            </a:r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 flipV="1">
            <a:off x="6262686" y="4586310"/>
            <a:ext cx="2209800" cy="1524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0781" name="Text Box 13"/>
          <p:cNvSpPr txBox="1">
            <a:spLocks noChangeArrowheads="1"/>
          </p:cNvSpPr>
          <p:nvPr/>
        </p:nvSpPr>
        <p:spPr bwMode="auto">
          <a:xfrm>
            <a:off x="5881686" y="6186510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P</a:t>
            </a:r>
            <a:r>
              <a:rPr lang="en-US" baseline="-25000">
                <a:solidFill>
                  <a:schemeClr val="accent2"/>
                </a:solidFill>
                <a:latin typeface="Helvetica" pitchFamily="34" charset="0"/>
              </a:rPr>
              <a:t>0</a:t>
            </a:r>
            <a:endParaRPr lang="en-US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V="1">
            <a:off x="6262686" y="5653110"/>
            <a:ext cx="6858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0783" name="Text Box 15"/>
          <p:cNvSpPr txBox="1">
            <a:spLocks noChangeArrowheads="1"/>
          </p:cNvSpPr>
          <p:nvPr/>
        </p:nvSpPr>
        <p:spPr bwMode="auto">
          <a:xfrm>
            <a:off x="6338886" y="5424510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V</a:t>
            </a:r>
          </a:p>
        </p:txBody>
      </p:sp>
      <p:sp>
        <p:nvSpPr>
          <p:cNvPr id="20" name="אליפסה 19"/>
          <p:cNvSpPr/>
          <p:nvPr/>
        </p:nvSpPr>
        <p:spPr>
          <a:xfrm>
            <a:off x="9024958" y="47863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/>
          <p:cNvSpPr txBox="1"/>
          <p:nvPr/>
        </p:nvSpPr>
        <p:spPr>
          <a:xfrm>
            <a:off x="9068240" y="4549984"/>
            <a:ext cx="36580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Q</a:t>
            </a:r>
            <a:r>
              <a:rPr lang="en-US" sz="1400" baseline="-25000" dirty="0"/>
              <a:t>0</a:t>
            </a:r>
            <a:endParaRPr lang="he-IL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305704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7EAFE-2E76-F613-B573-7D388D21E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15852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על מנת לחשב חיתוך של קרן עם מישור, נבצע את החישובים הבאים:</a:t>
                </a:r>
                <a:endParaRPr lang="en-US" dirty="0"/>
              </a:p>
              <a:p>
                <a:pPr algn="r" rtl="1"/>
                <a:r>
                  <a:rPr lang="he-IL" dirty="0"/>
                  <a:t>1. נייצג נקודה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e-IL" dirty="0"/>
                  <a:t> על הקרן באמצעות משוואת הקרן, ובעזרת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2. נציב במשוואת המישור את משוואת הנקודה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3. נפתור את המשוואה.</a:t>
                </a:r>
              </a:p>
              <a:p>
                <a:pPr algn="r" rtl="1"/>
                <a:r>
                  <a:rPr lang="he-IL" dirty="0"/>
                  <a:t>4. נשים לב כי ייתכנו 2 מקרים:</a:t>
                </a:r>
              </a:p>
              <a:p>
                <a:pPr algn="r" rtl="1"/>
                <a:r>
                  <a:rPr lang="he-IL" dirty="0"/>
                  <a:t>4.1. </a:t>
                </a:r>
                <a:r>
                  <a:rPr lang="he-IL" b="1" dirty="0"/>
                  <a:t>לא נקבל אף </a:t>
                </a:r>
                <a:r>
                  <a:rPr lang="he-IL" b="1" dirty="0" err="1"/>
                  <a:t>פיתרון</a:t>
                </a:r>
                <a:r>
                  <a:rPr lang="he-IL" b="1" dirty="0"/>
                  <a:t> </a:t>
                </a:r>
                <a:r>
                  <a:rPr lang="he-IL" dirty="0"/>
                  <a:t>ואז אין חיתוך.</a:t>
                </a:r>
              </a:p>
              <a:p>
                <a:pPr algn="r" rtl="1"/>
                <a:r>
                  <a:rPr lang="he-IL" dirty="0"/>
                  <a:t>4.2. </a:t>
                </a:r>
                <a:r>
                  <a:rPr lang="he-IL" b="1" dirty="0"/>
                  <a:t>נקבל </a:t>
                </a:r>
                <a:r>
                  <a:rPr lang="he-IL" b="1" dirty="0" err="1"/>
                  <a:t>פיתרון</a:t>
                </a:r>
                <a:r>
                  <a:rPr lang="he-IL" b="1" dirty="0"/>
                  <a:t> יחיד </a:t>
                </a:r>
                <a:r>
                  <a:rPr lang="he-IL" dirty="0"/>
                  <a:t>ואז יש חיתוך יחיד.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7EAFE-2E76-F613-B573-7D388D21E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15852"/>
              </a:xfrm>
              <a:blipFill>
                <a:blip r:embed="rId2"/>
                <a:stretch>
                  <a:fillRect t="-2455" r="-1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C03CA58-F7EC-823B-ADC5-26CF6EFEDFE5}"/>
              </a:ext>
            </a:extLst>
          </p:cNvPr>
          <p:cNvSpPr txBox="1">
            <a:spLocks noChangeArrowheads="1"/>
          </p:cNvSpPr>
          <p:nvPr/>
        </p:nvSpPr>
        <p:spPr>
          <a:xfrm>
            <a:off x="193874" y="220107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Ray-Plane Intersection</a:t>
            </a: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675EA079-138D-C5B9-50EF-0CC3A9115A51}"/>
              </a:ext>
            </a:extLst>
          </p:cNvPr>
          <p:cNvSpPr>
            <a:spLocks/>
          </p:cNvSpPr>
          <p:nvPr/>
        </p:nvSpPr>
        <p:spPr bwMode="auto">
          <a:xfrm>
            <a:off x="2119797" y="4000156"/>
            <a:ext cx="2027238" cy="1717675"/>
          </a:xfrm>
          <a:custGeom>
            <a:avLst/>
            <a:gdLst/>
            <a:ahLst/>
            <a:cxnLst>
              <a:cxn ang="0">
                <a:pos x="0" y="279"/>
              </a:cxn>
              <a:cxn ang="0">
                <a:pos x="974" y="0"/>
              </a:cxn>
              <a:cxn ang="0">
                <a:pos x="1277" y="957"/>
              </a:cxn>
              <a:cxn ang="0">
                <a:pos x="290" y="1082"/>
              </a:cxn>
              <a:cxn ang="0">
                <a:pos x="0" y="279"/>
              </a:cxn>
            </a:cxnLst>
            <a:rect l="0" t="0" r="r" b="b"/>
            <a:pathLst>
              <a:path w="1277" h="1082">
                <a:moveTo>
                  <a:pt x="0" y="279"/>
                </a:moveTo>
                <a:lnTo>
                  <a:pt x="974" y="0"/>
                </a:lnTo>
                <a:lnTo>
                  <a:pt x="1277" y="957"/>
                </a:lnTo>
                <a:lnTo>
                  <a:pt x="290" y="1082"/>
                </a:lnTo>
                <a:lnTo>
                  <a:pt x="0" y="279"/>
                </a:lnTo>
                <a:close/>
              </a:path>
            </a:pathLst>
          </a:custGeom>
          <a:solidFill>
            <a:srgbClr val="DDDDDD"/>
          </a:solidFill>
          <a:ln w="28575" cmpd="sng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8CC0D6CC-3355-47D2-D67D-5DFDE3DA3B52}"/>
              </a:ext>
            </a:extLst>
          </p:cNvPr>
          <p:cNvSpPr>
            <a:spLocks/>
          </p:cNvSpPr>
          <p:nvPr/>
        </p:nvSpPr>
        <p:spPr bwMode="auto">
          <a:xfrm>
            <a:off x="2773848" y="5027269"/>
            <a:ext cx="582613" cy="396875"/>
          </a:xfrm>
          <a:custGeom>
            <a:avLst/>
            <a:gdLst/>
            <a:ahLst/>
            <a:cxnLst>
              <a:cxn ang="0">
                <a:pos x="242" y="0"/>
              </a:cxn>
              <a:cxn ang="0">
                <a:pos x="0" y="177"/>
              </a:cxn>
            </a:cxnLst>
            <a:rect l="0" t="0" r="r" b="b"/>
            <a:pathLst>
              <a:path w="242" h="177">
                <a:moveTo>
                  <a:pt x="242" y="0"/>
                </a:moveTo>
                <a:lnTo>
                  <a:pt x="0" y="177"/>
                </a:lnTo>
              </a:path>
            </a:pathLst>
          </a:custGeom>
          <a:noFill/>
          <a:ln w="38100" cmpd="sng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640512B7-BEEE-CFFB-31E9-DE7E05993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810" y="5143155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Helvetica" pitchFamily="34" charset="0"/>
              </a:rPr>
              <a:t>N</a:t>
            </a:r>
          </a:p>
        </p:txBody>
      </p:sp>
      <p:sp>
        <p:nvSpPr>
          <p:cNvPr id="20" name="Oval 8">
            <a:extLst>
              <a:ext uri="{FF2B5EF4-FFF2-40B4-BE49-F238E27FC236}">
                <a16:creationId xmlns:a16="http://schemas.microsoft.com/office/drawing/2014/main" id="{B27A70B4-35D1-9A5F-8084-164485A38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22" y="6209955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7F974848-5E2D-1E5F-551E-4E189CC398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9522" y="3739805"/>
            <a:ext cx="5334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" name="Oval 11">
            <a:extLst>
              <a:ext uri="{FF2B5EF4-FFF2-40B4-BE49-F238E27FC236}">
                <a16:creationId xmlns:a16="http://schemas.microsoft.com/office/drawing/2014/main" id="{32CF6BE7-5D95-F54E-A4EE-D82FBC18C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422" y="468913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9D85BBA1-4FD0-6002-39E9-1D0DE0304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622" y="4381155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P</a:t>
            </a:r>
          </a:p>
        </p:txBody>
      </p:sp>
      <p:sp>
        <p:nvSpPr>
          <p:cNvPr id="24" name="Line 9">
            <a:extLst>
              <a:ext uri="{FF2B5EF4-FFF2-40B4-BE49-F238E27FC236}">
                <a16:creationId xmlns:a16="http://schemas.microsoft.com/office/drawing/2014/main" id="{28E54F6D-DCD9-FFB6-B5CF-35632A81E0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822" y="4762155"/>
            <a:ext cx="2209800" cy="1524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624C5019-B7FC-8199-5E39-0556431EF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22" y="6362355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P</a:t>
            </a:r>
            <a:r>
              <a:rPr lang="en-US" baseline="-25000">
                <a:solidFill>
                  <a:schemeClr val="accent2"/>
                </a:solidFill>
                <a:latin typeface="Helvetica" pitchFamily="34" charset="0"/>
              </a:rPr>
              <a:t>0</a:t>
            </a:r>
            <a:endParaRPr lang="en-US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6BC3510F-B32A-F77F-E205-4D24EBB13E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822" y="5828955"/>
            <a:ext cx="6858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7" name="Text Box 15">
            <a:extLst>
              <a:ext uri="{FF2B5EF4-FFF2-40B4-BE49-F238E27FC236}">
                <a16:creationId xmlns:a16="http://schemas.microsoft.com/office/drawing/2014/main" id="{F59802C7-1A5A-008A-A5F2-5DBE86432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22" y="5600355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V</a:t>
            </a:r>
          </a:p>
        </p:txBody>
      </p:sp>
      <p:sp>
        <p:nvSpPr>
          <p:cNvPr id="28" name="אליפסה 19">
            <a:extLst>
              <a:ext uri="{FF2B5EF4-FFF2-40B4-BE49-F238E27FC236}">
                <a16:creationId xmlns:a16="http://schemas.microsoft.com/office/drawing/2014/main" id="{B7310FBE-1A58-AC36-3C34-2ECC8F7B06DB}"/>
              </a:ext>
            </a:extLst>
          </p:cNvPr>
          <p:cNvSpPr/>
          <p:nvPr/>
        </p:nvSpPr>
        <p:spPr>
          <a:xfrm>
            <a:off x="3304094" y="4962167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66E1E4-3504-EB7C-AB25-AB5816E9853A}"/>
              </a:ext>
            </a:extLst>
          </p:cNvPr>
          <p:cNvSpPr txBox="1"/>
          <p:nvPr/>
        </p:nvSpPr>
        <p:spPr>
          <a:xfrm>
            <a:off x="3347376" y="4725829"/>
            <a:ext cx="36580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Q</a:t>
            </a:r>
            <a:r>
              <a:rPr lang="en-US" sz="1400" baseline="-25000" dirty="0"/>
              <a:t>0</a:t>
            </a:r>
            <a:endParaRPr lang="he-IL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44722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3205" y="287893"/>
            <a:ext cx="10515600" cy="1325563"/>
          </a:xfrm>
        </p:spPr>
        <p:txBody>
          <a:bodyPr/>
          <a:lstStyle/>
          <a:p>
            <a:r>
              <a:rPr lang="en-US" b="1" dirty="0"/>
              <a:t>Ray-Triangle Intersection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intersect ray with plane</a:t>
            </a:r>
          </a:p>
          <a:p>
            <a:r>
              <a:rPr lang="en-US" dirty="0"/>
              <a:t>Then, check if point is inside triangle</a:t>
            </a:r>
          </a:p>
        </p:txBody>
      </p:sp>
      <p:sp>
        <p:nvSpPr>
          <p:cNvPr id="173060" name="Freeform 4"/>
          <p:cNvSpPr>
            <a:spLocks/>
          </p:cNvSpPr>
          <p:nvPr/>
        </p:nvSpPr>
        <p:spPr bwMode="auto">
          <a:xfrm>
            <a:off x="7138989" y="2273300"/>
            <a:ext cx="2714625" cy="2903538"/>
          </a:xfrm>
          <a:custGeom>
            <a:avLst/>
            <a:gdLst/>
            <a:ahLst/>
            <a:cxnLst>
              <a:cxn ang="0">
                <a:pos x="1147" y="0"/>
              </a:cxn>
              <a:cxn ang="0">
                <a:pos x="1710" y="1829"/>
              </a:cxn>
              <a:cxn ang="0">
                <a:pos x="0" y="1694"/>
              </a:cxn>
              <a:cxn ang="0">
                <a:pos x="1147" y="0"/>
              </a:cxn>
            </a:cxnLst>
            <a:rect l="0" t="0" r="r" b="b"/>
            <a:pathLst>
              <a:path w="1710" h="1829">
                <a:moveTo>
                  <a:pt x="1147" y="0"/>
                </a:moveTo>
                <a:lnTo>
                  <a:pt x="1710" y="1829"/>
                </a:lnTo>
                <a:lnTo>
                  <a:pt x="0" y="1694"/>
                </a:lnTo>
                <a:lnTo>
                  <a:pt x="1147" y="0"/>
                </a:lnTo>
                <a:close/>
              </a:path>
            </a:pathLst>
          </a:custGeom>
          <a:solidFill>
            <a:srgbClr val="DDDDDD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063" name="Oval 7"/>
          <p:cNvSpPr>
            <a:spLocks noChangeArrowheads="1"/>
          </p:cNvSpPr>
          <p:nvPr/>
        </p:nvSpPr>
        <p:spPr bwMode="auto">
          <a:xfrm>
            <a:off x="6172200" y="5867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064" name="Line 8"/>
          <p:cNvSpPr>
            <a:spLocks noChangeShapeType="1"/>
          </p:cNvSpPr>
          <p:nvPr/>
        </p:nvSpPr>
        <p:spPr bwMode="auto">
          <a:xfrm flipV="1">
            <a:off x="9436100" y="3397250"/>
            <a:ext cx="5334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8382000" y="4346575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066" name="Text Box 10"/>
          <p:cNvSpPr txBox="1">
            <a:spLocks noChangeArrowheads="1"/>
          </p:cNvSpPr>
          <p:nvPr/>
        </p:nvSpPr>
        <p:spPr bwMode="auto">
          <a:xfrm>
            <a:off x="8458200" y="4038600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P</a:t>
            </a:r>
          </a:p>
        </p:txBody>
      </p:sp>
      <p:sp>
        <p:nvSpPr>
          <p:cNvPr id="173067" name="Line 11"/>
          <p:cNvSpPr>
            <a:spLocks noChangeShapeType="1"/>
          </p:cNvSpPr>
          <p:nvPr/>
        </p:nvSpPr>
        <p:spPr bwMode="auto">
          <a:xfrm flipV="1">
            <a:off x="6248400" y="4419600"/>
            <a:ext cx="2209800" cy="1524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068" name="Text Box 12"/>
          <p:cNvSpPr txBox="1">
            <a:spLocks noChangeArrowheads="1"/>
          </p:cNvSpPr>
          <p:nvPr/>
        </p:nvSpPr>
        <p:spPr bwMode="auto">
          <a:xfrm>
            <a:off x="5867400" y="6019800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P</a:t>
            </a:r>
            <a:r>
              <a:rPr lang="en-US" baseline="-25000">
                <a:solidFill>
                  <a:schemeClr val="accent2"/>
                </a:solidFill>
                <a:latin typeface="Helvetica" pitchFamily="34" charset="0"/>
              </a:rPr>
              <a:t>0</a:t>
            </a:r>
            <a:endParaRPr lang="en-US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173069" name="Line 13"/>
          <p:cNvSpPr>
            <a:spLocks noChangeShapeType="1"/>
          </p:cNvSpPr>
          <p:nvPr/>
        </p:nvSpPr>
        <p:spPr bwMode="auto">
          <a:xfrm flipV="1">
            <a:off x="6248400" y="5486400"/>
            <a:ext cx="6858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070" name="Text Box 14"/>
          <p:cNvSpPr txBox="1">
            <a:spLocks noChangeArrowheads="1"/>
          </p:cNvSpPr>
          <p:nvPr/>
        </p:nvSpPr>
        <p:spPr bwMode="auto">
          <a:xfrm>
            <a:off x="6324600" y="5257800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94434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EAFE-2E76-F613-B573-7D388D21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5852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על מנת לחשב חיתוך של קרן עם משולש, נפעל ב- 2 צעדים:</a:t>
            </a:r>
          </a:p>
          <a:p>
            <a:pPr algn="r" rtl="1"/>
            <a:r>
              <a:rPr lang="he-IL" dirty="0"/>
              <a:t>1. נבדוק אם יש של הקרן עם המישור עליו </a:t>
            </a:r>
            <a:br>
              <a:rPr lang="en-US" dirty="0"/>
            </a:br>
            <a:r>
              <a:rPr lang="he-IL" dirty="0"/>
              <a:t>נמצא המשולש.</a:t>
            </a:r>
          </a:p>
          <a:p>
            <a:pPr algn="r" rtl="1"/>
            <a:r>
              <a:rPr lang="he-IL" dirty="0"/>
              <a:t>2. נבדוק האם הנקודה נמצאת בתוך המשולש.</a:t>
            </a:r>
          </a:p>
          <a:p>
            <a:pPr algn="r" rtl="1"/>
            <a:endParaRPr lang="he-IL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03CA58-F7EC-823B-ADC5-26CF6EFEDFE5}"/>
              </a:ext>
            </a:extLst>
          </p:cNvPr>
          <p:cNvSpPr txBox="1">
            <a:spLocks noChangeArrowheads="1"/>
          </p:cNvSpPr>
          <p:nvPr/>
        </p:nvSpPr>
        <p:spPr>
          <a:xfrm>
            <a:off x="193874" y="220107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Ray-Triangle Intersection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BCB1657-2C7E-64B4-2C13-F6ECFC3898C9}"/>
              </a:ext>
            </a:extLst>
          </p:cNvPr>
          <p:cNvSpPr>
            <a:spLocks/>
          </p:cNvSpPr>
          <p:nvPr/>
        </p:nvSpPr>
        <p:spPr bwMode="auto">
          <a:xfrm>
            <a:off x="1265723" y="2695328"/>
            <a:ext cx="2714625" cy="2903538"/>
          </a:xfrm>
          <a:custGeom>
            <a:avLst/>
            <a:gdLst/>
            <a:ahLst/>
            <a:cxnLst>
              <a:cxn ang="0">
                <a:pos x="1147" y="0"/>
              </a:cxn>
              <a:cxn ang="0">
                <a:pos x="1710" y="1829"/>
              </a:cxn>
              <a:cxn ang="0">
                <a:pos x="0" y="1694"/>
              </a:cxn>
              <a:cxn ang="0">
                <a:pos x="1147" y="0"/>
              </a:cxn>
            </a:cxnLst>
            <a:rect l="0" t="0" r="r" b="b"/>
            <a:pathLst>
              <a:path w="1710" h="1829">
                <a:moveTo>
                  <a:pt x="1147" y="0"/>
                </a:moveTo>
                <a:lnTo>
                  <a:pt x="1710" y="1829"/>
                </a:lnTo>
                <a:lnTo>
                  <a:pt x="0" y="1694"/>
                </a:lnTo>
                <a:lnTo>
                  <a:pt x="1147" y="0"/>
                </a:lnTo>
                <a:close/>
              </a:path>
            </a:pathLst>
          </a:custGeom>
          <a:solidFill>
            <a:srgbClr val="DDDDDD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3BE0CF34-CEC5-8976-6759-3B1C4FC68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34" y="6289428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1842ECB0-018F-3CD6-AE93-9F22CD8F5C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2834" y="3819278"/>
            <a:ext cx="5334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E755BBF8-2F12-CA45-EECC-503EBC0E1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734" y="4768603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E8D0EAC3-377A-CB0E-9AD5-3B94137FF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934" y="4460628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P</a:t>
            </a: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C39A309F-AA4A-2C08-E5DC-E4D1942C8D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134" y="4841628"/>
            <a:ext cx="2209800" cy="1524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97377759-7F0E-1554-E9C5-99FD2EF6F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66" y="6441828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P</a:t>
            </a:r>
            <a:r>
              <a:rPr lang="en-US" baseline="-25000">
                <a:solidFill>
                  <a:schemeClr val="accent2"/>
                </a:solidFill>
                <a:latin typeface="Helvetica" pitchFamily="34" charset="0"/>
              </a:rPr>
              <a:t>0</a:t>
            </a:r>
            <a:endParaRPr lang="en-US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0D83C92D-1142-BF71-2EBF-AD4B025088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134" y="5908428"/>
            <a:ext cx="6858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2DD79EA3-9B11-3910-55DF-B06C490F0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34" y="5679828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736388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2890" y="246648"/>
            <a:ext cx="8839200" cy="1500603"/>
          </a:xfrm>
        </p:spPr>
        <p:txBody>
          <a:bodyPr/>
          <a:lstStyle/>
          <a:p>
            <a:r>
              <a:rPr lang="en-US" b="1" dirty="0"/>
              <a:t>Ray-Triangle Intersection I</a:t>
            </a:r>
          </a:p>
        </p:txBody>
      </p:sp>
      <p:sp>
        <p:nvSpPr>
          <p:cNvPr id="175108" name="Freeform 4"/>
          <p:cNvSpPr>
            <a:spLocks/>
          </p:cNvSpPr>
          <p:nvPr/>
        </p:nvSpPr>
        <p:spPr bwMode="auto">
          <a:xfrm>
            <a:off x="6908801" y="2209800"/>
            <a:ext cx="2714625" cy="2903538"/>
          </a:xfrm>
          <a:custGeom>
            <a:avLst/>
            <a:gdLst/>
            <a:ahLst/>
            <a:cxnLst>
              <a:cxn ang="0">
                <a:pos x="1147" y="0"/>
              </a:cxn>
              <a:cxn ang="0">
                <a:pos x="1710" y="1829"/>
              </a:cxn>
              <a:cxn ang="0">
                <a:pos x="0" y="1694"/>
              </a:cxn>
              <a:cxn ang="0">
                <a:pos x="1147" y="0"/>
              </a:cxn>
            </a:cxnLst>
            <a:rect l="0" t="0" r="r" b="b"/>
            <a:pathLst>
              <a:path w="1710" h="1829">
                <a:moveTo>
                  <a:pt x="1147" y="0"/>
                </a:moveTo>
                <a:lnTo>
                  <a:pt x="1710" y="1829"/>
                </a:lnTo>
                <a:lnTo>
                  <a:pt x="0" y="1694"/>
                </a:lnTo>
                <a:lnTo>
                  <a:pt x="1147" y="0"/>
                </a:lnTo>
                <a:close/>
              </a:path>
            </a:pathLst>
          </a:custGeom>
          <a:solidFill>
            <a:srgbClr val="DDDDDD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>
            <a:off x="5942013" y="58039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5112" name="Line 8"/>
          <p:cNvSpPr>
            <a:spLocks noChangeShapeType="1"/>
          </p:cNvSpPr>
          <p:nvPr/>
        </p:nvSpPr>
        <p:spPr bwMode="auto">
          <a:xfrm flipV="1">
            <a:off x="9205913" y="3333750"/>
            <a:ext cx="5334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>
            <a:off x="8151813" y="4283075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8228013" y="3975100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P</a:t>
            </a:r>
          </a:p>
        </p:txBody>
      </p:sp>
      <p:sp>
        <p:nvSpPr>
          <p:cNvPr id="175116" name="Text Box 12"/>
          <p:cNvSpPr txBox="1">
            <a:spLocks noChangeArrowheads="1"/>
          </p:cNvSpPr>
          <p:nvPr/>
        </p:nvSpPr>
        <p:spPr bwMode="auto">
          <a:xfrm>
            <a:off x="5637213" y="5956300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P</a:t>
            </a:r>
            <a:r>
              <a:rPr lang="en-US" baseline="-25000">
                <a:solidFill>
                  <a:schemeClr val="accent2"/>
                </a:solidFill>
                <a:latin typeface="Helvetica" pitchFamily="34" charset="0"/>
              </a:rPr>
              <a:t>0</a:t>
            </a:r>
            <a:endParaRPr lang="en-US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175120" name="Freeform 16"/>
          <p:cNvSpPr>
            <a:spLocks/>
          </p:cNvSpPr>
          <p:nvPr/>
        </p:nvSpPr>
        <p:spPr bwMode="auto">
          <a:xfrm>
            <a:off x="6003926" y="4905376"/>
            <a:ext cx="3629025" cy="981075"/>
          </a:xfrm>
          <a:custGeom>
            <a:avLst/>
            <a:gdLst/>
            <a:ahLst/>
            <a:cxnLst>
              <a:cxn ang="0">
                <a:pos x="0" y="618"/>
              </a:cxn>
              <a:cxn ang="0">
                <a:pos x="582" y="0"/>
              </a:cxn>
              <a:cxn ang="0">
                <a:pos x="2286" y="132"/>
              </a:cxn>
              <a:cxn ang="0">
                <a:pos x="0" y="618"/>
              </a:cxn>
            </a:cxnLst>
            <a:rect l="0" t="0" r="r" b="b"/>
            <a:pathLst>
              <a:path w="2286" h="618">
                <a:moveTo>
                  <a:pt x="0" y="618"/>
                </a:moveTo>
                <a:lnTo>
                  <a:pt x="582" y="0"/>
                </a:lnTo>
                <a:lnTo>
                  <a:pt x="2286" y="132"/>
                </a:lnTo>
                <a:lnTo>
                  <a:pt x="0" y="618"/>
                </a:lnTo>
                <a:close/>
              </a:path>
            </a:pathLst>
          </a:cu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5121" name="Line 17"/>
          <p:cNvSpPr>
            <a:spLocks noChangeShapeType="1"/>
          </p:cNvSpPr>
          <p:nvPr/>
        </p:nvSpPr>
        <p:spPr bwMode="auto">
          <a:xfrm flipH="1" flipV="1">
            <a:off x="7366000" y="4686300"/>
            <a:ext cx="38100" cy="5715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5122" name="Text Box 18"/>
          <p:cNvSpPr txBox="1">
            <a:spLocks noChangeArrowheads="1"/>
          </p:cNvSpPr>
          <p:nvPr/>
        </p:nvSpPr>
        <p:spPr bwMode="auto">
          <a:xfrm>
            <a:off x="6985000" y="5105400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Helvetica" pitchFamily="34" charset="0"/>
              </a:rPr>
              <a:t>N</a:t>
            </a:r>
            <a:endParaRPr lang="en-US" baseline="-25000" dirty="0">
              <a:solidFill>
                <a:srgbClr val="0070C0"/>
              </a:solidFill>
              <a:latin typeface="Helvetica" pitchFamily="34" charset="0"/>
            </a:endParaRPr>
          </a:p>
        </p:txBody>
      </p:sp>
      <p:sp>
        <p:nvSpPr>
          <p:cNvPr id="175123" name="Text Box 19"/>
          <p:cNvSpPr txBox="1">
            <a:spLocks noChangeArrowheads="1"/>
          </p:cNvSpPr>
          <p:nvPr/>
        </p:nvSpPr>
        <p:spPr bwMode="auto">
          <a:xfrm>
            <a:off x="6451600" y="4343400"/>
            <a:ext cx="410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T</a:t>
            </a:r>
            <a:r>
              <a:rPr lang="en-US" baseline="-25000">
                <a:latin typeface="Helvetica" pitchFamily="34" charset="0"/>
              </a:rPr>
              <a:t>1</a:t>
            </a:r>
            <a:endParaRPr lang="en-US">
              <a:latin typeface="Helvetica" pitchFamily="34" charset="0"/>
            </a:endParaRPr>
          </a:p>
        </p:txBody>
      </p:sp>
      <p:sp>
        <p:nvSpPr>
          <p:cNvPr id="175124" name="Text Box 20"/>
          <p:cNvSpPr txBox="1">
            <a:spLocks noChangeArrowheads="1"/>
          </p:cNvSpPr>
          <p:nvPr/>
        </p:nvSpPr>
        <p:spPr bwMode="auto">
          <a:xfrm>
            <a:off x="9652000" y="5029200"/>
            <a:ext cx="410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T</a:t>
            </a:r>
            <a:r>
              <a:rPr lang="en-US" baseline="-25000">
                <a:latin typeface="Helvetica" pitchFamily="34" charset="0"/>
              </a:rPr>
              <a:t>2</a:t>
            </a:r>
            <a:endParaRPr lang="en-US">
              <a:latin typeface="Helvetica" pitchFamily="34" charset="0"/>
            </a:endParaRPr>
          </a:p>
        </p:txBody>
      </p:sp>
      <p:sp>
        <p:nvSpPr>
          <p:cNvPr id="175125" name="Text Box 21"/>
          <p:cNvSpPr txBox="1">
            <a:spLocks noChangeArrowheads="1"/>
          </p:cNvSpPr>
          <p:nvPr/>
        </p:nvSpPr>
        <p:spPr bwMode="auto">
          <a:xfrm>
            <a:off x="8661400" y="1828800"/>
            <a:ext cx="410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T</a:t>
            </a:r>
            <a:r>
              <a:rPr lang="en-US" baseline="-25000">
                <a:latin typeface="Helvetica" pitchFamily="34" charset="0"/>
              </a:rPr>
              <a:t>3</a:t>
            </a:r>
            <a:endParaRPr lang="en-US">
              <a:latin typeface="Helvetica" pitchFamily="34" charset="0"/>
            </a:endParaRPr>
          </a:p>
        </p:txBody>
      </p:sp>
      <p:sp>
        <p:nvSpPr>
          <p:cNvPr id="175117" name="Freeform 13"/>
          <p:cNvSpPr>
            <a:spLocks/>
          </p:cNvSpPr>
          <p:nvPr/>
        </p:nvSpPr>
        <p:spPr bwMode="auto">
          <a:xfrm>
            <a:off x="6018214" y="4895850"/>
            <a:ext cx="890587" cy="984250"/>
          </a:xfrm>
          <a:custGeom>
            <a:avLst/>
            <a:gdLst/>
            <a:ahLst/>
            <a:cxnLst>
              <a:cxn ang="0">
                <a:pos x="0" y="620"/>
              </a:cxn>
              <a:cxn ang="0">
                <a:pos x="561" y="0"/>
              </a:cxn>
            </a:cxnLst>
            <a:rect l="0" t="0" r="r" b="b"/>
            <a:pathLst>
              <a:path w="561" h="620">
                <a:moveTo>
                  <a:pt x="0" y="620"/>
                </a:moveTo>
                <a:lnTo>
                  <a:pt x="561" y="0"/>
                </a:lnTo>
              </a:path>
            </a:pathLst>
          </a:custGeom>
          <a:noFill/>
          <a:ln w="38100" cmpd="sng">
            <a:solidFill>
              <a:srgbClr val="007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5115" name="Line 11"/>
          <p:cNvSpPr>
            <a:spLocks noChangeShapeType="1"/>
          </p:cNvSpPr>
          <p:nvPr/>
        </p:nvSpPr>
        <p:spPr bwMode="auto">
          <a:xfrm flipV="1">
            <a:off x="6018213" y="4356100"/>
            <a:ext cx="2209800" cy="1524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5127" name="Freeform 23"/>
          <p:cNvSpPr>
            <a:spLocks/>
          </p:cNvSpPr>
          <p:nvPr/>
        </p:nvSpPr>
        <p:spPr bwMode="auto">
          <a:xfrm>
            <a:off x="6070600" y="5105400"/>
            <a:ext cx="3505200" cy="755650"/>
          </a:xfrm>
          <a:custGeom>
            <a:avLst/>
            <a:gdLst/>
            <a:ahLst/>
            <a:cxnLst>
              <a:cxn ang="0">
                <a:pos x="0" y="620"/>
              </a:cxn>
              <a:cxn ang="0">
                <a:pos x="561" y="0"/>
              </a:cxn>
            </a:cxnLst>
            <a:rect l="0" t="0" r="r" b="b"/>
            <a:pathLst>
              <a:path w="561" h="620">
                <a:moveTo>
                  <a:pt x="0" y="620"/>
                </a:moveTo>
                <a:lnTo>
                  <a:pt x="561" y="0"/>
                </a:lnTo>
              </a:path>
            </a:pathLst>
          </a:custGeom>
          <a:noFill/>
          <a:ln w="38100" cmpd="sng">
            <a:solidFill>
              <a:srgbClr val="007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5128" name="Text Box 24"/>
          <p:cNvSpPr txBox="1">
            <a:spLocks noChangeArrowheads="1"/>
          </p:cNvSpPr>
          <p:nvPr/>
        </p:nvSpPr>
        <p:spPr bwMode="auto">
          <a:xfrm>
            <a:off x="7442200" y="5562600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Helvetica" pitchFamily="34" charset="0"/>
              </a:rPr>
              <a:t>V</a:t>
            </a:r>
            <a:r>
              <a:rPr lang="en-US" baseline="-25000">
                <a:solidFill>
                  <a:srgbClr val="0070C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75129" name="Text Box 25"/>
          <p:cNvSpPr txBox="1">
            <a:spLocks noChangeArrowheads="1"/>
          </p:cNvSpPr>
          <p:nvPr/>
        </p:nvSpPr>
        <p:spPr bwMode="auto">
          <a:xfrm>
            <a:off x="5918200" y="5029200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Helvetica" pitchFamily="34" charset="0"/>
              </a:rPr>
              <a:t>V</a:t>
            </a:r>
            <a:r>
              <a:rPr lang="en-US" baseline="-25000">
                <a:solidFill>
                  <a:srgbClr val="0070C0"/>
                </a:solidFill>
                <a:latin typeface="Helvetica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130" name="Text Box 26"/>
              <p:cNvSpPr txBox="1">
                <a:spLocks noChangeArrowheads="1"/>
              </p:cNvSpPr>
              <p:nvPr/>
            </p:nvSpPr>
            <p:spPr bwMode="auto">
              <a:xfrm>
                <a:off x="2650481" y="2272437"/>
                <a:ext cx="3420120" cy="3426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dirty="0">
                    <a:solidFill>
                      <a:srgbClr val="7030A0"/>
                    </a:solidFill>
                    <a:latin typeface="Helvetica" pitchFamily="34" charset="0"/>
                  </a:rPr>
                  <a:t>For each side of the triangle:</a:t>
                </a:r>
              </a:p>
              <a:p>
                <a:pPr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Helvetica" pitchFamily="34" charset="0"/>
                </a:endParaRPr>
              </a:p>
              <a:p>
                <a:pPr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Helvetica" pitchFamily="34" charset="0"/>
                </a:endParaRPr>
              </a:p>
              <a:p>
                <a:pPr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Helvetica" pitchFamily="34" charset="0"/>
                </a:endParaRPr>
              </a:p>
              <a:p>
                <a:pPr>
                  <a:tabLst>
                    <a:tab pos="457200" algn="l"/>
                  </a:tabLst>
                </a:pPr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  <a:p>
                <a:pPr>
                  <a:tabLst>
                    <a:tab pos="457200" algn="l"/>
                  </a:tabLst>
                </a:pPr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∙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𝑁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  <a:p>
                <a:pPr>
                  <a:tabLst>
                    <a:tab pos="457200" algn="l"/>
                  </a:tabLst>
                </a:pPr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	return False</a:t>
                </a:r>
              </a:p>
              <a:p>
                <a:pPr>
                  <a:tabLst>
                    <a:tab pos="457200" algn="l"/>
                  </a:tabLst>
                </a:pPr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  <a:p>
                <a:pPr>
                  <a:tabLst>
                    <a:tab pos="457200" algn="l"/>
                  </a:tabLst>
                </a:pPr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If for all 3 sides of the triangle we got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∙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𝑁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≥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, then the we have intersection!</a:t>
                </a:r>
              </a:p>
            </p:txBody>
          </p:sp>
        </mc:Choice>
        <mc:Fallback xmlns="">
          <p:sp>
            <p:nvSpPr>
              <p:cNvPr id="175130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0481" y="2272437"/>
                <a:ext cx="3420120" cy="3426194"/>
              </a:xfrm>
              <a:prstGeom prst="rect">
                <a:avLst/>
              </a:prstGeom>
              <a:blipFill>
                <a:blip r:embed="rId3"/>
                <a:stretch>
                  <a:fillRect l="-1604" t="-1068" b="-19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752008" y="1728440"/>
            <a:ext cx="1980029" cy="369332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latin typeface="Helvetica" pitchFamily="34" charset="0"/>
              </a:rPr>
              <a:t>Algebraic Method</a:t>
            </a:r>
          </a:p>
        </p:txBody>
      </p:sp>
    </p:spTree>
    <p:extLst>
      <p:ext uri="{BB962C8B-B14F-4D97-AF65-F5344CB8AC3E}">
        <p14:creationId xmlns:p14="http://schemas.microsoft.com/office/powerpoint/2010/main" val="231134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EAFE-2E76-F613-B573-7D388D21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49606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לאחר שחישבנו את נקודת החיתוך של הקרן עם המישור עליו נמצא המשולש, נבצע את הצעדים הבאים:</a:t>
            </a:r>
          </a:p>
          <a:p>
            <a:pPr algn="r" rtl="1"/>
            <a:r>
              <a:rPr lang="he-IL" dirty="0"/>
              <a:t>1. עבור כל קשת של המשולש נבצע את הצעדים הבאים:</a:t>
            </a:r>
          </a:p>
          <a:p>
            <a:pPr algn="r" rtl="1"/>
            <a:r>
              <a:rPr lang="he-IL" dirty="0"/>
              <a:t>1.1. ניקח את 2 הנקודות מ- 2 צידי הקשת</a:t>
            </a:r>
            <a:br>
              <a:rPr lang="en-US" dirty="0"/>
            </a:br>
            <a:r>
              <a:rPr lang="he-IL" dirty="0"/>
              <a:t>ונחשב את </a:t>
            </a:r>
            <a:r>
              <a:rPr lang="he-IL" dirty="0" err="1"/>
              <a:t>הוקטורים</a:t>
            </a:r>
            <a:r>
              <a:rPr lang="he-IL" dirty="0"/>
              <a:t> מנקודת תחילת הקרן,</a:t>
            </a:r>
            <a:br>
              <a:rPr lang="en-US" dirty="0"/>
            </a:br>
            <a:r>
              <a:rPr lang="he-IL" dirty="0"/>
              <a:t>ל- 2 נקודות אלו.</a:t>
            </a:r>
          </a:p>
          <a:p>
            <a:pPr algn="r" rtl="1"/>
            <a:r>
              <a:rPr lang="he-IL" dirty="0"/>
              <a:t>1.2. נחשב את הנורמל ל- 2 וקטורים אלו בעזרת</a:t>
            </a:r>
            <a:br>
              <a:rPr lang="en-US" dirty="0"/>
            </a:br>
            <a:r>
              <a:rPr lang="he-IL" dirty="0"/>
              <a:t>מכפלה חיצונית וננרמל את וקטור הנורמל.</a:t>
            </a:r>
          </a:p>
          <a:p>
            <a:pPr algn="r" rtl="1"/>
            <a:r>
              <a:rPr lang="he-IL" dirty="0"/>
              <a:t>1.3. נבדוק האם ההטלה של וקטור הקרן, </a:t>
            </a:r>
            <a:br>
              <a:rPr lang="en-US" dirty="0"/>
            </a:br>
            <a:r>
              <a:rPr lang="he-IL" dirty="0"/>
              <a:t>מנקודת ההתחלה עד נקודת החיתוך, על וקטור</a:t>
            </a:r>
            <a:br>
              <a:rPr lang="en-US" dirty="0"/>
            </a:br>
            <a:r>
              <a:rPr lang="he-IL" dirty="0"/>
              <a:t>הנורמל היא חיוביות (כלומר המכפלה הפנימית</a:t>
            </a:r>
            <a:br>
              <a:rPr lang="en-US" dirty="0"/>
            </a:br>
            <a:r>
              <a:rPr lang="he-IL" dirty="0"/>
              <a:t>גדולה מ- 0).</a:t>
            </a:r>
          </a:p>
          <a:p>
            <a:pPr algn="r" rtl="1"/>
            <a:r>
              <a:rPr lang="he-IL" dirty="0"/>
              <a:t>2. אם קיבלנו שכל 3 המקרים מתקיימים אז יש חיתוך,</a:t>
            </a:r>
            <a:br>
              <a:rPr lang="en-US" dirty="0"/>
            </a:br>
            <a:r>
              <a:rPr lang="he-IL" dirty="0"/>
              <a:t>אחרת מספיק שאחד התנאים לא יתקיים כדי שלא יהיה חיתוך.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03CA58-F7EC-823B-ADC5-26CF6EFEDFE5}"/>
              </a:ext>
            </a:extLst>
          </p:cNvPr>
          <p:cNvSpPr txBox="1">
            <a:spLocks noChangeArrowheads="1"/>
          </p:cNvSpPr>
          <p:nvPr/>
        </p:nvSpPr>
        <p:spPr>
          <a:xfrm>
            <a:off x="193874" y="220107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Ray-Triangle Intersection I</a:t>
            </a:r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D0A65A82-25C8-2F71-5782-D7D28523692A}"/>
              </a:ext>
            </a:extLst>
          </p:cNvPr>
          <p:cNvSpPr>
            <a:spLocks/>
          </p:cNvSpPr>
          <p:nvPr/>
        </p:nvSpPr>
        <p:spPr bwMode="auto">
          <a:xfrm>
            <a:off x="1363777" y="2713889"/>
            <a:ext cx="2714625" cy="2903538"/>
          </a:xfrm>
          <a:custGeom>
            <a:avLst/>
            <a:gdLst/>
            <a:ahLst/>
            <a:cxnLst>
              <a:cxn ang="0">
                <a:pos x="1147" y="0"/>
              </a:cxn>
              <a:cxn ang="0">
                <a:pos x="1710" y="1829"/>
              </a:cxn>
              <a:cxn ang="0">
                <a:pos x="0" y="1694"/>
              </a:cxn>
              <a:cxn ang="0">
                <a:pos x="1147" y="0"/>
              </a:cxn>
            </a:cxnLst>
            <a:rect l="0" t="0" r="r" b="b"/>
            <a:pathLst>
              <a:path w="1710" h="1829">
                <a:moveTo>
                  <a:pt x="1147" y="0"/>
                </a:moveTo>
                <a:lnTo>
                  <a:pt x="1710" y="1829"/>
                </a:lnTo>
                <a:lnTo>
                  <a:pt x="0" y="1694"/>
                </a:lnTo>
                <a:lnTo>
                  <a:pt x="1147" y="0"/>
                </a:lnTo>
                <a:close/>
              </a:path>
            </a:pathLst>
          </a:custGeom>
          <a:solidFill>
            <a:srgbClr val="DDDDDD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9023B56E-B00A-0C7D-40D9-7B0D25846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89" y="6307989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2" name="Line 8">
            <a:extLst>
              <a:ext uri="{FF2B5EF4-FFF2-40B4-BE49-F238E27FC236}">
                <a16:creationId xmlns:a16="http://schemas.microsoft.com/office/drawing/2014/main" id="{739F2C60-C5C6-4232-DC0B-F460A0E1FC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0889" y="3837839"/>
            <a:ext cx="5334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3" name="Oval 9">
            <a:extLst>
              <a:ext uri="{FF2B5EF4-FFF2-40B4-BE49-F238E27FC236}">
                <a16:creationId xmlns:a16="http://schemas.microsoft.com/office/drawing/2014/main" id="{C824310E-C00F-FE17-3884-051CD5B6B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789" y="4787164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74104DA3-DA3D-ABB3-56E4-A9782775F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989" y="4479189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P</a:t>
            </a:r>
          </a:p>
        </p:txBody>
      </p:sp>
      <p:sp>
        <p:nvSpPr>
          <p:cNvPr id="35" name="Text Box 12">
            <a:extLst>
              <a:ext uri="{FF2B5EF4-FFF2-40B4-BE49-F238E27FC236}">
                <a16:creationId xmlns:a16="http://schemas.microsoft.com/office/drawing/2014/main" id="{D8A4F5E6-3E48-6BF1-F0E6-54AF57333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89" y="6460389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P</a:t>
            </a:r>
            <a:r>
              <a:rPr lang="en-US" baseline="-25000">
                <a:solidFill>
                  <a:schemeClr val="accent2"/>
                </a:solidFill>
                <a:latin typeface="Helvetica" pitchFamily="34" charset="0"/>
              </a:rPr>
              <a:t>0</a:t>
            </a:r>
            <a:endParaRPr lang="en-US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36" name="Freeform 16">
            <a:extLst>
              <a:ext uri="{FF2B5EF4-FFF2-40B4-BE49-F238E27FC236}">
                <a16:creationId xmlns:a16="http://schemas.microsoft.com/office/drawing/2014/main" id="{048D8EF3-8E09-53A4-BC32-82C139C2E863}"/>
              </a:ext>
            </a:extLst>
          </p:cNvPr>
          <p:cNvSpPr>
            <a:spLocks/>
          </p:cNvSpPr>
          <p:nvPr/>
        </p:nvSpPr>
        <p:spPr bwMode="auto">
          <a:xfrm>
            <a:off x="458902" y="5409465"/>
            <a:ext cx="3629025" cy="981075"/>
          </a:xfrm>
          <a:custGeom>
            <a:avLst/>
            <a:gdLst/>
            <a:ahLst/>
            <a:cxnLst>
              <a:cxn ang="0">
                <a:pos x="0" y="618"/>
              </a:cxn>
              <a:cxn ang="0">
                <a:pos x="582" y="0"/>
              </a:cxn>
              <a:cxn ang="0">
                <a:pos x="2286" y="132"/>
              </a:cxn>
              <a:cxn ang="0">
                <a:pos x="0" y="618"/>
              </a:cxn>
            </a:cxnLst>
            <a:rect l="0" t="0" r="r" b="b"/>
            <a:pathLst>
              <a:path w="2286" h="618">
                <a:moveTo>
                  <a:pt x="0" y="618"/>
                </a:moveTo>
                <a:lnTo>
                  <a:pt x="582" y="0"/>
                </a:lnTo>
                <a:lnTo>
                  <a:pt x="2286" y="132"/>
                </a:lnTo>
                <a:lnTo>
                  <a:pt x="0" y="618"/>
                </a:lnTo>
                <a:close/>
              </a:path>
            </a:pathLst>
          </a:cu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7" name="Line 17">
            <a:extLst>
              <a:ext uri="{FF2B5EF4-FFF2-40B4-BE49-F238E27FC236}">
                <a16:creationId xmlns:a16="http://schemas.microsoft.com/office/drawing/2014/main" id="{61ABD04F-91BC-A623-2D78-1453EBABFA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0976" y="5190389"/>
            <a:ext cx="38100" cy="5715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8" name="Text Box 18">
            <a:extLst>
              <a:ext uri="{FF2B5EF4-FFF2-40B4-BE49-F238E27FC236}">
                <a16:creationId xmlns:a16="http://schemas.microsoft.com/office/drawing/2014/main" id="{00125225-85FB-0904-CFFB-4E478BCCE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976" y="5609489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Helvetica" pitchFamily="34" charset="0"/>
              </a:rPr>
              <a:t>N</a:t>
            </a:r>
            <a:endParaRPr lang="en-US" baseline="-25000" dirty="0">
              <a:solidFill>
                <a:srgbClr val="0070C0"/>
              </a:solidFill>
              <a:latin typeface="Helvetica" pitchFamily="34" charset="0"/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57BA054E-31FE-1848-3CCF-3FFAC0F3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76" y="4847489"/>
            <a:ext cx="410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T</a:t>
            </a:r>
            <a:r>
              <a:rPr lang="en-US" baseline="-25000">
                <a:latin typeface="Helvetica" pitchFamily="34" charset="0"/>
              </a:rPr>
              <a:t>1</a:t>
            </a:r>
            <a:endParaRPr lang="en-US">
              <a:latin typeface="Helvetica" pitchFamily="34" charset="0"/>
            </a:endParaRPr>
          </a:p>
        </p:txBody>
      </p:sp>
      <p:sp>
        <p:nvSpPr>
          <p:cNvPr id="40" name="Text Box 20">
            <a:extLst>
              <a:ext uri="{FF2B5EF4-FFF2-40B4-BE49-F238E27FC236}">
                <a16:creationId xmlns:a16="http://schemas.microsoft.com/office/drawing/2014/main" id="{5708B03C-60AF-B6CD-8E5E-C340F8F75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976" y="5533289"/>
            <a:ext cx="410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T</a:t>
            </a:r>
            <a:r>
              <a:rPr lang="en-US" baseline="-25000">
                <a:latin typeface="Helvetica" pitchFamily="34" charset="0"/>
              </a:rPr>
              <a:t>2</a:t>
            </a:r>
            <a:endParaRPr lang="en-US">
              <a:latin typeface="Helvetica" pitchFamily="34" charset="0"/>
            </a:endParaRPr>
          </a:p>
        </p:txBody>
      </p:sp>
      <p:sp>
        <p:nvSpPr>
          <p:cNvPr id="41" name="Text Box 21">
            <a:extLst>
              <a:ext uri="{FF2B5EF4-FFF2-40B4-BE49-F238E27FC236}">
                <a16:creationId xmlns:a16="http://schemas.microsoft.com/office/drawing/2014/main" id="{190F75BD-91B4-4FE5-A790-947527E8B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376" y="2332889"/>
            <a:ext cx="410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T</a:t>
            </a:r>
            <a:r>
              <a:rPr lang="en-US" baseline="-25000">
                <a:latin typeface="Helvetica" pitchFamily="34" charset="0"/>
              </a:rPr>
              <a:t>3</a:t>
            </a:r>
            <a:endParaRPr lang="en-US">
              <a:latin typeface="Helvetica" pitchFamily="34" charset="0"/>
            </a:endParaRPr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2017D11E-8BCB-423B-1F8B-C0BFE6429E46}"/>
              </a:ext>
            </a:extLst>
          </p:cNvPr>
          <p:cNvSpPr>
            <a:spLocks/>
          </p:cNvSpPr>
          <p:nvPr/>
        </p:nvSpPr>
        <p:spPr bwMode="auto">
          <a:xfrm>
            <a:off x="473190" y="5399939"/>
            <a:ext cx="890587" cy="984250"/>
          </a:xfrm>
          <a:custGeom>
            <a:avLst/>
            <a:gdLst/>
            <a:ahLst/>
            <a:cxnLst>
              <a:cxn ang="0">
                <a:pos x="0" y="620"/>
              </a:cxn>
              <a:cxn ang="0">
                <a:pos x="561" y="0"/>
              </a:cxn>
            </a:cxnLst>
            <a:rect l="0" t="0" r="r" b="b"/>
            <a:pathLst>
              <a:path w="561" h="620">
                <a:moveTo>
                  <a:pt x="0" y="620"/>
                </a:moveTo>
                <a:lnTo>
                  <a:pt x="561" y="0"/>
                </a:lnTo>
              </a:path>
            </a:pathLst>
          </a:custGeom>
          <a:noFill/>
          <a:ln w="38100" cmpd="sng">
            <a:solidFill>
              <a:srgbClr val="007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3" name="Line 11">
            <a:extLst>
              <a:ext uri="{FF2B5EF4-FFF2-40B4-BE49-F238E27FC236}">
                <a16:creationId xmlns:a16="http://schemas.microsoft.com/office/drawing/2014/main" id="{EA6269E8-6128-9C1D-53A4-BB7A96F86D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189" y="4860189"/>
            <a:ext cx="2209800" cy="1524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4" name="Freeform 23">
            <a:extLst>
              <a:ext uri="{FF2B5EF4-FFF2-40B4-BE49-F238E27FC236}">
                <a16:creationId xmlns:a16="http://schemas.microsoft.com/office/drawing/2014/main" id="{2F6C4148-A15A-6E3A-69FC-7EB757941AEA}"/>
              </a:ext>
            </a:extLst>
          </p:cNvPr>
          <p:cNvSpPr>
            <a:spLocks/>
          </p:cNvSpPr>
          <p:nvPr/>
        </p:nvSpPr>
        <p:spPr bwMode="auto">
          <a:xfrm>
            <a:off x="525576" y="5609489"/>
            <a:ext cx="3505200" cy="755650"/>
          </a:xfrm>
          <a:custGeom>
            <a:avLst/>
            <a:gdLst/>
            <a:ahLst/>
            <a:cxnLst>
              <a:cxn ang="0">
                <a:pos x="0" y="620"/>
              </a:cxn>
              <a:cxn ang="0">
                <a:pos x="561" y="0"/>
              </a:cxn>
            </a:cxnLst>
            <a:rect l="0" t="0" r="r" b="b"/>
            <a:pathLst>
              <a:path w="561" h="620">
                <a:moveTo>
                  <a:pt x="0" y="620"/>
                </a:moveTo>
                <a:lnTo>
                  <a:pt x="561" y="0"/>
                </a:lnTo>
              </a:path>
            </a:pathLst>
          </a:custGeom>
          <a:noFill/>
          <a:ln w="38100" cmpd="sng">
            <a:solidFill>
              <a:srgbClr val="007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5" name="Text Box 24">
            <a:extLst>
              <a:ext uri="{FF2B5EF4-FFF2-40B4-BE49-F238E27FC236}">
                <a16:creationId xmlns:a16="http://schemas.microsoft.com/office/drawing/2014/main" id="{A3AB04DE-33A6-5E68-76D6-205B36690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176" y="6066689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Helvetica" pitchFamily="34" charset="0"/>
              </a:rPr>
              <a:t>V</a:t>
            </a:r>
            <a:r>
              <a:rPr lang="en-US" baseline="-25000">
                <a:solidFill>
                  <a:srgbClr val="0070C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46" name="Text Box 25">
            <a:extLst>
              <a:ext uri="{FF2B5EF4-FFF2-40B4-BE49-F238E27FC236}">
                <a16:creationId xmlns:a16="http://schemas.microsoft.com/office/drawing/2014/main" id="{648CB26E-E1E2-7973-F8F9-BC93C8D99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176" y="5533289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Helvetica" pitchFamily="34" charset="0"/>
              </a:rPr>
              <a:t>V</a:t>
            </a:r>
            <a:r>
              <a:rPr lang="en-US" baseline="-25000">
                <a:solidFill>
                  <a:srgbClr val="0070C0"/>
                </a:solidFill>
                <a:latin typeface="Helvetica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5771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32890" y="222250"/>
            <a:ext cx="8839200" cy="1600200"/>
          </a:xfrm>
        </p:spPr>
        <p:txBody>
          <a:bodyPr/>
          <a:lstStyle/>
          <a:p>
            <a:r>
              <a:rPr lang="en-US" b="1" dirty="0"/>
              <a:t>Ray-Triangle Intersection II</a:t>
            </a:r>
          </a:p>
        </p:txBody>
      </p:sp>
      <p:sp>
        <p:nvSpPr>
          <p:cNvPr id="202756" name="Freeform 2052"/>
          <p:cNvSpPr>
            <a:spLocks/>
          </p:cNvSpPr>
          <p:nvPr/>
        </p:nvSpPr>
        <p:spPr bwMode="auto">
          <a:xfrm>
            <a:off x="6908801" y="2209800"/>
            <a:ext cx="2714625" cy="2903538"/>
          </a:xfrm>
          <a:custGeom>
            <a:avLst/>
            <a:gdLst/>
            <a:ahLst/>
            <a:cxnLst>
              <a:cxn ang="0">
                <a:pos x="1147" y="0"/>
              </a:cxn>
              <a:cxn ang="0">
                <a:pos x="1710" y="1829"/>
              </a:cxn>
              <a:cxn ang="0">
                <a:pos x="0" y="1694"/>
              </a:cxn>
              <a:cxn ang="0">
                <a:pos x="1147" y="0"/>
              </a:cxn>
            </a:cxnLst>
            <a:rect l="0" t="0" r="r" b="b"/>
            <a:pathLst>
              <a:path w="1710" h="1829">
                <a:moveTo>
                  <a:pt x="1147" y="0"/>
                </a:moveTo>
                <a:lnTo>
                  <a:pt x="1710" y="1829"/>
                </a:lnTo>
                <a:lnTo>
                  <a:pt x="0" y="1694"/>
                </a:lnTo>
                <a:lnTo>
                  <a:pt x="1147" y="0"/>
                </a:lnTo>
                <a:close/>
              </a:path>
            </a:pathLst>
          </a:custGeom>
          <a:solidFill>
            <a:srgbClr val="DDDDDD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2758" name="Line 2054"/>
          <p:cNvSpPr>
            <a:spLocks noChangeShapeType="1"/>
          </p:cNvSpPr>
          <p:nvPr/>
        </p:nvSpPr>
        <p:spPr bwMode="auto">
          <a:xfrm flipV="1">
            <a:off x="9205913" y="3333750"/>
            <a:ext cx="5334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2759" name="Oval 2055"/>
          <p:cNvSpPr>
            <a:spLocks noChangeArrowheads="1"/>
          </p:cNvSpPr>
          <p:nvPr/>
        </p:nvSpPr>
        <p:spPr bwMode="auto">
          <a:xfrm>
            <a:off x="8151813" y="4283075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2760" name="Text Box 2056"/>
          <p:cNvSpPr txBox="1">
            <a:spLocks noChangeArrowheads="1"/>
          </p:cNvSpPr>
          <p:nvPr/>
        </p:nvSpPr>
        <p:spPr bwMode="auto">
          <a:xfrm>
            <a:off x="8228013" y="3975100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P</a:t>
            </a:r>
          </a:p>
        </p:txBody>
      </p:sp>
      <p:sp>
        <p:nvSpPr>
          <p:cNvPr id="202761" name="Text Box 2057"/>
          <p:cNvSpPr txBox="1">
            <a:spLocks noChangeArrowheads="1"/>
          </p:cNvSpPr>
          <p:nvPr/>
        </p:nvSpPr>
        <p:spPr bwMode="auto">
          <a:xfrm>
            <a:off x="5637213" y="5956300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P</a:t>
            </a:r>
            <a:r>
              <a:rPr lang="en-US" baseline="-25000">
                <a:solidFill>
                  <a:schemeClr val="accent2"/>
                </a:solidFill>
                <a:latin typeface="Helvetica" pitchFamily="34" charset="0"/>
              </a:rPr>
              <a:t>0</a:t>
            </a:r>
            <a:endParaRPr lang="en-US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202768" name="Freeform 2064"/>
          <p:cNvSpPr>
            <a:spLocks/>
          </p:cNvSpPr>
          <p:nvPr/>
        </p:nvSpPr>
        <p:spPr bwMode="auto">
          <a:xfrm>
            <a:off x="6908801" y="4252686"/>
            <a:ext cx="449943" cy="646339"/>
          </a:xfrm>
          <a:custGeom>
            <a:avLst/>
            <a:gdLst/>
            <a:ahLst/>
            <a:cxnLst>
              <a:cxn ang="0">
                <a:pos x="0" y="620"/>
              </a:cxn>
              <a:cxn ang="0">
                <a:pos x="561" y="0"/>
              </a:cxn>
            </a:cxnLst>
            <a:rect l="0" t="0" r="r" b="b"/>
            <a:pathLst>
              <a:path w="561" h="620">
                <a:moveTo>
                  <a:pt x="0" y="620"/>
                </a:moveTo>
                <a:lnTo>
                  <a:pt x="561" y="0"/>
                </a:lnTo>
              </a:path>
            </a:pathLst>
          </a:custGeom>
          <a:noFill/>
          <a:ln w="57150" cmpd="sng">
            <a:solidFill>
              <a:srgbClr val="007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2769" name="Line 2065"/>
          <p:cNvSpPr>
            <a:spLocks noChangeShapeType="1"/>
          </p:cNvSpPr>
          <p:nvPr/>
        </p:nvSpPr>
        <p:spPr bwMode="auto">
          <a:xfrm flipV="1">
            <a:off x="6018213" y="4356100"/>
            <a:ext cx="2209800" cy="1524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2770" name="Freeform 2066"/>
          <p:cNvSpPr>
            <a:spLocks/>
          </p:cNvSpPr>
          <p:nvPr/>
        </p:nvSpPr>
        <p:spPr bwMode="auto">
          <a:xfrm flipV="1">
            <a:off x="6877051" y="4899026"/>
            <a:ext cx="1004207" cy="64861"/>
          </a:xfrm>
          <a:custGeom>
            <a:avLst/>
            <a:gdLst/>
            <a:ahLst/>
            <a:cxnLst>
              <a:cxn ang="0">
                <a:pos x="0" y="620"/>
              </a:cxn>
              <a:cxn ang="0">
                <a:pos x="561" y="0"/>
              </a:cxn>
            </a:cxnLst>
            <a:rect l="0" t="0" r="r" b="b"/>
            <a:pathLst>
              <a:path w="561" h="620">
                <a:moveTo>
                  <a:pt x="0" y="620"/>
                </a:moveTo>
                <a:lnTo>
                  <a:pt x="561" y="0"/>
                </a:lnTo>
              </a:path>
            </a:pathLst>
          </a:custGeom>
          <a:noFill/>
          <a:ln w="57150" cmpd="sng">
            <a:solidFill>
              <a:srgbClr val="007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773" name="Text Box 2069"/>
              <p:cNvSpPr txBox="1">
                <a:spLocks noChangeArrowheads="1"/>
              </p:cNvSpPr>
              <p:nvPr/>
            </p:nvSpPr>
            <p:spPr bwMode="auto">
              <a:xfrm>
                <a:off x="2818933" y="2317616"/>
                <a:ext cx="4226798" cy="1754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  <a:latin typeface="Symbol" pitchFamily="18" charset="2"/>
                  </a:rPr>
                  <a:t>:</a:t>
                </a:r>
              </a:p>
              <a:p>
                <a:pPr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Symbol" pitchFamily="18" charset="2"/>
                </a:endParaRPr>
              </a:p>
              <a:p>
                <a:pPr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Symbol" pitchFamily="18" charset="2"/>
                </a:endParaRPr>
              </a:p>
              <a:p>
                <a:pPr>
                  <a:tabLst>
                    <a:tab pos="457200" algn="l"/>
                  </a:tabLst>
                </a:pPr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  <a:p>
                <a:pPr>
                  <a:tabLst>
                    <a:tab pos="457200" algn="l"/>
                  </a:tabLst>
                </a:pPr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Check if point inside triangle:</a:t>
                </a:r>
              </a:p>
              <a:p>
                <a:pPr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0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≤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≤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0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≤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𝛽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≤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+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𝛽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≤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02773" name="Text Box 20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8933" y="2317616"/>
                <a:ext cx="4226798" cy="1754326"/>
              </a:xfrm>
              <a:prstGeom prst="rect">
                <a:avLst/>
              </a:prstGeom>
              <a:blipFill>
                <a:blip r:embed="rId3"/>
                <a:stretch>
                  <a:fillRect l="-1153" t="-1736" b="-486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774" name="Line 2070"/>
          <p:cNvSpPr>
            <a:spLocks noChangeShapeType="1"/>
          </p:cNvSpPr>
          <p:nvPr/>
        </p:nvSpPr>
        <p:spPr bwMode="auto">
          <a:xfrm flipV="1">
            <a:off x="6019800" y="5410200"/>
            <a:ext cx="6858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2775" name="Text Box 2071"/>
          <p:cNvSpPr txBox="1">
            <a:spLocks noChangeArrowheads="1"/>
          </p:cNvSpPr>
          <p:nvPr/>
        </p:nvSpPr>
        <p:spPr bwMode="auto">
          <a:xfrm>
            <a:off x="6096000" y="5181600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V</a:t>
            </a:r>
          </a:p>
        </p:txBody>
      </p:sp>
      <p:sp>
        <p:nvSpPr>
          <p:cNvPr id="202776" name="Oval 2072"/>
          <p:cNvSpPr>
            <a:spLocks noChangeArrowheads="1"/>
          </p:cNvSpPr>
          <p:nvPr/>
        </p:nvSpPr>
        <p:spPr bwMode="auto">
          <a:xfrm>
            <a:off x="5942013" y="58039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2777" name="Rectangle 2073"/>
          <p:cNvSpPr>
            <a:spLocks noChangeArrowheads="1"/>
          </p:cNvSpPr>
          <p:nvPr/>
        </p:nvSpPr>
        <p:spPr bwMode="auto">
          <a:xfrm>
            <a:off x="7391400" y="48768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202778" name="Rectangle 2074"/>
          <p:cNvSpPr>
            <a:spLocks noChangeArrowheads="1"/>
          </p:cNvSpPr>
          <p:nvPr/>
        </p:nvSpPr>
        <p:spPr bwMode="auto">
          <a:xfrm>
            <a:off x="6858000" y="41148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Symbol" pitchFamily="18" charset="2"/>
              </a:rPr>
              <a:t>b</a:t>
            </a:r>
          </a:p>
        </p:txBody>
      </p:sp>
      <p:sp>
        <p:nvSpPr>
          <p:cNvPr id="202779" name="Line 2075"/>
          <p:cNvSpPr>
            <a:spLocks noChangeShapeType="1"/>
          </p:cNvSpPr>
          <p:nvPr/>
        </p:nvSpPr>
        <p:spPr bwMode="auto">
          <a:xfrm flipH="1">
            <a:off x="7848601" y="4394200"/>
            <a:ext cx="348343" cy="5588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2781" name="Line 2077"/>
          <p:cNvSpPr>
            <a:spLocks noChangeShapeType="1"/>
          </p:cNvSpPr>
          <p:nvPr/>
        </p:nvSpPr>
        <p:spPr bwMode="auto">
          <a:xfrm>
            <a:off x="7329714" y="4281714"/>
            <a:ext cx="899886" cy="61686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2784" name="Text Box 2080"/>
          <p:cNvSpPr txBox="1">
            <a:spLocks noChangeArrowheads="1"/>
          </p:cNvSpPr>
          <p:nvPr/>
        </p:nvSpPr>
        <p:spPr bwMode="auto">
          <a:xfrm>
            <a:off x="6451600" y="4343400"/>
            <a:ext cx="410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T</a:t>
            </a:r>
            <a:r>
              <a:rPr lang="en-US" baseline="-25000">
                <a:latin typeface="Helvetica" pitchFamily="34" charset="0"/>
              </a:rPr>
              <a:t>1</a:t>
            </a:r>
            <a:endParaRPr lang="en-US">
              <a:latin typeface="Helvetica" pitchFamily="34" charset="0"/>
            </a:endParaRPr>
          </a:p>
        </p:txBody>
      </p:sp>
      <p:sp>
        <p:nvSpPr>
          <p:cNvPr id="202785" name="Text Box 2081"/>
          <p:cNvSpPr txBox="1">
            <a:spLocks noChangeArrowheads="1"/>
          </p:cNvSpPr>
          <p:nvPr/>
        </p:nvSpPr>
        <p:spPr bwMode="auto">
          <a:xfrm>
            <a:off x="9652000" y="5029200"/>
            <a:ext cx="410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T</a:t>
            </a:r>
            <a:r>
              <a:rPr lang="en-US" baseline="-25000">
                <a:latin typeface="Helvetica" pitchFamily="34" charset="0"/>
              </a:rPr>
              <a:t>2</a:t>
            </a:r>
            <a:endParaRPr lang="en-US">
              <a:latin typeface="Helvetica" pitchFamily="34" charset="0"/>
            </a:endParaRPr>
          </a:p>
        </p:txBody>
      </p:sp>
      <p:sp>
        <p:nvSpPr>
          <p:cNvPr id="202786" name="Text Box 2082"/>
          <p:cNvSpPr txBox="1">
            <a:spLocks noChangeArrowheads="1"/>
          </p:cNvSpPr>
          <p:nvPr/>
        </p:nvSpPr>
        <p:spPr bwMode="auto">
          <a:xfrm>
            <a:off x="8661400" y="1828800"/>
            <a:ext cx="410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T</a:t>
            </a:r>
            <a:r>
              <a:rPr lang="en-US" baseline="-25000">
                <a:latin typeface="Helvetica" pitchFamily="34" charset="0"/>
              </a:rPr>
              <a:t>3</a:t>
            </a:r>
            <a:endParaRPr lang="en-US">
              <a:latin typeface="Helvetic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67001" y="4419601"/>
                <a:ext cx="36231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/>
                  <a:t> by solving the equation.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𝛽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called </a:t>
                </a:r>
                <a:r>
                  <a:rPr lang="en-US" dirty="0" err="1"/>
                  <a:t>Barycentric</a:t>
                </a:r>
                <a:r>
                  <a:rPr lang="en-US" dirty="0"/>
                  <a:t> coordinates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1" y="4419601"/>
                <a:ext cx="3623171" cy="646331"/>
              </a:xfrm>
              <a:prstGeom prst="rect">
                <a:avLst/>
              </a:prstGeom>
              <a:blipFill>
                <a:blip r:embed="rId4"/>
                <a:stretch>
                  <a:fillRect l="-1515" t="-4717" r="-1010" b="-141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752007" y="1728440"/>
            <a:ext cx="2133918" cy="369332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latin typeface="Helvetica" pitchFamily="34" charset="0"/>
              </a:rPr>
              <a:t>Parametric Method</a:t>
            </a:r>
          </a:p>
        </p:txBody>
      </p:sp>
    </p:spTree>
    <p:extLst>
      <p:ext uri="{BB962C8B-B14F-4D97-AF65-F5344CB8AC3E}">
        <p14:creationId xmlns:p14="http://schemas.microsoft.com/office/powerpoint/2010/main" val="94944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7EAFE-2E76-F613-B573-7D388D21E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149606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דרך נוספת, לאחר שחישבנו את נקודת החיתוך של הקרן עם המישור עליו נמצא המשולש, היא באופן הבא:</a:t>
                </a:r>
              </a:p>
              <a:p>
                <a:pPr algn="r" rtl="1"/>
                <a:r>
                  <a:rPr lang="he-IL" dirty="0"/>
                  <a:t>1. נייצג את נקודת החיתוך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e-IL" dirty="0"/>
                  <a:t> בעזרת חיבור של</a:t>
                </a:r>
                <a:br>
                  <a:rPr lang="en-US" dirty="0"/>
                </a:br>
                <a:r>
                  <a:rPr lang="he-IL" dirty="0"/>
                  <a:t>נקודה במשולש עם כפל </a:t>
                </a:r>
                <a:r>
                  <a:rPr lang="he-IL" dirty="0" err="1"/>
                  <a:t>בסקאלרים</a:t>
                </a:r>
                <a:r>
                  <a:rPr lang="he-IL" dirty="0"/>
                  <a:t> של 2 וקטורים</a:t>
                </a:r>
                <a:br>
                  <a:rPr lang="en-US" dirty="0"/>
                </a:br>
                <a:r>
                  <a:rPr lang="he-IL" dirty="0"/>
                  <a:t>המתקבלים מחיסור של 2 הנקודות הנוספות על</a:t>
                </a:r>
                <a:br>
                  <a:rPr lang="en-US" dirty="0"/>
                </a:br>
                <a:r>
                  <a:rPr lang="he-IL" dirty="0"/>
                  <a:t>המשולש עם הנקודה שבחרנו.</a:t>
                </a:r>
              </a:p>
              <a:p>
                <a:pPr algn="r" rtl="1"/>
                <a:r>
                  <a:rPr lang="he-IL" dirty="0"/>
                  <a:t>2. נציב את הייצוג שמצאנו במשוואת הקרן,</a:t>
                </a:r>
                <a:br>
                  <a:rPr lang="en-US" dirty="0"/>
                </a:br>
                <a:r>
                  <a:rPr lang="he-IL" dirty="0"/>
                  <a:t>כדי למצוא את ערכי </a:t>
                </a:r>
                <a:r>
                  <a:rPr lang="he-IL" dirty="0" err="1"/>
                  <a:t>הסקלארים</a:t>
                </a:r>
                <a:r>
                  <a:rPr lang="he-IL" dirty="0"/>
                  <a:t> המקיימים את</a:t>
                </a:r>
                <a:br>
                  <a:rPr lang="en-US" dirty="0"/>
                </a:br>
                <a:r>
                  <a:rPr lang="he-IL" dirty="0"/>
                  <a:t>השוויון (הדרך לפתור זאת היא בעזרת מעבר</a:t>
                </a:r>
                <a:br>
                  <a:rPr lang="en-US" dirty="0"/>
                </a:br>
                <a:r>
                  <a:rPr lang="he-IL" dirty="0">
                    <a:hlinkClick r:id="rId2"/>
                  </a:rPr>
                  <a:t>למערכת ליניארית</a:t>
                </a:r>
                <a:r>
                  <a:rPr lang="he-IL" dirty="0"/>
                  <a:t>).</a:t>
                </a:r>
              </a:p>
              <a:p>
                <a:pPr algn="r" rtl="1"/>
                <a:r>
                  <a:rPr lang="he-IL" dirty="0"/>
                  <a:t>3. נוודא ש-2 </a:t>
                </a:r>
                <a:r>
                  <a:rPr lang="he-IL" dirty="0" err="1"/>
                  <a:t>הסקאלרים</a:t>
                </a:r>
                <a:r>
                  <a:rPr lang="he-IL" dirty="0"/>
                  <a:t> שקיבלנו נמצאים בין 0 ל- 1, ושסכומם קטן מ- 1.</a:t>
                </a:r>
              </a:p>
              <a:p>
                <a:pPr algn="r" rtl="1"/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7EAFE-2E76-F613-B573-7D388D21E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149606"/>
              </a:xfrm>
              <a:blipFill>
                <a:blip r:embed="rId3"/>
                <a:stretch>
                  <a:fillRect t="-2012" r="-1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C03CA58-F7EC-823B-ADC5-26CF6EFEDFE5}"/>
              </a:ext>
            </a:extLst>
          </p:cNvPr>
          <p:cNvSpPr txBox="1">
            <a:spLocks noChangeArrowheads="1"/>
          </p:cNvSpPr>
          <p:nvPr/>
        </p:nvSpPr>
        <p:spPr>
          <a:xfrm>
            <a:off x="193874" y="220107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Ray-Triangle Intersection II</a:t>
            </a:r>
          </a:p>
        </p:txBody>
      </p:sp>
      <p:sp>
        <p:nvSpPr>
          <p:cNvPr id="2" name="Freeform 2052">
            <a:extLst>
              <a:ext uri="{FF2B5EF4-FFF2-40B4-BE49-F238E27FC236}">
                <a16:creationId xmlns:a16="http://schemas.microsoft.com/office/drawing/2014/main" id="{FEC4BA95-8110-2479-BC80-2A545F762FEE}"/>
              </a:ext>
            </a:extLst>
          </p:cNvPr>
          <p:cNvSpPr>
            <a:spLocks/>
          </p:cNvSpPr>
          <p:nvPr/>
        </p:nvSpPr>
        <p:spPr bwMode="auto">
          <a:xfrm>
            <a:off x="1340336" y="2690443"/>
            <a:ext cx="2714625" cy="2903538"/>
          </a:xfrm>
          <a:custGeom>
            <a:avLst/>
            <a:gdLst/>
            <a:ahLst/>
            <a:cxnLst>
              <a:cxn ang="0">
                <a:pos x="1147" y="0"/>
              </a:cxn>
              <a:cxn ang="0">
                <a:pos x="1710" y="1829"/>
              </a:cxn>
              <a:cxn ang="0">
                <a:pos x="0" y="1694"/>
              </a:cxn>
              <a:cxn ang="0">
                <a:pos x="1147" y="0"/>
              </a:cxn>
            </a:cxnLst>
            <a:rect l="0" t="0" r="r" b="b"/>
            <a:pathLst>
              <a:path w="1710" h="1829">
                <a:moveTo>
                  <a:pt x="1147" y="0"/>
                </a:moveTo>
                <a:lnTo>
                  <a:pt x="1710" y="1829"/>
                </a:lnTo>
                <a:lnTo>
                  <a:pt x="0" y="1694"/>
                </a:lnTo>
                <a:lnTo>
                  <a:pt x="1147" y="0"/>
                </a:lnTo>
                <a:close/>
              </a:path>
            </a:pathLst>
          </a:custGeom>
          <a:solidFill>
            <a:srgbClr val="DDDDDD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" name="Line 2054">
            <a:extLst>
              <a:ext uri="{FF2B5EF4-FFF2-40B4-BE49-F238E27FC236}">
                <a16:creationId xmlns:a16="http://schemas.microsoft.com/office/drawing/2014/main" id="{1235A163-AD1A-82F5-719A-340BF67698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7448" y="3814393"/>
            <a:ext cx="5334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" name="Oval 2055">
            <a:extLst>
              <a:ext uri="{FF2B5EF4-FFF2-40B4-BE49-F238E27FC236}">
                <a16:creationId xmlns:a16="http://schemas.microsoft.com/office/drawing/2014/main" id="{CB8913E3-15B9-26A0-D1E0-D48462A8E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348" y="4763718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" name="Text Box 2056">
            <a:extLst>
              <a:ext uri="{FF2B5EF4-FFF2-40B4-BE49-F238E27FC236}">
                <a16:creationId xmlns:a16="http://schemas.microsoft.com/office/drawing/2014/main" id="{36534A09-10CB-0ADD-DDE4-A3CED2DBA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548" y="4455743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P</a:t>
            </a:r>
          </a:p>
        </p:txBody>
      </p:sp>
      <p:sp>
        <p:nvSpPr>
          <p:cNvPr id="8" name="Text Box 2057">
            <a:extLst>
              <a:ext uri="{FF2B5EF4-FFF2-40B4-BE49-F238E27FC236}">
                <a16:creationId xmlns:a16="http://schemas.microsoft.com/office/drawing/2014/main" id="{FB6ACD2B-DC1F-0D56-FD36-941BB1192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48" y="6436943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P</a:t>
            </a:r>
            <a:r>
              <a:rPr lang="en-US" baseline="-25000">
                <a:solidFill>
                  <a:schemeClr val="accent2"/>
                </a:solidFill>
                <a:latin typeface="Helvetica" pitchFamily="34" charset="0"/>
              </a:rPr>
              <a:t>0</a:t>
            </a:r>
            <a:endParaRPr lang="en-US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9" name="Freeform 2064">
            <a:extLst>
              <a:ext uri="{FF2B5EF4-FFF2-40B4-BE49-F238E27FC236}">
                <a16:creationId xmlns:a16="http://schemas.microsoft.com/office/drawing/2014/main" id="{653F052D-84AC-4AB7-50EC-FC0875877616}"/>
              </a:ext>
            </a:extLst>
          </p:cNvPr>
          <p:cNvSpPr>
            <a:spLocks/>
          </p:cNvSpPr>
          <p:nvPr/>
        </p:nvSpPr>
        <p:spPr bwMode="auto">
          <a:xfrm>
            <a:off x="1340336" y="4733329"/>
            <a:ext cx="449943" cy="646339"/>
          </a:xfrm>
          <a:custGeom>
            <a:avLst/>
            <a:gdLst/>
            <a:ahLst/>
            <a:cxnLst>
              <a:cxn ang="0">
                <a:pos x="0" y="620"/>
              </a:cxn>
              <a:cxn ang="0">
                <a:pos x="561" y="0"/>
              </a:cxn>
            </a:cxnLst>
            <a:rect l="0" t="0" r="r" b="b"/>
            <a:pathLst>
              <a:path w="561" h="620">
                <a:moveTo>
                  <a:pt x="0" y="620"/>
                </a:moveTo>
                <a:lnTo>
                  <a:pt x="561" y="0"/>
                </a:lnTo>
              </a:path>
            </a:pathLst>
          </a:custGeom>
          <a:noFill/>
          <a:ln w="57150" cmpd="sng">
            <a:solidFill>
              <a:srgbClr val="007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" name="Line 2065">
            <a:extLst>
              <a:ext uri="{FF2B5EF4-FFF2-40B4-BE49-F238E27FC236}">
                <a16:creationId xmlns:a16="http://schemas.microsoft.com/office/drawing/2014/main" id="{1523749D-BA17-30A3-054A-5475943AB9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748" y="4836743"/>
            <a:ext cx="2209800" cy="1524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" name="Freeform 2066">
            <a:extLst>
              <a:ext uri="{FF2B5EF4-FFF2-40B4-BE49-F238E27FC236}">
                <a16:creationId xmlns:a16="http://schemas.microsoft.com/office/drawing/2014/main" id="{439D5D5E-E22A-A31E-B883-38533917462C}"/>
              </a:ext>
            </a:extLst>
          </p:cNvPr>
          <p:cNvSpPr>
            <a:spLocks/>
          </p:cNvSpPr>
          <p:nvPr/>
        </p:nvSpPr>
        <p:spPr bwMode="auto">
          <a:xfrm flipV="1">
            <a:off x="1308586" y="5379669"/>
            <a:ext cx="1004207" cy="64861"/>
          </a:xfrm>
          <a:custGeom>
            <a:avLst/>
            <a:gdLst/>
            <a:ahLst/>
            <a:cxnLst>
              <a:cxn ang="0">
                <a:pos x="0" y="620"/>
              </a:cxn>
              <a:cxn ang="0">
                <a:pos x="561" y="0"/>
              </a:cxn>
            </a:cxnLst>
            <a:rect l="0" t="0" r="r" b="b"/>
            <a:pathLst>
              <a:path w="561" h="620">
                <a:moveTo>
                  <a:pt x="0" y="620"/>
                </a:moveTo>
                <a:lnTo>
                  <a:pt x="561" y="0"/>
                </a:lnTo>
              </a:path>
            </a:pathLst>
          </a:custGeom>
          <a:noFill/>
          <a:ln w="57150" cmpd="sng">
            <a:solidFill>
              <a:srgbClr val="007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" name="Line 2070">
            <a:extLst>
              <a:ext uri="{FF2B5EF4-FFF2-40B4-BE49-F238E27FC236}">
                <a16:creationId xmlns:a16="http://schemas.microsoft.com/office/drawing/2014/main" id="{D60F61C3-06CE-EBD0-E34D-6FB1BC780E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335" y="5890843"/>
            <a:ext cx="6858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3" name="Text Box 2071">
            <a:extLst>
              <a:ext uri="{FF2B5EF4-FFF2-40B4-BE49-F238E27FC236}">
                <a16:creationId xmlns:a16="http://schemas.microsoft.com/office/drawing/2014/main" id="{35397DEC-7D1A-D7BA-24CA-322BE3093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35" y="5662243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V</a:t>
            </a:r>
          </a:p>
        </p:txBody>
      </p:sp>
      <p:sp>
        <p:nvSpPr>
          <p:cNvPr id="14" name="Oval 2072">
            <a:extLst>
              <a:ext uri="{FF2B5EF4-FFF2-40B4-BE49-F238E27FC236}">
                <a16:creationId xmlns:a16="http://schemas.microsoft.com/office/drawing/2014/main" id="{BED20D6F-B8A5-D577-4C28-227939714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48" y="6284543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" name="Rectangle 2073">
            <a:extLst>
              <a:ext uri="{FF2B5EF4-FFF2-40B4-BE49-F238E27FC236}">
                <a16:creationId xmlns:a16="http://schemas.microsoft.com/office/drawing/2014/main" id="{F6DEFA03-AE34-AC3B-3CC6-D6AB469B6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935" y="5357443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16" name="Rectangle 2074">
            <a:extLst>
              <a:ext uri="{FF2B5EF4-FFF2-40B4-BE49-F238E27FC236}">
                <a16:creationId xmlns:a16="http://schemas.microsoft.com/office/drawing/2014/main" id="{E3B5E388-22DB-F388-B182-543B77127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535" y="4595443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Symbol" pitchFamily="18" charset="2"/>
              </a:rPr>
              <a:t>b</a:t>
            </a:r>
          </a:p>
        </p:txBody>
      </p:sp>
      <p:sp>
        <p:nvSpPr>
          <p:cNvPr id="17" name="Line 2075">
            <a:extLst>
              <a:ext uri="{FF2B5EF4-FFF2-40B4-BE49-F238E27FC236}">
                <a16:creationId xmlns:a16="http://schemas.microsoft.com/office/drawing/2014/main" id="{DFC76680-B84D-B4D3-598F-ADD74E6733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0136" y="4874843"/>
            <a:ext cx="348343" cy="5588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" name="Line 2077">
            <a:extLst>
              <a:ext uri="{FF2B5EF4-FFF2-40B4-BE49-F238E27FC236}">
                <a16:creationId xmlns:a16="http://schemas.microsoft.com/office/drawing/2014/main" id="{0EB3477E-BB50-819A-0119-2A0CD8FC4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1249" y="4762357"/>
            <a:ext cx="899886" cy="61686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9" name="Text Box 2080">
            <a:extLst>
              <a:ext uri="{FF2B5EF4-FFF2-40B4-BE49-F238E27FC236}">
                <a16:creationId xmlns:a16="http://schemas.microsoft.com/office/drawing/2014/main" id="{E8227990-C01E-AFF3-C16D-C9FAED14D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35" y="4824043"/>
            <a:ext cx="410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T</a:t>
            </a:r>
            <a:r>
              <a:rPr lang="en-US" baseline="-25000">
                <a:latin typeface="Helvetica" pitchFamily="34" charset="0"/>
              </a:rPr>
              <a:t>1</a:t>
            </a:r>
            <a:endParaRPr lang="en-US">
              <a:latin typeface="Helvetica" pitchFamily="34" charset="0"/>
            </a:endParaRPr>
          </a:p>
        </p:txBody>
      </p:sp>
      <p:sp>
        <p:nvSpPr>
          <p:cNvPr id="20" name="Text Box 2081">
            <a:extLst>
              <a:ext uri="{FF2B5EF4-FFF2-40B4-BE49-F238E27FC236}">
                <a16:creationId xmlns:a16="http://schemas.microsoft.com/office/drawing/2014/main" id="{D01397D7-0A9C-1483-11E6-4F20CAA9B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535" y="5509843"/>
            <a:ext cx="410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T</a:t>
            </a:r>
            <a:r>
              <a:rPr lang="en-US" baseline="-25000">
                <a:latin typeface="Helvetica" pitchFamily="34" charset="0"/>
              </a:rPr>
              <a:t>2</a:t>
            </a:r>
            <a:endParaRPr lang="en-US">
              <a:latin typeface="Helvetica" pitchFamily="34" charset="0"/>
            </a:endParaRPr>
          </a:p>
        </p:txBody>
      </p:sp>
      <p:sp>
        <p:nvSpPr>
          <p:cNvPr id="21" name="Text Box 2082">
            <a:extLst>
              <a:ext uri="{FF2B5EF4-FFF2-40B4-BE49-F238E27FC236}">
                <a16:creationId xmlns:a16="http://schemas.microsoft.com/office/drawing/2014/main" id="{F4F3B381-B0AA-F984-0971-17AACCAA8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935" y="2309443"/>
            <a:ext cx="410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T</a:t>
            </a:r>
            <a:r>
              <a:rPr lang="en-US" baseline="-25000">
                <a:latin typeface="Helvetica" pitchFamily="34" charset="0"/>
              </a:rPr>
              <a:t>3</a:t>
            </a:r>
            <a:endParaRPr lang="en-US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04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137" y="275129"/>
            <a:ext cx="8229600" cy="1219200"/>
          </a:xfrm>
        </p:spPr>
        <p:txBody>
          <a:bodyPr/>
          <a:lstStyle/>
          <a:p>
            <a:r>
              <a:rPr lang="en-US" b="1" dirty="0"/>
              <a:t>Ray Tracing</a:t>
            </a:r>
          </a:p>
        </p:txBody>
      </p:sp>
      <p:pic>
        <p:nvPicPr>
          <p:cNvPr id="13318" name="Picture 6" descr="http://upload.wikimedia.org/wikipedia/commons/thumb/8/83/Ray_trace_diagram.svg/2000px-Ray_trace_diagra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7677293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353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223206" y="219075"/>
            <a:ext cx="10515600" cy="1325563"/>
          </a:xfrm>
        </p:spPr>
        <p:txBody>
          <a:bodyPr>
            <a:normAutofit/>
          </a:bodyPr>
          <a:lstStyle/>
          <a:p>
            <a:pPr rtl="0"/>
            <a:r>
              <a:rPr lang="en-US" b="1" dirty="0"/>
              <a:t>Constructing Ray Through a Pixel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219200"/>
            <a:ext cx="8458200" cy="54864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1861" name="Picture 5" descr="D:\funk\Foley\boat6.1.t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58" t="7736" r="62013" b="45836"/>
          <a:stretch>
            <a:fillRect/>
          </a:stretch>
        </p:blipFill>
        <p:spPr bwMode="auto">
          <a:xfrm>
            <a:off x="2573338" y="2022475"/>
            <a:ext cx="3770312" cy="2344738"/>
          </a:xfrm>
          <a:prstGeom prst="rect">
            <a:avLst/>
          </a:prstGeom>
          <a:noFill/>
        </p:spPr>
      </p:pic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2133600" y="4375119"/>
            <a:ext cx="1212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hlink"/>
                </a:solidFill>
                <a:latin typeface="Helvetica-Narrow" pitchFamily="34" charset="0"/>
              </a:rPr>
              <a:t>right = </a:t>
            </a:r>
            <a:r>
              <a:rPr lang="en-US" sz="1600" dirty="0" err="1">
                <a:solidFill>
                  <a:schemeClr val="hlink"/>
                </a:solidFill>
                <a:latin typeface="Helvetica-Narrow" pitchFamily="34" charset="0"/>
              </a:rPr>
              <a:t>v</a:t>
            </a:r>
            <a:r>
              <a:rPr lang="en-US" sz="1600" baseline="-25000" dirty="0" err="1">
                <a:solidFill>
                  <a:schemeClr val="hlink"/>
                </a:solidFill>
                <a:latin typeface="Helvetica-Narrow" pitchFamily="34" charset="0"/>
              </a:rPr>
              <a:t>right</a:t>
            </a:r>
            <a:endParaRPr lang="en-US" sz="1600" dirty="0">
              <a:solidFill>
                <a:schemeClr val="hlink"/>
              </a:solidFill>
              <a:latin typeface="Helvetica-Narrow" pitchFamily="34" charset="0"/>
            </a:endParaRP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3757614" y="1614488"/>
            <a:ext cx="1792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hlink"/>
                </a:solidFill>
                <a:latin typeface="Helvetica-Narrow" pitchFamily="34" charset="0"/>
              </a:rPr>
              <a:t>up direction = </a:t>
            </a:r>
            <a:r>
              <a:rPr lang="en-US" sz="1600" dirty="0" err="1">
                <a:solidFill>
                  <a:schemeClr val="hlink"/>
                </a:solidFill>
                <a:latin typeface="Helvetica-Narrow" pitchFamily="34" charset="0"/>
              </a:rPr>
              <a:t>v</a:t>
            </a:r>
            <a:r>
              <a:rPr lang="en-US" sz="1600" baseline="-25000" dirty="0" err="1">
                <a:solidFill>
                  <a:schemeClr val="hlink"/>
                </a:solidFill>
                <a:latin typeface="Helvetica-Narrow" pitchFamily="34" charset="0"/>
              </a:rPr>
              <a:t>up</a:t>
            </a:r>
            <a:endParaRPr lang="en-US" sz="1600" dirty="0">
              <a:solidFill>
                <a:schemeClr val="hlink"/>
              </a:solidFill>
              <a:latin typeface="Helvetica-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867" name="Text Box 11"/>
              <p:cNvSpPr txBox="1">
                <a:spLocks noChangeArrowheads="1"/>
              </p:cNvSpPr>
              <p:nvPr/>
            </p:nvSpPr>
            <p:spPr bwMode="auto">
              <a:xfrm>
                <a:off x="4941051" y="3657600"/>
                <a:ext cx="473976" cy="3139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</p:txBody>
          </p:sp>
        </mc:Choice>
        <mc:Fallback xmlns="">
          <p:sp>
            <p:nvSpPr>
              <p:cNvPr id="121867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1051" y="3657600"/>
                <a:ext cx="473976" cy="313932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872" name="Freeform 16"/>
          <p:cNvSpPr>
            <a:spLocks/>
          </p:cNvSpPr>
          <p:nvPr/>
        </p:nvSpPr>
        <p:spPr bwMode="auto">
          <a:xfrm>
            <a:off x="7016751" y="1608139"/>
            <a:ext cx="3330575" cy="4789487"/>
          </a:xfrm>
          <a:custGeom>
            <a:avLst/>
            <a:gdLst/>
            <a:ahLst/>
            <a:cxnLst>
              <a:cxn ang="0">
                <a:pos x="155" y="3017"/>
              </a:cxn>
              <a:cxn ang="0">
                <a:pos x="0" y="832"/>
              </a:cxn>
              <a:cxn ang="0">
                <a:pos x="1942" y="0"/>
              </a:cxn>
              <a:cxn ang="0">
                <a:pos x="2098" y="2154"/>
              </a:cxn>
              <a:cxn ang="0">
                <a:pos x="155" y="3017"/>
              </a:cxn>
            </a:cxnLst>
            <a:rect l="0" t="0" r="r" b="b"/>
            <a:pathLst>
              <a:path w="2098" h="3017">
                <a:moveTo>
                  <a:pt x="155" y="3017"/>
                </a:moveTo>
                <a:lnTo>
                  <a:pt x="0" y="832"/>
                </a:lnTo>
                <a:lnTo>
                  <a:pt x="1942" y="0"/>
                </a:lnTo>
                <a:lnTo>
                  <a:pt x="2098" y="2154"/>
                </a:lnTo>
                <a:lnTo>
                  <a:pt x="155" y="3017"/>
                </a:lnTo>
                <a:close/>
              </a:path>
            </a:pathLst>
          </a:cu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869" name="Text Box 13"/>
          <p:cNvSpPr txBox="1">
            <a:spLocks noChangeArrowheads="1"/>
          </p:cNvSpPr>
          <p:nvPr/>
        </p:nvSpPr>
        <p:spPr bwMode="auto">
          <a:xfrm rot="405509">
            <a:off x="5866052" y="3383548"/>
            <a:ext cx="9028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hlink"/>
                </a:solidFill>
                <a:latin typeface="Helvetica-Narrow" pitchFamily="34" charset="0"/>
              </a:rPr>
              <a:t>towards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7696201" y="1704976"/>
            <a:ext cx="774571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  <a:latin typeface="Helvetica" pitchFamily="34" charset="0"/>
              </a:rPr>
              <a:t>View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  <a:latin typeface="Helvetica" pitchFamily="34" charset="0"/>
              </a:rPr>
              <a:t>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876" name="Text Box 20"/>
              <p:cNvSpPr txBox="1">
                <a:spLocks noChangeArrowheads="1"/>
              </p:cNvSpPr>
              <p:nvPr/>
            </p:nvSpPr>
            <p:spPr bwMode="auto">
              <a:xfrm>
                <a:off x="7786428" y="4935930"/>
                <a:ext cx="397095" cy="3139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</p:txBody>
          </p:sp>
        </mc:Choice>
        <mc:Fallback xmlns="">
          <p:sp>
            <p:nvSpPr>
              <p:cNvPr id="121876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6428" y="4935930"/>
                <a:ext cx="397095" cy="313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879" name="Line 23"/>
          <p:cNvSpPr>
            <a:spLocks noChangeShapeType="1"/>
          </p:cNvSpPr>
          <p:nvPr/>
        </p:nvSpPr>
        <p:spPr bwMode="auto">
          <a:xfrm>
            <a:off x="5240339" y="3557589"/>
            <a:ext cx="3538537" cy="24526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880" name="Text Box 24"/>
              <p:cNvSpPr txBox="1">
                <a:spLocks noChangeArrowheads="1"/>
              </p:cNvSpPr>
              <p:nvPr/>
            </p:nvSpPr>
            <p:spPr bwMode="auto">
              <a:xfrm>
                <a:off x="5759292" y="4108450"/>
                <a:ext cx="400366" cy="3139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</p:txBody>
          </p:sp>
        </mc:Choice>
        <mc:Fallback xmlns="">
          <p:sp>
            <p:nvSpPr>
              <p:cNvPr id="121880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9292" y="4108450"/>
                <a:ext cx="400366" cy="3139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882" name="Line 26"/>
          <p:cNvSpPr>
            <a:spLocks noChangeShapeType="1"/>
          </p:cNvSpPr>
          <p:nvPr/>
        </p:nvSpPr>
        <p:spPr bwMode="auto">
          <a:xfrm>
            <a:off x="5237164" y="3568701"/>
            <a:ext cx="1603375" cy="2063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883" name="Line 27"/>
          <p:cNvSpPr>
            <a:spLocks noChangeShapeType="1"/>
          </p:cNvSpPr>
          <p:nvPr/>
        </p:nvSpPr>
        <p:spPr bwMode="auto">
          <a:xfrm>
            <a:off x="5222876" y="3541714"/>
            <a:ext cx="2030413" cy="28543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885" name="Line 29"/>
          <p:cNvSpPr>
            <a:spLocks noChangeShapeType="1"/>
          </p:cNvSpPr>
          <p:nvPr/>
        </p:nvSpPr>
        <p:spPr bwMode="auto">
          <a:xfrm flipV="1">
            <a:off x="5221289" y="1600200"/>
            <a:ext cx="4873625" cy="1963738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886" name="Line 30"/>
          <p:cNvSpPr>
            <a:spLocks noChangeShapeType="1"/>
          </p:cNvSpPr>
          <p:nvPr/>
        </p:nvSpPr>
        <p:spPr bwMode="auto">
          <a:xfrm>
            <a:off x="5230814" y="3565525"/>
            <a:ext cx="5132387" cy="1455738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887" name="Line 31"/>
          <p:cNvSpPr>
            <a:spLocks noChangeShapeType="1"/>
          </p:cNvSpPr>
          <p:nvPr/>
        </p:nvSpPr>
        <p:spPr bwMode="auto">
          <a:xfrm flipV="1">
            <a:off x="5240339" y="2936876"/>
            <a:ext cx="1787525" cy="627063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5138738" y="3470275"/>
            <a:ext cx="196850" cy="1968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7337425" y="1717675"/>
            <a:ext cx="2732088" cy="4548188"/>
            <a:chOff x="3673" y="1200"/>
            <a:chExt cx="1721" cy="2865"/>
          </a:xfrm>
        </p:grpSpPr>
        <p:sp>
          <p:nvSpPr>
            <p:cNvPr id="121889" name="Line 33"/>
            <p:cNvSpPr>
              <a:spLocks noChangeShapeType="1"/>
            </p:cNvSpPr>
            <p:nvPr/>
          </p:nvSpPr>
          <p:spPr bwMode="auto">
            <a:xfrm>
              <a:off x="3673" y="1872"/>
              <a:ext cx="167" cy="2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1890" name="Line 34"/>
            <p:cNvSpPr>
              <a:spLocks noChangeShapeType="1"/>
            </p:cNvSpPr>
            <p:nvPr/>
          </p:nvSpPr>
          <p:spPr bwMode="auto">
            <a:xfrm>
              <a:off x="3865" y="1793"/>
              <a:ext cx="167" cy="2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1891" name="Line 35"/>
            <p:cNvSpPr>
              <a:spLocks noChangeShapeType="1"/>
            </p:cNvSpPr>
            <p:nvPr/>
          </p:nvSpPr>
          <p:spPr bwMode="auto">
            <a:xfrm>
              <a:off x="5232" y="1200"/>
              <a:ext cx="162" cy="2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1892" name="Line 36"/>
            <p:cNvSpPr>
              <a:spLocks noChangeShapeType="1"/>
            </p:cNvSpPr>
            <p:nvPr/>
          </p:nvSpPr>
          <p:spPr bwMode="auto">
            <a:xfrm>
              <a:off x="4240" y="1638"/>
              <a:ext cx="167" cy="2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1893" name="Line 37"/>
            <p:cNvSpPr>
              <a:spLocks noChangeShapeType="1"/>
            </p:cNvSpPr>
            <p:nvPr/>
          </p:nvSpPr>
          <p:spPr bwMode="auto">
            <a:xfrm>
              <a:off x="4433" y="1559"/>
              <a:ext cx="167" cy="2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1894" name="Line 38"/>
            <p:cNvSpPr>
              <a:spLocks noChangeShapeType="1"/>
            </p:cNvSpPr>
            <p:nvPr/>
          </p:nvSpPr>
          <p:spPr bwMode="auto">
            <a:xfrm>
              <a:off x="4636" y="1475"/>
              <a:ext cx="167" cy="2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1895" name="Line 39"/>
            <p:cNvSpPr>
              <a:spLocks noChangeShapeType="1"/>
            </p:cNvSpPr>
            <p:nvPr/>
          </p:nvSpPr>
          <p:spPr bwMode="auto">
            <a:xfrm>
              <a:off x="4843" y="1368"/>
              <a:ext cx="167" cy="2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1896" name="Line 40"/>
            <p:cNvSpPr>
              <a:spLocks noChangeShapeType="1"/>
            </p:cNvSpPr>
            <p:nvPr/>
          </p:nvSpPr>
          <p:spPr bwMode="auto">
            <a:xfrm>
              <a:off x="5045" y="1284"/>
              <a:ext cx="167" cy="2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1897" name="Line 41"/>
            <p:cNvSpPr>
              <a:spLocks noChangeShapeType="1"/>
            </p:cNvSpPr>
            <p:nvPr/>
          </p:nvSpPr>
          <p:spPr bwMode="auto">
            <a:xfrm>
              <a:off x="4051" y="1721"/>
              <a:ext cx="167" cy="2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21909" name="Line 53"/>
          <p:cNvSpPr>
            <a:spLocks noChangeShapeType="1"/>
          </p:cNvSpPr>
          <p:nvPr/>
        </p:nvSpPr>
        <p:spPr bwMode="auto">
          <a:xfrm flipV="1">
            <a:off x="7231064" y="4635500"/>
            <a:ext cx="3089275" cy="137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910" name="Line 54"/>
          <p:cNvSpPr>
            <a:spLocks noChangeShapeType="1"/>
          </p:cNvSpPr>
          <p:nvPr/>
        </p:nvSpPr>
        <p:spPr bwMode="auto">
          <a:xfrm flipV="1">
            <a:off x="7145339" y="3470275"/>
            <a:ext cx="3089275" cy="137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911" name="Line 55"/>
          <p:cNvSpPr>
            <a:spLocks noChangeShapeType="1"/>
          </p:cNvSpPr>
          <p:nvPr/>
        </p:nvSpPr>
        <p:spPr bwMode="auto">
          <a:xfrm flipV="1">
            <a:off x="7145339" y="3089275"/>
            <a:ext cx="3089275" cy="137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912" name="Line 56"/>
          <p:cNvSpPr>
            <a:spLocks noChangeShapeType="1"/>
          </p:cNvSpPr>
          <p:nvPr/>
        </p:nvSpPr>
        <p:spPr bwMode="auto">
          <a:xfrm flipV="1">
            <a:off x="7069139" y="2708275"/>
            <a:ext cx="3089275" cy="137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913" name="Line 57"/>
          <p:cNvSpPr>
            <a:spLocks noChangeShapeType="1"/>
          </p:cNvSpPr>
          <p:nvPr/>
        </p:nvSpPr>
        <p:spPr bwMode="auto">
          <a:xfrm flipV="1">
            <a:off x="7069139" y="2327275"/>
            <a:ext cx="3089275" cy="137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914" name="Line 58"/>
          <p:cNvSpPr>
            <a:spLocks noChangeShapeType="1"/>
          </p:cNvSpPr>
          <p:nvPr/>
        </p:nvSpPr>
        <p:spPr bwMode="auto">
          <a:xfrm flipV="1">
            <a:off x="7069139" y="1946275"/>
            <a:ext cx="3089275" cy="137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915" name="Line 59"/>
          <p:cNvSpPr>
            <a:spLocks noChangeShapeType="1"/>
          </p:cNvSpPr>
          <p:nvPr/>
        </p:nvSpPr>
        <p:spPr bwMode="auto">
          <a:xfrm flipV="1">
            <a:off x="7221539" y="4251325"/>
            <a:ext cx="3089275" cy="137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916" name="Line 60"/>
          <p:cNvSpPr>
            <a:spLocks noChangeShapeType="1"/>
          </p:cNvSpPr>
          <p:nvPr/>
        </p:nvSpPr>
        <p:spPr bwMode="auto">
          <a:xfrm flipV="1">
            <a:off x="7221539" y="3851275"/>
            <a:ext cx="3089275" cy="137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917" name="Oval 61"/>
          <p:cNvSpPr>
            <a:spLocks noChangeArrowheads="1"/>
          </p:cNvSpPr>
          <p:nvPr/>
        </p:nvSpPr>
        <p:spPr bwMode="auto">
          <a:xfrm>
            <a:off x="7593013" y="5146676"/>
            <a:ext cx="203200" cy="2063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918" name="Text Box 62"/>
              <p:cNvSpPr txBox="1">
                <a:spLocks noChangeArrowheads="1"/>
              </p:cNvSpPr>
              <p:nvPr/>
            </p:nvSpPr>
            <p:spPr bwMode="auto">
              <a:xfrm>
                <a:off x="3843490" y="5029200"/>
                <a:ext cx="1968103" cy="36933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Helvetica" pitchFamily="34" charset="0"/>
                  </a:rPr>
                  <a:t>Ray:</a:t>
                </a:r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𝑉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Helvetica" pitchFamily="34" charset="0"/>
                </a:endParaRPr>
              </a:p>
            </p:txBody>
          </p:sp>
        </mc:Choice>
        <mc:Fallback xmlns="">
          <p:sp>
            <p:nvSpPr>
              <p:cNvPr id="121918" name="Text 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3490" y="5029200"/>
                <a:ext cx="1968103" cy="369332"/>
              </a:xfrm>
              <a:prstGeom prst="rect">
                <a:avLst/>
              </a:prstGeom>
              <a:blipFill>
                <a:blip r:embed="rId7"/>
                <a:stretch>
                  <a:fillRect l="-1194" t="-3659"/>
                </a:stretch>
              </a:blip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919" name="Line 63"/>
          <p:cNvSpPr>
            <a:spLocks noChangeShapeType="1"/>
          </p:cNvSpPr>
          <p:nvPr/>
        </p:nvSpPr>
        <p:spPr bwMode="auto">
          <a:xfrm>
            <a:off x="5245100" y="3570289"/>
            <a:ext cx="1068388" cy="73818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" name="Rectangle 2"/>
          <p:cNvSpPr/>
          <p:nvPr/>
        </p:nvSpPr>
        <p:spPr>
          <a:xfrm>
            <a:off x="2502794" y="3194845"/>
            <a:ext cx="237094" cy="27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64344" y="4087814"/>
            <a:ext cx="381452" cy="32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88" name="Line 32"/>
          <p:cNvSpPr>
            <a:spLocks noChangeShapeType="1"/>
          </p:cNvSpPr>
          <p:nvPr/>
        </p:nvSpPr>
        <p:spPr bwMode="auto">
          <a:xfrm flipH="1">
            <a:off x="3112416" y="3570289"/>
            <a:ext cx="2132684" cy="66234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2196407" y="3194844"/>
            <a:ext cx="612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hlink"/>
                </a:solidFill>
                <a:latin typeface="Helvetica-Narrow" pitchFamily="34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09288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Intersections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Representing surfaces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85940" y="6417254"/>
            <a:ext cx="88296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חלק מהשקפים מעובדים משקפים של פרדו דוראנד, טומס פנקהאוסר, דניאל כהן-אור וליאור שפירא</a:t>
            </a:r>
          </a:p>
        </p:txBody>
      </p:sp>
    </p:spTree>
    <p:extLst>
      <p:ext uri="{BB962C8B-B14F-4D97-AF65-F5344CB8AC3E}">
        <p14:creationId xmlns:p14="http://schemas.microsoft.com/office/powerpoint/2010/main" val="3942910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29" y="26825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Image Space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/>
              <a:t> View Plane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1981200" y="1600200"/>
                <a:ext cx="7696200" cy="49530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Unknowns:</a:t>
                </a:r>
              </a:p>
              <a:p>
                <a:pPr lvl="1"/>
                <a:r>
                  <a:rPr lang="en-US" dirty="0"/>
                  <a:t>Image plain intersection point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Image plain intersection direction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Variables:</a:t>
                </a:r>
              </a:p>
              <a:p>
                <a:pPr lvl="1"/>
                <a:r>
                  <a:rPr lang="en-US" dirty="0"/>
                  <a:t>Pixel position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𝑥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dirty="0"/>
                  <a:t>Eye position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Plane width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i="0" dirty="0">
                    <a:latin typeface="+mj-lt"/>
                  </a:rPr>
                  <a:t>, in model coordinates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Distance to plane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Towards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𝑡𝑜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Up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Image resolution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1981200" y="1600200"/>
                <a:ext cx="7696200" cy="4953000"/>
              </a:xfrm>
              <a:prstGeom prst="rect">
                <a:avLst/>
              </a:prstGeom>
              <a:blipFill>
                <a:blip r:embed="rId2"/>
                <a:stretch>
                  <a:fillRect l="-1425" t="-28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21"/>
          <p:cNvSpPr>
            <a:spLocks/>
          </p:cNvSpPr>
          <p:nvPr/>
        </p:nvSpPr>
        <p:spPr bwMode="auto">
          <a:xfrm>
            <a:off x="7185819" y="1876425"/>
            <a:ext cx="2362200" cy="2495550"/>
          </a:xfrm>
          <a:custGeom>
            <a:avLst/>
            <a:gdLst/>
            <a:ahLst/>
            <a:cxnLst>
              <a:cxn ang="0">
                <a:pos x="1488" y="0"/>
              </a:cxn>
              <a:cxn ang="0">
                <a:pos x="0" y="774"/>
              </a:cxn>
              <a:cxn ang="0">
                <a:pos x="1486" y="1572"/>
              </a:cxn>
              <a:cxn ang="0">
                <a:pos x="1488" y="0"/>
              </a:cxn>
            </a:cxnLst>
            <a:rect l="0" t="0" r="r" b="b"/>
            <a:pathLst>
              <a:path w="1488" h="1572">
                <a:moveTo>
                  <a:pt x="1488" y="0"/>
                </a:moveTo>
                <a:lnTo>
                  <a:pt x="0" y="774"/>
                </a:lnTo>
                <a:lnTo>
                  <a:pt x="1486" y="1572"/>
                </a:lnTo>
                <a:lnTo>
                  <a:pt x="1488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" name="Oval 22"/>
          <p:cNvSpPr>
            <a:spLocks noChangeArrowheads="1"/>
          </p:cNvSpPr>
          <p:nvPr/>
        </p:nvSpPr>
        <p:spPr bwMode="auto">
          <a:xfrm>
            <a:off x="7166769" y="307498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>
            <a:off x="9471819" y="36845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9471819" y="34559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>
            <a:off x="9471819" y="32273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>
            <a:off x="9471819" y="29987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9471819" y="27701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>
            <a:off x="9471819" y="25415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>
            <a:off x="9471819" y="23129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" name="Line 30"/>
          <p:cNvSpPr>
            <a:spLocks noChangeShapeType="1"/>
          </p:cNvSpPr>
          <p:nvPr/>
        </p:nvSpPr>
        <p:spPr bwMode="auto">
          <a:xfrm>
            <a:off x="9471819" y="20843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" name="Line 31"/>
          <p:cNvSpPr>
            <a:spLocks noChangeShapeType="1"/>
          </p:cNvSpPr>
          <p:nvPr/>
        </p:nvSpPr>
        <p:spPr bwMode="auto">
          <a:xfrm>
            <a:off x="7204869" y="3103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" name="Line 32"/>
          <p:cNvSpPr>
            <a:spLocks noChangeShapeType="1"/>
          </p:cNvSpPr>
          <p:nvPr/>
        </p:nvSpPr>
        <p:spPr bwMode="auto">
          <a:xfrm>
            <a:off x="9471819" y="39131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" name="Line 33"/>
          <p:cNvSpPr>
            <a:spLocks noChangeShapeType="1"/>
          </p:cNvSpPr>
          <p:nvPr/>
        </p:nvSpPr>
        <p:spPr bwMode="auto">
          <a:xfrm>
            <a:off x="9471819" y="41417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34"/>
              <p:cNvSpPr txBox="1">
                <a:spLocks noChangeArrowheads="1"/>
              </p:cNvSpPr>
              <p:nvPr/>
            </p:nvSpPr>
            <p:spPr bwMode="auto">
              <a:xfrm>
                <a:off x="8901907" y="3048000"/>
                <a:ext cx="38273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01907" y="3048000"/>
                <a:ext cx="3827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42"/>
          <p:cNvSpPr>
            <a:spLocks noChangeShapeType="1"/>
          </p:cNvSpPr>
          <p:nvPr/>
        </p:nvSpPr>
        <p:spPr bwMode="auto">
          <a:xfrm>
            <a:off x="7204869" y="3103563"/>
            <a:ext cx="1066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" name="Text Box 43"/>
          <p:cNvSpPr txBox="1">
            <a:spLocks noChangeArrowheads="1"/>
          </p:cNvSpPr>
          <p:nvPr/>
        </p:nvSpPr>
        <p:spPr bwMode="auto">
          <a:xfrm>
            <a:off x="8063707" y="2727325"/>
            <a:ext cx="10275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hlink"/>
                </a:solidFill>
              </a:rPr>
              <a:t>towards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46"/>
              <p:cNvSpPr txBox="1">
                <a:spLocks noChangeArrowheads="1"/>
              </p:cNvSpPr>
              <p:nvPr/>
            </p:nvSpPr>
            <p:spPr bwMode="auto">
              <a:xfrm>
                <a:off x="6967558" y="2685016"/>
                <a:ext cx="455574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  <m:r>
                        <a:rPr lang="en-US" i="1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baseline="-25000" dirty="0">
                  <a:solidFill>
                    <a:schemeClr val="accent2">
                      <a:lumMod val="75000"/>
                    </a:schemeClr>
                  </a:solidFill>
                  <a:latin typeface="Helvetica" pitchFamily="34" charset="0"/>
                </a:endParaRPr>
              </a:p>
            </p:txBody>
          </p:sp>
        </mc:Choice>
        <mc:Fallback xmlns="">
          <p:sp>
            <p:nvSpPr>
              <p:cNvPr id="23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7558" y="2685016"/>
                <a:ext cx="455574" cy="362984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47"/>
          <p:cNvSpPr>
            <a:spLocks noChangeArrowheads="1"/>
          </p:cNvSpPr>
          <p:nvPr/>
        </p:nvSpPr>
        <p:spPr bwMode="auto">
          <a:xfrm>
            <a:off x="7119144" y="3027363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9" name="Oval 72"/>
          <p:cNvSpPr>
            <a:spLocks noChangeArrowheads="1"/>
          </p:cNvSpPr>
          <p:nvPr/>
        </p:nvSpPr>
        <p:spPr bwMode="auto">
          <a:xfrm>
            <a:off x="9463881" y="3951288"/>
            <a:ext cx="152400" cy="1524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0" name="Oval 59"/>
          <p:cNvSpPr>
            <a:spLocks noChangeArrowheads="1"/>
          </p:cNvSpPr>
          <p:nvPr/>
        </p:nvSpPr>
        <p:spPr bwMode="auto">
          <a:xfrm>
            <a:off x="9463881" y="3944938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0"/>
              <p:cNvSpPr>
                <a:spLocks noChangeArrowheads="1"/>
              </p:cNvSpPr>
              <p:nvPr/>
            </p:nvSpPr>
            <p:spPr bwMode="auto">
              <a:xfrm>
                <a:off x="9587706" y="3840163"/>
                <a:ext cx="41376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87706" y="3840163"/>
                <a:ext cx="41376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ine 66"/>
          <p:cNvSpPr>
            <a:spLocks noChangeShapeType="1"/>
          </p:cNvSpPr>
          <p:nvPr/>
        </p:nvSpPr>
        <p:spPr bwMode="auto">
          <a:xfrm>
            <a:off x="7181057" y="3092451"/>
            <a:ext cx="2289175" cy="9001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67"/>
              <p:cNvSpPr>
                <a:spLocks noChangeArrowheads="1"/>
              </p:cNvSpPr>
              <p:nvPr/>
            </p:nvSpPr>
            <p:spPr bwMode="auto">
              <a:xfrm>
                <a:off x="8091850" y="3190875"/>
                <a:ext cx="41723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91850" y="3190875"/>
                <a:ext cx="41723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ine 73"/>
          <p:cNvSpPr>
            <a:spLocks noChangeShapeType="1"/>
          </p:cNvSpPr>
          <p:nvPr/>
        </p:nvSpPr>
        <p:spPr bwMode="auto">
          <a:xfrm>
            <a:off x="7200106" y="3106739"/>
            <a:ext cx="996950" cy="382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Line 61"/>
          <p:cNvSpPr>
            <a:spLocks noChangeShapeType="1"/>
          </p:cNvSpPr>
          <p:nvPr/>
        </p:nvSpPr>
        <p:spPr bwMode="auto">
          <a:xfrm flipV="1">
            <a:off x="9968707" y="1855788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36"/>
              <p:cNvSpPr txBox="1">
                <a:spLocks noChangeArrowheads="1"/>
              </p:cNvSpPr>
              <p:nvPr/>
            </p:nvSpPr>
            <p:spPr bwMode="auto">
              <a:xfrm>
                <a:off x="10001475" y="2900457"/>
                <a:ext cx="424603" cy="392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39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01475" y="2900457"/>
                <a:ext cx="424603" cy="392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ine 42"/>
          <p:cNvSpPr>
            <a:spLocks noChangeShapeType="1"/>
          </p:cNvSpPr>
          <p:nvPr/>
        </p:nvSpPr>
        <p:spPr bwMode="auto">
          <a:xfrm flipH="1">
            <a:off x="6881969" y="3092450"/>
            <a:ext cx="313376" cy="29848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6555016" y="3342451"/>
            <a:ext cx="4539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hlink"/>
                </a:solidFill>
              </a:rPr>
              <a:t>up</a:t>
            </a:r>
          </a:p>
        </p:txBody>
      </p:sp>
      <p:pic>
        <p:nvPicPr>
          <p:cNvPr id="2050" name="Picture 2" descr="http://www.dreamstime.com/blue-eye-thumb1353695.jpg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3" t="17608" r="10835" b="16805"/>
          <a:stretch/>
        </p:blipFill>
        <p:spPr bwMode="auto">
          <a:xfrm rot="15848683" flipH="1">
            <a:off x="6302845" y="2606203"/>
            <a:ext cx="908574" cy="88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06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21" grpId="0" animBg="1"/>
      <p:bldP spid="22" grpId="0"/>
      <p:bldP spid="23" grpId="0"/>
      <p:bldP spid="38" grpId="0" animBg="1"/>
      <p:bldP spid="39" grpId="0"/>
      <p:bldP spid="41" grpId="0" animBg="1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89" y="25913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Image Space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/>
              <a:t> View Plane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1981200" y="1600200"/>
                <a:ext cx="6527880" cy="49530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Image center: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𝑡𝑜</m:t>
                        </m:r>
                      </m:sub>
                    </m:sSub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𝑟𝑖𝑔</m:t>
                        </m:r>
                        <m:r>
                          <a:rPr lang="en-US" sz="2000" i="1">
                            <a:latin typeface="Cambria Math"/>
                          </a:rPr>
                          <m:t>h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𝑡𝑜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en-US" sz="2000" dirty="0"/>
                  <a:t> (and normalize)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𝑢𝑝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𝑟𝑖𝑔</m:t>
                        </m:r>
                        <m:r>
                          <a:rPr lang="en-US" sz="2000" i="1" dirty="0">
                            <a:latin typeface="Cambria Math"/>
                          </a:rPr>
                          <m:t>h</m:t>
                        </m:r>
                        <m:r>
                          <a:rPr lang="en-US" sz="2000" i="1" dirty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𝑡𝑜</m:t>
                        </m:r>
                      </m:sub>
                    </m:sSub>
                  </m:oMath>
                </a14:m>
                <a:r>
                  <a:rPr lang="en-US" sz="2000" dirty="0"/>
                  <a:t> (and normalize)</a:t>
                </a:r>
              </a:p>
              <a:p>
                <a:r>
                  <a:rPr lang="en-US" sz="2000" dirty="0"/>
                  <a:t>Ratio (pixel width):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𝑅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  <a:p>
                <a:endParaRPr lang="en-US" sz="2000" i="1" dirty="0">
                  <a:latin typeface="Cambria Math"/>
                </a:endParaRPr>
              </a:p>
              <a:p>
                <a:endParaRPr lang="en-US" sz="2000" i="1" dirty="0">
                  <a:latin typeface="Cambria Math"/>
                </a:endParaRPr>
              </a:p>
              <a:p>
                <a:endParaRPr lang="en-US" sz="2000" i="1" dirty="0">
                  <a:latin typeface="Cambria Math"/>
                </a:endParaRPr>
              </a:p>
              <a:p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chemeClr val="accent5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</a:rPr>
                        <m:t>𝑅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𝑟𝑖𝑔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h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</a:rPr>
                        <m:t>𝑅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𝑢𝑝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1981200" y="1600200"/>
                <a:ext cx="6527880" cy="4953000"/>
              </a:xfrm>
              <a:prstGeom prst="rect">
                <a:avLst/>
              </a:prstGeom>
              <a:blipFill>
                <a:blip r:embed="rId2"/>
                <a:stretch>
                  <a:fillRect l="-840" t="-13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6555016" y="3342451"/>
            <a:ext cx="4539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hlink"/>
                </a:solidFill>
              </a:rPr>
              <a:t>up</a:t>
            </a:r>
          </a:p>
        </p:txBody>
      </p:sp>
      <p:sp>
        <p:nvSpPr>
          <p:cNvPr id="25" name="Line 44"/>
          <p:cNvSpPr>
            <a:spLocks noChangeShapeType="1"/>
          </p:cNvSpPr>
          <p:nvPr/>
        </p:nvSpPr>
        <p:spPr bwMode="auto">
          <a:xfrm>
            <a:off x="7204869" y="3122613"/>
            <a:ext cx="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" name="Freeform 21"/>
          <p:cNvSpPr>
            <a:spLocks/>
          </p:cNvSpPr>
          <p:nvPr/>
        </p:nvSpPr>
        <p:spPr bwMode="auto">
          <a:xfrm>
            <a:off x="7185819" y="1876425"/>
            <a:ext cx="2362200" cy="2495550"/>
          </a:xfrm>
          <a:custGeom>
            <a:avLst/>
            <a:gdLst/>
            <a:ahLst/>
            <a:cxnLst>
              <a:cxn ang="0">
                <a:pos x="1488" y="0"/>
              </a:cxn>
              <a:cxn ang="0">
                <a:pos x="0" y="774"/>
              </a:cxn>
              <a:cxn ang="0">
                <a:pos x="1486" y="1572"/>
              </a:cxn>
              <a:cxn ang="0">
                <a:pos x="1488" y="0"/>
              </a:cxn>
            </a:cxnLst>
            <a:rect l="0" t="0" r="r" b="b"/>
            <a:pathLst>
              <a:path w="1488" h="1572">
                <a:moveTo>
                  <a:pt x="1488" y="0"/>
                </a:moveTo>
                <a:lnTo>
                  <a:pt x="0" y="774"/>
                </a:lnTo>
                <a:lnTo>
                  <a:pt x="1486" y="1572"/>
                </a:lnTo>
                <a:lnTo>
                  <a:pt x="1488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" name="Oval 22"/>
          <p:cNvSpPr>
            <a:spLocks noChangeArrowheads="1"/>
          </p:cNvSpPr>
          <p:nvPr/>
        </p:nvSpPr>
        <p:spPr bwMode="auto">
          <a:xfrm>
            <a:off x="7166769" y="307498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>
            <a:off x="9471819" y="36845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9471819" y="34559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>
            <a:off x="9471819" y="32273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>
            <a:off x="9471819" y="29987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9471819" y="27701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>
            <a:off x="9471819" y="25415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>
            <a:off x="9471819" y="23129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" name="Line 30"/>
          <p:cNvSpPr>
            <a:spLocks noChangeShapeType="1"/>
          </p:cNvSpPr>
          <p:nvPr/>
        </p:nvSpPr>
        <p:spPr bwMode="auto">
          <a:xfrm>
            <a:off x="9471819" y="20843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" name="Line 31"/>
          <p:cNvSpPr>
            <a:spLocks noChangeShapeType="1"/>
          </p:cNvSpPr>
          <p:nvPr/>
        </p:nvSpPr>
        <p:spPr bwMode="auto">
          <a:xfrm>
            <a:off x="7204869" y="3103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" name="Line 32"/>
          <p:cNvSpPr>
            <a:spLocks noChangeShapeType="1"/>
          </p:cNvSpPr>
          <p:nvPr/>
        </p:nvSpPr>
        <p:spPr bwMode="auto">
          <a:xfrm>
            <a:off x="9471819" y="39131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" name="Line 33"/>
          <p:cNvSpPr>
            <a:spLocks noChangeShapeType="1"/>
          </p:cNvSpPr>
          <p:nvPr/>
        </p:nvSpPr>
        <p:spPr bwMode="auto">
          <a:xfrm>
            <a:off x="9471819" y="41417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34"/>
              <p:cNvSpPr txBox="1">
                <a:spLocks noChangeArrowheads="1"/>
              </p:cNvSpPr>
              <p:nvPr/>
            </p:nvSpPr>
            <p:spPr bwMode="auto">
              <a:xfrm>
                <a:off x="8901907" y="3048000"/>
                <a:ext cx="38273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01907" y="3048000"/>
                <a:ext cx="3827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42"/>
          <p:cNvSpPr>
            <a:spLocks noChangeShapeType="1"/>
          </p:cNvSpPr>
          <p:nvPr/>
        </p:nvSpPr>
        <p:spPr bwMode="auto">
          <a:xfrm>
            <a:off x="7204869" y="3103563"/>
            <a:ext cx="1066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" name="Text Box 43"/>
          <p:cNvSpPr txBox="1">
            <a:spLocks noChangeArrowheads="1"/>
          </p:cNvSpPr>
          <p:nvPr/>
        </p:nvSpPr>
        <p:spPr bwMode="auto">
          <a:xfrm>
            <a:off x="8063707" y="2727325"/>
            <a:ext cx="10275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hlink"/>
                </a:solidFill>
              </a:rPr>
              <a:t>towards</a:t>
            </a:r>
          </a:p>
        </p:txBody>
      </p:sp>
      <p:sp>
        <p:nvSpPr>
          <p:cNvPr id="24" name="Oval 47"/>
          <p:cNvSpPr>
            <a:spLocks noChangeArrowheads="1"/>
          </p:cNvSpPr>
          <p:nvPr/>
        </p:nvSpPr>
        <p:spPr bwMode="auto">
          <a:xfrm>
            <a:off x="7119144" y="3027363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6" name="Text Box 45"/>
          <p:cNvSpPr txBox="1">
            <a:spLocks noChangeArrowheads="1"/>
          </p:cNvSpPr>
          <p:nvPr/>
        </p:nvSpPr>
        <p:spPr bwMode="auto">
          <a:xfrm>
            <a:off x="7185820" y="3516313"/>
            <a:ext cx="6728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right</a:t>
            </a:r>
          </a:p>
        </p:txBody>
      </p:sp>
      <p:sp>
        <p:nvSpPr>
          <p:cNvPr id="27" name="Line 49"/>
          <p:cNvSpPr>
            <a:spLocks noChangeShapeType="1"/>
          </p:cNvSpPr>
          <p:nvPr/>
        </p:nvSpPr>
        <p:spPr bwMode="auto">
          <a:xfrm>
            <a:off x="7185819" y="30749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8" name="Line 50"/>
          <p:cNvSpPr>
            <a:spLocks noChangeShapeType="1"/>
          </p:cNvSpPr>
          <p:nvPr/>
        </p:nvSpPr>
        <p:spPr bwMode="auto">
          <a:xfrm>
            <a:off x="7185819" y="4370388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9" name="Oval 72"/>
          <p:cNvSpPr>
            <a:spLocks noChangeArrowheads="1"/>
          </p:cNvSpPr>
          <p:nvPr/>
        </p:nvSpPr>
        <p:spPr bwMode="auto">
          <a:xfrm>
            <a:off x="9463881" y="3951288"/>
            <a:ext cx="152400" cy="1524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0" name="Oval 59"/>
          <p:cNvSpPr>
            <a:spLocks noChangeArrowheads="1"/>
          </p:cNvSpPr>
          <p:nvPr/>
        </p:nvSpPr>
        <p:spPr bwMode="auto">
          <a:xfrm>
            <a:off x="9463881" y="3944938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0"/>
              <p:cNvSpPr>
                <a:spLocks noChangeArrowheads="1"/>
              </p:cNvSpPr>
              <p:nvPr/>
            </p:nvSpPr>
            <p:spPr bwMode="auto">
              <a:xfrm>
                <a:off x="9587706" y="3840163"/>
                <a:ext cx="41376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87706" y="3840163"/>
                <a:ext cx="41376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ine 66"/>
          <p:cNvSpPr>
            <a:spLocks noChangeShapeType="1"/>
          </p:cNvSpPr>
          <p:nvPr/>
        </p:nvSpPr>
        <p:spPr bwMode="auto">
          <a:xfrm>
            <a:off x="7181057" y="3092451"/>
            <a:ext cx="2289175" cy="9001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67"/>
              <p:cNvSpPr>
                <a:spLocks noChangeArrowheads="1"/>
              </p:cNvSpPr>
              <p:nvPr/>
            </p:nvSpPr>
            <p:spPr bwMode="auto">
              <a:xfrm>
                <a:off x="8091850" y="3190875"/>
                <a:ext cx="41723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91850" y="3190875"/>
                <a:ext cx="41723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ine 73"/>
          <p:cNvSpPr>
            <a:spLocks noChangeShapeType="1"/>
          </p:cNvSpPr>
          <p:nvPr/>
        </p:nvSpPr>
        <p:spPr bwMode="auto">
          <a:xfrm>
            <a:off x="7200106" y="3106739"/>
            <a:ext cx="996950" cy="382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6"/>
              <p:cNvSpPr txBox="1">
                <a:spLocks noChangeArrowheads="1"/>
              </p:cNvSpPr>
              <p:nvPr/>
            </p:nvSpPr>
            <p:spPr bwMode="auto">
              <a:xfrm>
                <a:off x="9501460" y="2932248"/>
                <a:ext cx="481222" cy="392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𝑃</m:t>
                      </m:r>
                      <m:r>
                        <a:rPr lang="en-US" sz="2000" i="1" baseline="-25000" dirty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36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01460" y="2932248"/>
                <a:ext cx="481222" cy="392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ine 61"/>
          <p:cNvSpPr>
            <a:spLocks noChangeShapeType="1"/>
          </p:cNvSpPr>
          <p:nvPr/>
        </p:nvSpPr>
        <p:spPr bwMode="auto">
          <a:xfrm flipV="1">
            <a:off x="9968707" y="1855788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36"/>
              <p:cNvSpPr txBox="1">
                <a:spLocks noChangeArrowheads="1"/>
              </p:cNvSpPr>
              <p:nvPr/>
            </p:nvSpPr>
            <p:spPr bwMode="auto">
              <a:xfrm>
                <a:off x="10001475" y="2900457"/>
                <a:ext cx="424603" cy="392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39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01475" y="2900457"/>
                <a:ext cx="424603" cy="392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46"/>
              <p:cNvSpPr txBox="1">
                <a:spLocks noChangeArrowheads="1"/>
              </p:cNvSpPr>
              <p:nvPr/>
            </p:nvSpPr>
            <p:spPr bwMode="auto">
              <a:xfrm>
                <a:off x="6967558" y="2685016"/>
                <a:ext cx="455574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  <m:r>
                        <a:rPr lang="en-US" i="1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baseline="-25000" dirty="0">
                  <a:solidFill>
                    <a:schemeClr val="accent2">
                      <a:lumMod val="75000"/>
                    </a:schemeClr>
                  </a:solidFill>
                  <a:latin typeface="Helvetica" pitchFamily="34" charset="0"/>
                </a:endParaRPr>
              </a:p>
            </p:txBody>
          </p:sp>
        </mc:Choice>
        <mc:Fallback xmlns="">
          <p:sp>
            <p:nvSpPr>
              <p:cNvPr id="42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7558" y="2685016"/>
                <a:ext cx="455574" cy="362984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2" descr="http://www.dreamstime.com/blue-eye-thumb1353695.jpg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3" t="17608" r="10835" b="16805"/>
          <a:stretch/>
        </p:blipFill>
        <p:spPr bwMode="auto">
          <a:xfrm rot="15848683" flipH="1">
            <a:off x="6302845" y="2606203"/>
            <a:ext cx="908574" cy="88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Line 42"/>
          <p:cNvSpPr>
            <a:spLocks noChangeShapeType="1"/>
          </p:cNvSpPr>
          <p:nvPr/>
        </p:nvSpPr>
        <p:spPr bwMode="auto">
          <a:xfrm flipH="1">
            <a:off x="6881969" y="3092450"/>
            <a:ext cx="313376" cy="29848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5" name="Rectangle 34"/>
          <p:cNvSpPr/>
          <p:nvPr/>
        </p:nvSpPr>
        <p:spPr>
          <a:xfrm>
            <a:off x="3569260" y="4908756"/>
            <a:ext cx="1297708" cy="6858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70515" y="4908756"/>
            <a:ext cx="1510114" cy="6858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69260" y="4908755"/>
            <a:ext cx="2196348" cy="6858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009968" y="4910037"/>
            <a:ext cx="1875921" cy="6858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65608" y="4908755"/>
            <a:ext cx="244360" cy="6858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7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animBg="1"/>
      <p:bldP spid="26" grpId="0"/>
      <p:bldP spid="27" grpId="0" animBg="1"/>
      <p:bldP spid="28" grpId="0" animBg="1"/>
      <p:bldP spid="30" grpId="0" animBg="1"/>
      <p:bldP spid="31" grpId="0"/>
      <p:bldP spid="31" grpId="1"/>
      <p:bldP spid="36" grpId="0"/>
      <p:bldP spid="35" grpId="0" animBg="1"/>
      <p:bldP spid="3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EAFE-2E76-F613-B573-7D388D21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5852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בכדי לחשב את התמונה על המישור שלנו, נבצע את הצעדים הבאים:</a:t>
            </a:r>
          </a:p>
          <a:p>
            <a:pPr algn="r" rtl="1"/>
            <a:r>
              <a:rPr lang="he-IL" dirty="0"/>
              <a:t>1. נגדיר את גודל המישור שלנו, ואת כמות הפיקסלים שלו באורך וברוחב.</a:t>
            </a:r>
          </a:p>
          <a:p>
            <a:pPr algn="r" rtl="1"/>
            <a:r>
              <a:rPr lang="he-IL" dirty="0"/>
              <a:t>2. נחשב האורך והרוחב של פיקסל בודד במישור.</a:t>
            </a:r>
          </a:p>
          <a:p>
            <a:pPr algn="r" rtl="1"/>
            <a:r>
              <a:rPr lang="he-IL" dirty="0"/>
              <a:t>3. נירה קרן אל המרכז של פיקסל ראשוני ממנו אנחנו רוצים להתחיל, ונחשב באיזה צורות הוא פוגע כדי לבחור לו צבע.</a:t>
            </a:r>
          </a:p>
          <a:p>
            <a:pPr algn="r" rtl="1"/>
            <a:r>
              <a:rPr lang="he-IL" dirty="0"/>
              <a:t>4. נזוז למרכזים של כל שאר הפיקסלים במסך (באמצעות קפיצה באורך והרוחב שחישבנו עבור פיקסל בודד), ונירה </a:t>
            </a:r>
            <a:r>
              <a:rPr lang="he-IL"/>
              <a:t>מהם קרן </a:t>
            </a:r>
            <a:r>
              <a:rPr lang="he-IL" dirty="0"/>
              <a:t>כדי לבדוק באילו צורות פגענו ואיזה </a:t>
            </a:r>
            <a:r>
              <a:rPr lang="he-IL"/>
              <a:t>צבע לבחור להם. </a:t>
            </a:r>
            <a:endParaRPr lang="he-IL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03CA58-F7EC-823B-ADC5-26CF6EFEDFE5}"/>
              </a:ext>
            </a:extLst>
          </p:cNvPr>
          <p:cNvSpPr txBox="1">
            <a:spLocks noChangeArrowheads="1"/>
          </p:cNvSpPr>
          <p:nvPr/>
        </p:nvSpPr>
        <p:spPr>
          <a:xfrm>
            <a:off x="193874" y="220107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Image Space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/>
              <a:t> View Plane Space</a:t>
            </a:r>
          </a:p>
        </p:txBody>
      </p:sp>
    </p:spTree>
    <p:extLst>
      <p:ext uri="{BB962C8B-B14F-4D97-AF65-F5344CB8AC3E}">
        <p14:creationId xmlns:p14="http://schemas.microsoft.com/office/powerpoint/2010/main" val="664913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calculation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3D Vector class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67200" y="5105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25000"/>
              </a:spcBef>
              <a:defRPr/>
            </a:pPr>
            <a:r>
              <a:rPr lang="he-IL" sz="2000" dirty="0">
                <a:solidFill>
                  <a:schemeClr val="tx1">
                    <a:tint val="75000"/>
                  </a:schemeClr>
                </a:solidFill>
              </a:rPr>
              <a:t>מבוסס על</a:t>
            </a:r>
            <a:endParaRPr lang="en-US" sz="2000" dirty="0">
              <a:solidFill>
                <a:schemeClr val="tx1">
                  <a:tint val="75000"/>
                </a:schemeClr>
              </a:solidFill>
            </a:endParaRPr>
          </a:p>
          <a:p>
            <a:pPr algn="r">
              <a:spcBef>
                <a:spcPct val="25000"/>
              </a:spcBef>
              <a:defRPr/>
            </a:pPr>
            <a:r>
              <a:rPr lang="en-US" sz="2000" dirty="0">
                <a:solidFill>
                  <a:schemeClr val="tx1">
                    <a:tint val="75000"/>
                  </a:schemeClr>
                </a:solidFill>
              </a:rPr>
              <a:t>Thomas </a:t>
            </a:r>
            <a:r>
              <a:rPr lang="en-US" sz="2000" dirty="0" err="1">
                <a:solidFill>
                  <a:schemeClr val="tx1">
                    <a:tint val="75000"/>
                  </a:schemeClr>
                </a:solidFill>
              </a:rPr>
              <a:t>Funkhouser</a:t>
            </a:r>
            <a:endParaRPr lang="en-US" sz="2000" dirty="0">
              <a:solidFill>
                <a:schemeClr val="tx1">
                  <a:tint val="75000"/>
                </a:schemeClr>
              </a:solidFill>
            </a:endParaRPr>
          </a:p>
          <a:p>
            <a:pPr algn="r">
              <a:spcBef>
                <a:spcPct val="25000"/>
              </a:spcBef>
              <a:defRPr/>
            </a:pPr>
            <a:r>
              <a:rPr lang="en-US" sz="2000" dirty="0">
                <a:solidFill>
                  <a:schemeClr val="tx1">
                    <a:tint val="75000"/>
                  </a:schemeClr>
                </a:solidFill>
              </a:rPr>
              <a:t>Princeton University</a:t>
            </a:r>
          </a:p>
          <a:p>
            <a:pPr algn="r">
              <a:spcBef>
                <a:spcPct val="25000"/>
              </a:spcBef>
              <a:defRPr/>
            </a:pPr>
            <a:r>
              <a:rPr lang="en-US" sz="2000" dirty="0">
                <a:solidFill>
                  <a:schemeClr val="tx1">
                    <a:tint val="75000"/>
                  </a:schemeClr>
                </a:solidFill>
              </a:rPr>
              <a:t>C0S 426, Fall 2000</a:t>
            </a:r>
          </a:p>
        </p:txBody>
      </p:sp>
      <p:graphicFrame>
        <p:nvGraphicFramePr>
          <p:cNvPr id="121858" name="Object 1024"/>
          <p:cNvGraphicFramePr>
            <a:graphicFrameLocks noChangeAspect="1"/>
          </p:cNvGraphicFramePr>
          <p:nvPr/>
        </p:nvGraphicFramePr>
        <p:xfrm>
          <a:off x="2362201" y="2362200"/>
          <a:ext cx="734853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555720" imgH="266400" progId="Equation.3">
                  <p:embed/>
                </p:oleObj>
              </mc:Choice>
              <mc:Fallback>
                <p:oleObj name="משוואה" r:id="rId2" imgW="3555720" imgH="266400" progId="Equation.3">
                  <p:embed/>
                  <p:pic>
                    <p:nvPicPr>
                      <p:cNvPr id="12185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2362200"/>
                        <a:ext cx="7348537" cy="547688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774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Freeform 3"/>
          <p:cNvSpPr>
            <a:spLocks/>
          </p:cNvSpPr>
          <p:nvPr/>
        </p:nvSpPr>
        <p:spPr bwMode="auto">
          <a:xfrm>
            <a:off x="5891625" y="5347887"/>
            <a:ext cx="4419600" cy="1096962"/>
          </a:xfrm>
          <a:custGeom>
            <a:avLst/>
            <a:gdLst>
              <a:gd name="T0" fmla="*/ 0 w 2784"/>
              <a:gd name="T1" fmla="*/ 0 h 691"/>
              <a:gd name="T2" fmla="*/ 4419600 w 2784"/>
              <a:gd name="T3" fmla="*/ 0 h 691"/>
              <a:gd name="T4" fmla="*/ 4419600 w 2784"/>
              <a:gd name="T5" fmla="*/ 457200 h 691"/>
              <a:gd name="T6" fmla="*/ 4114800 w 2784"/>
              <a:gd name="T7" fmla="*/ 762000 h 691"/>
              <a:gd name="T8" fmla="*/ 3733800 w 2784"/>
              <a:gd name="T9" fmla="*/ 533400 h 691"/>
              <a:gd name="T10" fmla="*/ 3276600 w 2784"/>
              <a:gd name="T11" fmla="*/ 914400 h 691"/>
              <a:gd name="T12" fmla="*/ 2743200 w 2784"/>
              <a:gd name="T13" fmla="*/ 762000 h 691"/>
              <a:gd name="T14" fmla="*/ 2447925 w 2784"/>
              <a:gd name="T15" fmla="*/ 703262 h 691"/>
              <a:gd name="T16" fmla="*/ 2089150 w 2784"/>
              <a:gd name="T17" fmla="*/ 1096962 h 691"/>
              <a:gd name="T18" fmla="*/ 1617662 w 2784"/>
              <a:gd name="T19" fmla="*/ 852487 h 691"/>
              <a:gd name="T20" fmla="*/ 1347787 w 2784"/>
              <a:gd name="T21" fmla="*/ 825500 h 691"/>
              <a:gd name="T22" fmla="*/ 1066800 w 2784"/>
              <a:gd name="T23" fmla="*/ 990600 h 691"/>
              <a:gd name="T24" fmla="*/ 609600 w 2784"/>
              <a:gd name="T25" fmla="*/ 533400 h 691"/>
              <a:gd name="T26" fmla="*/ 76200 w 2784"/>
              <a:gd name="T27" fmla="*/ 685800 h 691"/>
              <a:gd name="T28" fmla="*/ 0 w 2784"/>
              <a:gd name="T29" fmla="*/ 228600 h 691"/>
              <a:gd name="T30" fmla="*/ 0 w 2784"/>
              <a:gd name="T31" fmla="*/ 0 h 6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784"/>
              <a:gd name="T49" fmla="*/ 0 h 691"/>
              <a:gd name="T50" fmla="*/ 2784 w 2784"/>
              <a:gd name="T51" fmla="*/ 691 h 6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784" h="691">
                <a:moveTo>
                  <a:pt x="0" y="0"/>
                </a:moveTo>
                <a:lnTo>
                  <a:pt x="2784" y="0"/>
                </a:lnTo>
                <a:lnTo>
                  <a:pt x="2784" y="288"/>
                </a:lnTo>
                <a:lnTo>
                  <a:pt x="2592" y="480"/>
                </a:lnTo>
                <a:lnTo>
                  <a:pt x="2352" y="336"/>
                </a:lnTo>
                <a:lnTo>
                  <a:pt x="2064" y="576"/>
                </a:lnTo>
                <a:lnTo>
                  <a:pt x="1728" y="480"/>
                </a:lnTo>
                <a:lnTo>
                  <a:pt x="1542" y="443"/>
                </a:lnTo>
                <a:lnTo>
                  <a:pt x="1316" y="691"/>
                </a:lnTo>
                <a:lnTo>
                  <a:pt x="1019" y="537"/>
                </a:lnTo>
                <a:lnTo>
                  <a:pt x="849" y="520"/>
                </a:lnTo>
                <a:lnTo>
                  <a:pt x="672" y="624"/>
                </a:lnTo>
                <a:lnTo>
                  <a:pt x="384" y="336"/>
                </a:lnTo>
                <a:lnTo>
                  <a:pt x="48" y="432"/>
                </a:lnTo>
                <a:lnTo>
                  <a:pt x="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dirty="0"/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>
          <a:xfrm>
            <a:off x="215113" y="272076"/>
            <a:ext cx="10515600" cy="1325563"/>
          </a:xfrm>
        </p:spPr>
        <p:txBody>
          <a:bodyPr/>
          <a:lstStyle/>
          <a:p>
            <a:r>
              <a:rPr lang="en-US" b="1" dirty="0"/>
              <a:t>Diffuse Reflection</a:t>
            </a:r>
          </a:p>
        </p:txBody>
      </p:sp>
      <p:sp>
        <p:nvSpPr>
          <p:cNvPr id="11270" name="Rectangle 5"/>
          <p:cNvSpPr>
            <a:spLocks noGrp="1" noChangeArrowheads="1"/>
          </p:cNvSpPr>
          <p:nvPr>
            <p:ph idx="1"/>
          </p:nvPr>
        </p:nvSpPr>
        <p:spPr>
          <a:xfrm>
            <a:off x="2438400" y="1524000"/>
            <a:ext cx="7629548" cy="10668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cosine law (dot product)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5891625" y="5347887"/>
            <a:ext cx="441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11266" name="Object 1025"/>
          <p:cNvGraphicFramePr>
            <a:graphicFrameLocks noChangeAspect="1"/>
          </p:cNvGraphicFramePr>
          <p:nvPr/>
        </p:nvGraphicFramePr>
        <p:xfrm>
          <a:off x="8982488" y="3071413"/>
          <a:ext cx="5191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2478240" imgH="4461120" progId="">
                  <p:embed/>
                </p:oleObj>
              </mc:Choice>
              <mc:Fallback>
                <p:oleObj name="Clip" r:id="rId3" imgW="2478240" imgH="4461120" progId="">
                  <p:embed/>
                  <p:pic>
                    <p:nvPicPr>
                      <p:cNvPr id="11266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2488" y="3071413"/>
                        <a:ext cx="51911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Oval 9"/>
          <p:cNvSpPr>
            <a:spLocks noChangeArrowheads="1"/>
          </p:cNvSpPr>
          <p:nvPr/>
        </p:nvSpPr>
        <p:spPr bwMode="auto">
          <a:xfrm>
            <a:off x="9172988" y="3290487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7187026" y="5347887"/>
            <a:ext cx="979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8F8F8"/>
                </a:solidFill>
                <a:latin typeface="Helvetica" pitchFamily="34" charset="0"/>
              </a:rPr>
              <a:t>Surface</a:t>
            </a:r>
          </a:p>
        </p:txBody>
      </p:sp>
      <p:sp>
        <p:nvSpPr>
          <p:cNvPr id="11274" name="Line 18"/>
          <p:cNvSpPr>
            <a:spLocks noChangeShapeType="1"/>
          </p:cNvSpPr>
          <p:nvPr/>
        </p:nvSpPr>
        <p:spPr bwMode="auto">
          <a:xfrm flipV="1">
            <a:off x="7796625" y="3442887"/>
            <a:ext cx="1371600" cy="19050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275" name="Line 19"/>
          <p:cNvSpPr>
            <a:spLocks noChangeShapeType="1"/>
          </p:cNvSpPr>
          <p:nvPr/>
        </p:nvSpPr>
        <p:spPr bwMode="auto">
          <a:xfrm flipH="1">
            <a:off x="7796625" y="4281087"/>
            <a:ext cx="762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276" name="Line 20"/>
          <p:cNvSpPr>
            <a:spLocks noChangeShapeType="1"/>
          </p:cNvSpPr>
          <p:nvPr/>
        </p:nvSpPr>
        <p:spPr bwMode="auto">
          <a:xfrm flipV="1">
            <a:off x="7796625" y="4052487"/>
            <a:ext cx="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277" name="Text Box 21"/>
          <p:cNvSpPr txBox="1">
            <a:spLocks noChangeArrowheads="1"/>
          </p:cNvSpPr>
          <p:nvPr/>
        </p:nvSpPr>
        <p:spPr bwMode="auto">
          <a:xfrm>
            <a:off x="7323550" y="3822299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N</a:t>
            </a:r>
          </a:p>
        </p:txBody>
      </p:sp>
      <p:sp>
        <p:nvSpPr>
          <p:cNvPr id="11278" name="Text Box 22"/>
          <p:cNvSpPr txBox="1">
            <a:spLocks noChangeArrowheads="1"/>
          </p:cNvSpPr>
          <p:nvPr/>
        </p:nvSpPr>
        <p:spPr bwMode="auto">
          <a:xfrm>
            <a:off x="8482425" y="4281087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L</a:t>
            </a:r>
          </a:p>
        </p:txBody>
      </p:sp>
      <p:sp>
        <p:nvSpPr>
          <p:cNvPr id="11279" name="Arc 25"/>
          <p:cNvSpPr>
            <a:spLocks/>
          </p:cNvSpPr>
          <p:nvPr/>
        </p:nvSpPr>
        <p:spPr bwMode="auto">
          <a:xfrm>
            <a:off x="7817263" y="4404912"/>
            <a:ext cx="512762" cy="304800"/>
          </a:xfrm>
          <a:custGeom>
            <a:avLst/>
            <a:gdLst>
              <a:gd name="T0" fmla="*/ 0 w 20788"/>
              <a:gd name="T1" fmla="*/ 0 h 21600"/>
              <a:gd name="T2" fmla="*/ 12647914 w 20788"/>
              <a:gd name="T3" fmla="*/ 3132808 h 21600"/>
              <a:gd name="T4" fmla="*/ 0 w 20788"/>
              <a:gd name="T5" fmla="*/ 4301067 h 21600"/>
              <a:gd name="T6" fmla="*/ 0 60000 65536"/>
              <a:gd name="T7" fmla="*/ 0 60000 65536"/>
              <a:gd name="T8" fmla="*/ 0 60000 65536"/>
              <a:gd name="T9" fmla="*/ 0 w 20788"/>
              <a:gd name="T10" fmla="*/ 0 h 21600"/>
              <a:gd name="T11" fmla="*/ 20788 w 207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88" h="21600" fill="none" extrusionOk="0">
                <a:moveTo>
                  <a:pt x="-1" y="0"/>
                </a:moveTo>
                <a:cubicBezTo>
                  <a:pt x="9669" y="0"/>
                  <a:pt x="18161" y="6426"/>
                  <a:pt x="20787" y="15733"/>
                </a:cubicBezTo>
              </a:path>
              <a:path w="20788" h="21600" stroke="0" extrusionOk="0">
                <a:moveTo>
                  <a:pt x="-1" y="0"/>
                </a:moveTo>
                <a:cubicBezTo>
                  <a:pt x="9669" y="0"/>
                  <a:pt x="18161" y="6426"/>
                  <a:pt x="20787" y="15733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280" name="Text Box 26"/>
          <p:cNvSpPr txBox="1">
            <a:spLocks noChangeArrowheads="1"/>
          </p:cNvSpPr>
          <p:nvPr/>
        </p:nvSpPr>
        <p:spPr bwMode="auto">
          <a:xfrm>
            <a:off x="7960138" y="4082650"/>
            <a:ext cx="315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Symbol" pitchFamily="18" charset="2"/>
              </a:rPr>
              <a:t>q</a:t>
            </a:r>
            <a:endParaRPr lang="en-US" sz="2000">
              <a:latin typeface="Helvetica" pitchFamily="34" charset="0"/>
            </a:endParaRPr>
          </a:p>
        </p:txBody>
      </p:sp>
      <p:graphicFrame>
        <p:nvGraphicFramePr>
          <p:cNvPr id="11267" name="Object 1026"/>
          <p:cNvGraphicFramePr>
            <a:graphicFrameLocks noChangeAspect="1"/>
          </p:cNvGraphicFramePr>
          <p:nvPr/>
        </p:nvGraphicFramePr>
        <p:xfrm>
          <a:off x="3024601" y="2694600"/>
          <a:ext cx="286702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80800" imgH="761760" progId="">
                  <p:embed/>
                </p:oleObj>
              </mc:Choice>
              <mc:Fallback>
                <p:oleObj name="Equation" r:id="rId5" imgW="1180800" imgH="761760" progId="">
                  <p:embed/>
                  <p:pic>
                    <p:nvPicPr>
                      <p:cNvPr id="11267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601" y="2694600"/>
                        <a:ext cx="286702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688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7EAFE-2E76-F613-B573-7D388D21E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15852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על מנת לחשב את </a:t>
                </a:r>
                <a:r>
                  <a:rPr lang="he-IL" b="1" dirty="0"/>
                  <a:t>ההחזרה </a:t>
                </a:r>
                <a:r>
                  <a:rPr lang="he-IL" b="1" dirty="0" err="1"/>
                  <a:t>הדיפיוזית</a:t>
                </a:r>
                <a:r>
                  <a:rPr lang="he-IL" dirty="0"/>
                  <a:t>,</a:t>
                </a:r>
                <a:r>
                  <a:rPr lang="he-IL" b="1" dirty="0"/>
                  <a:t> </a:t>
                </a:r>
                <a:r>
                  <a:rPr lang="he-IL" dirty="0"/>
                  <a:t>נבצע את החישובים הבאים:</a:t>
                </a:r>
                <a:endParaRPr lang="he-IL" b="1" dirty="0"/>
              </a:p>
              <a:p>
                <a:pPr algn="r" rtl="1"/>
                <a:r>
                  <a:rPr lang="he-IL" dirty="0"/>
                  <a:t>1. נחשב את </a:t>
                </a:r>
                <a:r>
                  <a:rPr lang="he-IL" b="1" dirty="0"/>
                  <a:t>המכפלה </a:t>
                </a:r>
                <a:r>
                  <a:rPr lang="he-IL" b="1" dirty="0" err="1"/>
                  <a:t>הסקאלרית</a:t>
                </a:r>
                <a:r>
                  <a:rPr lang="he-IL" dirty="0"/>
                  <a:t> של וקטור הנורמל למישור עם </a:t>
                </a:r>
                <a:r>
                  <a:rPr lang="he-IL" dirty="0" err="1"/>
                  <a:t>הוקטור</a:t>
                </a:r>
                <a:r>
                  <a:rPr lang="he-IL" dirty="0"/>
                  <a:t> מהמישור למקור האור.</a:t>
                </a:r>
              </a:p>
              <a:p>
                <a:pPr algn="r" rtl="1"/>
                <a:r>
                  <a:rPr lang="he-IL" dirty="0"/>
                  <a:t>2. נכפיל את התוצאה במקדם </a:t>
                </a:r>
                <a:r>
                  <a:rPr lang="he-IL" dirty="0" err="1"/>
                  <a:t>הדיפיוזי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he-IL" dirty="0"/>
                  <a:t> ובעוצמת מקור האור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3. את התוצאה נסמן כ-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7EAFE-2E76-F613-B573-7D388D21E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15852"/>
              </a:xfrm>
              <a:blipFill>
                <a:blip r:embed="rId2"/>
                <a:stretch>
                  <a:fillRect t="-2196" r="-1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C03CA58-F7EC-823B-ADC5-26CF6EFEDFE5}"/>
              </a:ext>
            </a:extLst>
          </p:cNvPr>
          <p:cNvSpPr txBox="1">
            <a:spLocks noChangeArrowheads="1"/>
          </p:cNvSpPr>
          <p:nvPr/>
        </p:nvSpPr>
        <p:spPr>
          <a:xfrm>
            <a:off x="193874" y="220107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Diffuse Reflection</a:t>
            </a:r>
          </a:p>
        </p:txBody>
      </p:sp>
    </p:spTree>
    <p:extLst>
      <p:ext uri="{BB962C8B-B14F-4D97-AF65-F5344CB8AC3E}">
        <p14:creationId xmlns:p14="http://schemas.microsoft.com/office/powerpoint/2010/main" val="3193210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Line 2"/>
          <p:cNvSpPr>
            <a:spLocks noChangeShapeType="1"/>
          </p:cNvSpPr>
          <p:nvPr/>
        </p:nvSpPr>
        <p:spPr bwMode="auto">
          <a:xfrm flipH="1" flipV="1">
            <a:off x="3360738" y="4157682"/>
            <a:ext cx="2278062" cy="771525"/>
          </a:xfrm>
          <a:prstGeom prst="line">
            <a:avLst/>
          </a:prstGeom>
          <a:noFill/>
          <a:ln w="57150">
            <a:solidFill>
              <a:srgbClr val="DDDDDD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15362" name="Object 1024"/>
          <p:cNvGraphicFramePr>
            <a:graphicFrameLocks noChangeAspect="1"/>
          </p:cNvGraphicFramePr>
          <p:nvPr/>
        </p:nvGraphicFramePr>
        <p:xfrm>
          <a:off x="6824663" y="2698770"/>
          <a:ext cx="5191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2478240" imgH="4461120" progId="">
                  <p:embed/>
                </p:oleObj>
              </mc:Choice>
              <mc:Fallback>
                <p:oleObj name="Clip" r:id="rId3" imgW="2478240" imgH="4461120" progId="">
                  <p:embed/>
                  <p:pic>
                    <p:nvPicPr>
                      <p:cNvPr id="1536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663" y="2698770"/>
                        <a:ext cx="51911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>
          <a:xfrm>
            <a:off x="239714" y="244476"/>
            <a:ext cx="10515600" cy="1325563"/>
          </a:xfrm>
        </p:spPr>
        <p:txBody>
          <a:bodyPr/>
          <a:lstStyle/>
          <a:p>
            <a:r>
              <a:rPr lang="en-US" b="1" dirty="0"/>
              <a:t>Specular Reflection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idx="1"/>
          </p:nvPr>
        </p:nvSpPr>
        <p:spPr>
          <a:xfrm>
            <a:off x="2838454" y="1635116"/>
            <a:ext cx="3686175" cy="5146684"/>
          </a:xfrm>
        </p:spPr>
        <p:txBody>
          <a:bodyPr/>
          <a:lstStyle/>
          <a:p>
            <a:r>
              <a:rPr lang="en-US" dirty="0"/>
              <a:t>Phong Model</a:t>
            </a:r>
          </a:p>
          <a:p>
            <a:pPr lvl="1"/>
            <a:r>
              <a:rPr lang="en-US" sz="1800" dirty="0" err="1"/>
              <a:t>cos</a:t>
            </a:r>
            <a:r>
              <a:rPr lang="en-US" sz="1800" dirty="0"/>
              <a:t>(</a:t>
            </a:r>
            <a:r>
              <a:rPr lang="en-US" sz="1800" dirty="0">
                <a:latin typeface="Symbol" pitchFamily="18" charset="2"/>
              </a:rPr>
              <a:t>a</a:t>
            </a:r>
            <a:r>
              <a:rPr lang="en-US" sz="1800" dirty="0"/>
              <a:t>)</a:t>
            </a:r>
            <a:r>
              <a:rPr lang="en-US" sz="1800" baseline="30000" dirty="0"/>
              <a:t>n</a:t>
            </a:r>
          </a:p>
          <a:p>
            <a:pPr lvl="1"/>
            <a:endParaRPr lang="en-US" dirty="0"/>
          </a:p>
        </p:txBody>
      </p:sp>
      <p:graphicFrame>
        <p:nvGraphicFramePr>
          <p:cNvPr id="15363" name="Object 1025"/>
          <p:cNvGraphicFramePr>
            <a:graphicFrameLocks noChangeAspect="1"/>
          </p:cNvGraphicFramePr>
          <p:nvPr/>
        </p:nvGraphicFramePr>
        <p:xfrm>
          <a:off x="6986588" y="6019801"/>
          <a:ext cx="31226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1104840" imgH="253800" progId="Equation.3">
                  <p:embed/>
                </p:oleObj>
              </mc:Choice>
              <mc:Fallback>
                <p:oleObj name="משוואה" r:id="rId5" imgW="1104840" imgH="253800" progId="Equation.3">
                  <p:embed/>
                  <p:pic>
                    <p:nvPicPr>
                      <p:cNvPr id="1536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588" y="6019801"/>
                        <a:ext cx="3122612" cy="714375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Freeform 7"/>
          <p:cNvSpPr>
            <a:spLocks/>
          </p:cNvSpPr>
          <p:nvPr/>
        </p:nvSpPr>
        <p:spPr bwMode="auto">
          <a:xfrm>
            <a:off x="3733800" y="4975244"/>
            <a:ext cx="4419600" cy="1096962"/>
          </a:xfrm>
          <a:custGeom>
            <a:avLst/>
            <a:gdLst>
              <a:gd name="T0" fmla="*/ 0 w 2784"/>
              <a:gd name="T1" fmla="*/ 0 h 691"/>
              <a:gd name="T2" fmla="*/ 4419600 w 2784"/>
              <a:gd name="T3" fmla="*/ 0 h 691"/>
              <a:gd name="T4" fmla="*/ 4419600 w 2784"/>
              <a:gd name="T5" fmla="*/ 457200 h 691"/>
              <a:gd name="T6" fmla="*/ 4114800 w 2784"/>
              <a:gd name="T7" fmla="*/ 762000 h 691"/>
              <a:gd name="T8" fmla="*/ 3733800 w 2784"/>
              <a:gd name="T9" fmla="*/ 533400 h 691"/>
              <a:gd name="T10" fmla="*/ 3276600 w 2784"/>
              <a:gd name="T11" fmla="*/ 914400 h 691"/>
              <a:gd name="T12" fmla="*/ 2743200 w 2784"/>
              <a:gd name="T13" fmla="*/ 762000 h 691"/>
              <a:gd name="T14" fmla="*/ 2447925 w 2784"/>
              <a:gd name="T15" fmla="*/ 703262 h 691"/>
              <a:gd name="T16" fmla="*/ 2089150 w 2784"/>
              <a:gd name="T17" fmla="*/ 1096962 h 691"/>
              <a:gd name="T18" fmla="*/ 1617662 w 2784"/>
              <a:gd name="T19" fmla="*/ 852487 h 691"/>
              <a:gd name="T20" fmla="*/ 1347787 w 2784"/>
              <a:gd name="T21" fmla="*/ 825500 h 691"/>
              <a:gd name="T22" fmla="*/ 1066800 w 2784"/>
              <a:gd name="T23" fmla="*/ 990600 h 691"/>
              <a:gd name="T24" fmla="*/ 609600 w 2784"/>
              <a:gd name="T25" fmla="*/ 533400 h 691"/>
              <a:gd name="T26" fmla="*/ 76200 w 2784"/>
              <a:gd name="T27" fmla="*/ 685800 h 691"/>
              <a:gd name="T28" fmla="*/ 0 w 2784"/>
              <a:gd name="T29" fmla="*/ 228600 h 691"/>
              <a:gd name="T30" fmla="*/ 0 w 2784"/>
              <a:gd name="T31" fmla="*/ 0 h 6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784"/>
              <a:gd name="T49" fmla="*/ 0 h 691"/>
              <a:gd name="T50" fmla="*/ 2784 w 2784"/>
              <a:gd name="T51" fmla="*/ 691 h 6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784" h="691">
                <a:moveTo>
                  <a:pt x="0" y="0"/>
                </a:moveTo>
                <a:lnTo>
                  <a:pt x="2784" y="0"/>
                </a:lnTo>
                <a:lnTo>
                  <a:pt x="2784" y="288"/>
                </a:lnTo>
                <a:lnTo>
                  <a:pt x="2592" y="480"/>
                </a:lnTo>
                <a:lnTo>
                  <a:pt x="2352" y="336"/>
                </a:lnTo>
                <a:lnTo>
                  <a:pt x="2064" y="576"/>
                </a:lnTo>
                <a:lnTo>
                  <a:pt x="1728" y="480"/>
                </a:lnTo>
                <a:lnTo>
                  <a:pt x="1542" y="443"/>
                </a:lnTo>
                <a:lnTo>
                  <a:pt x="1316" y="691"/>
                </a:lnTo>
                <a:lnTo>
                  <a:pt x="1019" y="537"/>
                </a:lnTo>
                <a:lnTo>
                  <a:pt x="849" y="520"/>
                </a:lnTo>
                <a:lnTo>
                  <a:pt x="672" y="624"/>
                </a:lnTo>
                <a:lnTo>
                  <a:pt x="384" y="336"/>
                </a:lnTo>
                <a:lnTo>
                  <a:pt x="48" y="432"/>
                </a:lnTo>
                <a:lnTo>
                  <a:pt x="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3733800" y="4975244"/>
            <a:ext cx="441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7015163" y="2917844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V="1">
            <a:off x="5638800" y="3070244"/>
            <a:ext cx="1371600" cy="19050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H="1">
            <a:off x="5638800" y="3908444"/>
            <a:ext cx="762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5638800" y="3679844"/>
            <a:ext cx="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5464175" y="3329006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N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324600" y="3908444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L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4800600" y="4014806"/>
            <a:ext cx="8382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4473575" y="3710006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R</a:t>
            </a:r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4495800" y="4548206"/>
            <a:ext cx="11430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4184650" y="4548206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V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276600" y="4038619"/>
            <a:ext cx="388938" cy="436562"/>
            <a:chOff x="1104" y="2367"/>
            <a:chExt cx="245" cy="275"/>
          </a:xfrm>
        </p:grpSpPr>
        <p:sp>
          <p:nvSpPr>
            <p:cNvPr id="15388" name="Freeform 20"/>
            <p:cNvSpPr>
              <a:spLocks/>
            </p:cNvSpPr>
            <p:nvPr/>
          </p:nvSpPr>
          <p:spPr bwMode="auto">
            <a:xfrm>
              <a:off x="1152" y="2367"/>
              <a:ext cx="197" cy="275"/>
            </a:xfrm>
            <a:custGeom>
              <a:avLst/>
              <a:gdLst>
                <a:gd name="T0" fmla="*/ 0 w 197"/>
                <a:gd name="T1" fmla="*/ 81 h 275"/>
                <a:gd name="T2" fmla="*/ 197 w 197"/>
                <a:gd name="T3" fmla="*/ 0 h 275"/>
                <a:gd name="T4" fmla="*/ 98 w 197"/>
                <a:gd name="T5" fmla="*/ 275 h 275"/>
                <a:gd name="T6" fmla="*/ 0 w 197"/>
                <a:gd name="T7" fmla="*/ 81 h 2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"/>
                <a:gd name="T13" fmla="*/ 0 h 275"/>
                <a:gd name="T14" fmla="*/ 197 w 197"/>
                <a:gd name="T15" fmla="*/ 275 h 2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" h="275">
                  <a:moveTo>
                    <a:pt x="0" y="81"/>
                  </a:moveTo>
                  <a:lnTo>
                    <a:pt x="197" y="0"/>
                  </a:lnTo>
                  <a:lnTo>
                    <a:pt x="98" y="275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389" name="Oval 21"/>
            <p:cNvSpPr>
              <a:spLocks noChangeArrowheads="1"/>
            </p:cNvSpPr>
            <p:nvPr/>
          </p:nvSpPr>
          <p:spPr bwMode="auto">
            <a:xfrm>
              <a:off x="1104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5380" name="Text Box 22"/>
          <p:cNvSpPr txBox="1">
            <a:spLocks noChangeArrowheads="1"/>
          </p:cNvSpPr>
          <p:nvPr/>
        </p:nvSpPr>
        <p:spPr bwMode="auto">
          <a:xfrm>
            <a:off x="2514600" y="3633806"/>
            <a:ext cx="885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Viewer</a:t>
            </a:r>
          </a:p>
        </p:txBody>
      </p:sp>
      <p:sp>
        <p:nvSpPr>
          <p:cNvPr id="15381" name="Arc 23"/>
          <p:cNvSpPr>
            <a:spLocks/>
          </p:cNvSpPr>
          <p:nvPr/>
        </p:nvSpPr>
        <p:spPr bwMode="auto">
          <a:xfrm flipH="1">
            <a:off x="4876800" y="4395806"/>
            <a:ext cx="228600" cy="304800"/>
          </a:xfrm>
          <a:custGeom>
            <a:avLst/>
            <a:gdLst>
              <a:gd name="T0" fmla="*/ 0 w 21600"/>
              <a:gd name="T1" fmla="*/ 0 h 21600"/>
              <a:gd name="T2" fmla="*/ 2419350 w 21600"/>
              <a:gd name="T3" fmla="*/ 4301067 h 21600"/>
              <a:gd name="T4" fmla="*/ 0 w 21600"/>
              <a:gd name="T5" fmla="*/ 430106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382" name="Text Box 24"/>
          <p:cNvSpPr txBox="1">
            <a:spLocks noChangeArrowheads="1"/>
          </p:cNvSpPr>
          <p:nvPr/>
        </p:nvSpPr>
        <p:spPr bwMode="auto">
          <a:xfrm>
            <a:off x="4648200" y="4167207"/>
            <a:ext cx="344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Symbol" pitchFamily="18" charset="2"/>
              </a:rPr>
              <a:t>a</a:t>
            </a:r>
            <a:endParaRPr lang="en-US" sz="2000">
              <a:latin typeface="Helvetica" pitchFamily="34" charset="0"/>
            </a:endParaRPr>
          </a:p>
        </p:txBody>
      </p:sp>
      <p:sp>
        <p:nvSpPr>
          <p:cNvPr id="15383" name="Arc 25"/>
          <p:cNvSpPr>
            <a:spLocks/>
          </p:cNvSpPr>
          <p:nvPr/>
        </p:nvSpPr>
        <p:spPr bwMode="auto">
          <a:xfrm>
            <a:off x="5100638" y="4168794"/>
            <a:ext cx="1046162" cy="355600"/>
          </a:xfrm>
          <a:custGeom>
            <a:avLst/>
            <a:gdLst>
              <a:gd name="T0" fmla="*/ 0 w 33118"/>
              <a:gd name="T1" fmla="*/ 2659888 h 21600"/>
              <a:gd name="T2" fmla="*/ 33047125 w 33118"/>
              <a:gd name="T3" fmla="*/ 1646230 h 21600"/>
              <a:gd name="T4" fmla="*/ 18062262 w 33118"/>
              <a:gd name="T5" fmla="*/ 5854230 h 21600"/>
              <a:gd name="T6" fmla="*/ 0 60000 65536"/>
              <a:gd name="T7" fmla="*/ 0 60000 65536"/>
              <a:gd name="T8" fmla="*/ 0 60000 65536"/>
              <a:gd name="T9" fmla="*/ 0 w 33118"/>
              <a:gd name="T10" fmla="*/ 0 h 21600"/>
              <a:gd name="T11" fmla="*/ 33118 w 3311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118" h="21600" fill="none" extrusionOk="0">
                <a:moveTo>
                  <a:pt x="-1" y="9813"/>
                </a:moveTo>
                <a:cubicBezTo>
                  <a:pt x="3985" y="3692"/>
                  <a:pt x="10795" y="-1"/>
                  <a:pt x="18101" y="0"/>
                </a:cubicBezTo>
                <a:cubicBezTo>
                  <a:pt x="23705" y="0"/>
                  <a:pt x="29089" y="2178"/>
                  <a:pt x="33117" y="6074"/>
                </a:cubicBezTo>
              </a:path>
              <a:path w="33118" h="21600" stroke="0" extrusionOk="0">
                <a:moveTo>
                  <a:pt x="-1" y="9813"/>
                </a:moveTo>
                <a:cubicBezTo>
                  <a:pt x="3985" y="3692"/>
                  <a:pt x="10795" y="-1"/>
                  <a:pt x="18101" y="0"/>
                </a:cubicBezTo>
                <a:cubicBezTo>
                  <a:pt x="23705" y="0"/>
                  <a:pt x="29089" y="2178"/>
                  <a:pt x="33117" y="6074"/>
                </a:cubicBezTo>
                <a:lnTo>
                  <a:pt x="18101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384" name="Text Box 26"/>
          <p:cNvSpPr txBox="1">
            <a:spLocks noChangeArrowheads="1"/>
          </p:cNvSpPr>
          <p:nvPr/>
        </p:nvSpPr>
        <p:spPr bwMode="auto">
          <a:xfrm>
            <a:off x="5791201" y="3862407"/>
            <a:ext cx="315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Symbol" pitchFamily="18" charset="2"/>
              </a:rPr>
              <a:t>q</a:t>
            </a:r>
            <a:endParaRPr lang="en-US" sz="2000">
              <a:latin typeface="Helvetica" pitchFamily="34" charset="0"/>
            </a:endParaRPr>
          </a:p>
        </p:txBody>
      </p:sp>
      <p:sp>
        <p:nvSpPr>
          <p:cNvPr id="15385" name="Text Box 27"/>
          <p:cNvSpPr txBox="1">
            <a:spLocks noChangeArrowheads="1"/>
          </p:cNvSpPr>
          <p:nvPr/>
        </p:nvSpPr>
        <p:spPr bwMode="auto">
          <a:xfrm>
            <a:off x="5181601" y="3862407"/>
            <a:ext cx="315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Symbol" pitchFamily="18" charset="2"/>
              </a:rPr>
              <a:t>q</a:t>
            </a:r>
            <a:endParaRPr lang="en-US" sz="2000">
              <a:latin typeface="Helvetica" pitchFamily="34" charset="0"/>
            </a:endParaRPr>
          </a:p>
        </p:txBody>
      </p:sp>
      <p:cxnSp>
        <p:nvCxnSpPr>
          <p:cNvPr id="29" name="מחבר חץ ישר 28"/>
          <p:cNvCxnSpPr/>
          <p:nvPr/>
        </p:nvCxnSpPr>
        <p:spPr bwMode="auto">
          <a:xfrm flipH="1">
            <a:off x="4473575" y="1844666"/>
            <a:ext cx="2336828" cy="212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81840" y="1558916"/>
            <a:ext cx="3143250" cy="58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>
            <a:spAutoFit/>
          </a:bodyPr>
          <a:lstStyle/>
          <a:p>
            <a:pPr>
              <a:defRPr/>
            </a:pPr>
            <a:r>
              <a:rPr lang="en-US" sz="1600" dirty="0" err="1"/>
              <a:t>Phong</a:t>
            </a:r>
            <a:r>
              <a:rPr lang="en-US" sz="1600" dirty="0"/>
              <a:t> exponent: apparent smoothness of the surface</a:t>
            </a:r>
            <a:endParaRPr lang="he-IL" sz="1600" dirty="0"/>
          </a:p>
        </p:txBody>
      </p:sp>
      <p:cxnSp>
        <p:nvCxnSpPr>
          <p:cNvPr id="31" name="מחבר חץ ישר 28"/>
          <p:cNvCxnSpPr/>
          <p:nvPr/>
        </p:nvCxnSpPr>
        <p:spPr bwMode="auto">
          <a:xfrm>
            <a:off x="8838434" y="2209800"/>
            <a:ext cx="762766" cy="3962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אובייקט 2"/>
          <p:cNvGraphicFramePr>
            <a:graphicFrameLocks noChangeAspect="1"/>
          </p:cNvGraphicFramePr>
          <p:nvPr/>
        </p:nvGraphicFramePr>
        <p:xfrm>
          <a:off x="3001963" y="2481282"/>
          <a:ext cx="32924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7" imgW="1257120" imgH="241200" progId="Equation.3">
                  <p:embed/>
                </p:oleObj>
              </mc:Choice>
              <mc:Fallback>
                <p:oleObj name="משוואה" r:id="rId7" imgW="1257120" imgH="241200" progId="Equation.3">
                  <p:embed/>
                  <p:pic>
                    <p:nvPicPr>
                      <p:cNvPr id="3" name="אובייקט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01963" y="2481282"/>
                        <a:ext cx="3292475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2930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7EAFE-2E76-F613-B573-7D388D21E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15852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על מנת לחשב את </a:t>
                </a:r>
                <a:r>
                  <a:rPr lang="he-IL" b="1" dirty="0"/>
                  <a:t>החזר הראי</a:t>
                </a:r>
                <a:r>
                  <a:rPr lang="he-IL" dirty="0"/>
                  <a:t>,</a:t>
                </a:r>
                <a:r>
                  <a:rPr lang="he-IL" b="1" dirty="0"/>
                  <a:t> </a:t>
                </a:r>
                <a:r>
                  <a:rPr lang="he-IL" dirty="0"/>
                  <a:t>נבצע את החישובים הבאים:</a:t>
                </a:r>
                <a:endParaRPr lang="he-IL" b="1" dirty="0"/>
              </a:p>
              <a:p>
                <a:pPr algn="r" rtl="1"/>
                <a:r>
                  <a:rPr lang="he-IL" dirty="0"/>
                  <a:t> 1. נחשבת את </a:t>
                </a:r>
                <a:r>
                  <a:rPr lang="he-IL" b="1" dirty="0"/>
                  <a:t>המכפלה </a:t>
                </a:r>
                <a:r>
                  <a:rPr lang="he-IL" b="1" dirty="0" err="1"/>
                  <a:t>הסקאלרית</a:t>
                </a:r>
                <a:r>
                  <a:rPr lang="he-IL" dirty="0"/>
                  <a:t> בין </a:t>
                </a:r>
                <a:r>
                  <a:rPr lang="he-IL" dirty="0" err="1"/>
                  <a:t>הוקטור</a:t>
                </a:r>
                <a:r>
                  <a:rPr lang="he-IL" dirty="0"/>
                  <a:t> מהמישור למקור האור עם </a:t>
                </a:r>
                <a:r>
                  <a:rPr lang="he-IL" dirty="0" err="1"/>
                  <a:t>הוקטור</a:t>
                </a:r>
                <a:r>
                  <a:rPr lang="he-IL" dirty="0"/>
                  <a:t> מהמישור אל הצופה (או במקרה שלנו אל המצלמה), וניקח את המקסימום בין ערך זה ל- 0.</a:t>
                </a:r>
              </a:p>
              <a:p>
                <a:pPr algn="r" rtl="1"/>
                <a:r>
                  <a:rPr lang="he-IL" dirty="0"/>
                  <a:t>2. את התוצאה נכפיל בחזקת מקדם הברק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3. נכפיל את התוצאה במקדם הראי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he-IL" dirty="0"/>
                  <a:t> ובעוצמת מקור האור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4. את התוצאה נסמן כ-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7EAFE-2E76-F613-B573-7D388D21E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15852"/>
              </a:xfrm>
              <a:blipFill>
                <a:blip r:embed="rId2"/>
                <a:stretch>
                  <a:fillRect l="-2087" t="-2196" r="-1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C03CA58-F7EC-823B-ADC5-26CF6EFEDFE5}"/>
              </a:ext>
            </a:extLst>
          </p:cNvPr>
          <p:cNvSpPr txBox="1">
            <a:spLocks noChangeArrowheads="1"/>
          </p:cNvSpPr>
          <p:nvPr/>
        </p:nvSpPr>
        <p:spPr>
          <a:xfrm>
            <a:off x="193874" y="220107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Specular Reflection</a:t>
            </a:r>
          </a:p>
        </p:txBody>
      </p:sp>
    </p:spTree>
    <p:extLst>
      <p:ext uri="{BB962C8B-B14F-4D97-AF65-F5344CB8AC3E}">
        <p14:creationId xmlns:p14="http://schemas.microsoft.com/office/powerpoint/2010/main" val="2865925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8" y="286293"/>
            <a:ext cx="10515600" cy="1325563"/>
          </a:xfrm>
        </p:spPr>
        <p:txBody>
          <a:bodyPr/>
          <a:lstStyle/>
          <a:p>
            <a:r>
              <a:rPr lang="en-US" b="1" dirty="0"/>
              <a:t>Surface Illumination Calculation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752601"/>
            <a:ext cx="8229600" cy="4525963"/>
          </a:xfrm>
        </p:spPr>
        <p:txBody>
          <a:bodyPr/>
          <a:lstStyle/>
          <a:p>
            <a:r>
              <a:rPr lang="en-US"/>
              <a:t>Single light source: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20482" name="Object 1024"/>
          <p:cNvGraphicFramePr>
            <a:graphicFrameLocks noChangeAspect="1"/>
          </p:cNvGraphicFramePr>
          <p:nvPr/>
        </p:nvGraphicFramePr>
        <p:xfrm>
          <a:off x="3387725" y="6010276"/>
          <a:ext cx="65468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3" imgW="2666880" imgH="241200" progId="Equation.3">
                  <p:embed/>
                </p:oleObj>
              </mc:Choice>
              <mc:Fallback>
                <p:oleObj name="משוואה" r:id="rId3" imgW="2666880" imgH="241200" progId="Equation.3">
                  <p:embed/>
                  <p:pic>
                    <p:nvPicPr>
                      <p:cNvPr id="2048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5" y="6010276"/>
                        <a:ext cx="6546850" cy="587375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Line 6"/>
          <p:cNvSpPr>
            <a:spLocks noChangeShapeType="1"/>
          </p:cNvSpPr>
          <p:nvPr/>
        </p:nvSpPr>
        <p:spPr bwMode="auto">
          <a:xfrm flipH="1" flipV="1">
            <a:off x="3741738" y="3958975"/>
            <a:ext cx="2278062" cy="771525"/>
          </a:xfrm>
          <a:prstGeom prst="line">
            <a:avLst/>
          </a:prstGeom>
          <a:noFill/>
          <a:ln w="57150">
            <a:solidFill>
              <a:srgbClr val="DDDDDD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20483" name="Object 1025"/>
          <p:cNvGraphicFramePr>
            <a:graphicFrameLocks noChangeAspect="1"/>
          </p:cNvGraphicFramePr>
          <p:nvPr/>
        </p:nvGraphicFramePr>
        <p:xfrm>
          <a:off x="7205663" y="2500062"/>
          <a:ext cx="5191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2478240" imgH="4461120" progId="">
                  <p:embed/>
                </p:oleObj>
              </mc:Choice>
              <mc:Fallback>
                <p:oleObj name="Clip" r:id="rId5" imgW="2478240" imgH="4461120" progId="">
                  <p:embed/>
                  <p:pic>
                    <p:nvPicPr>
                      <p:cNvPr id="2048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5663" y="2500062"/>
                        <a:ext cx="51911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Freeform 8"/>
          <p:cNvSpPr>
            <a:spLocks/>
          </p:cNvSpPr>
          <p:nvPr/>
        </p:nvSpPr>
        <p:spPr bwMode="auto">
          <a:xfrm>
            <a:off x="4114800" y="4776537"/>
            <a:ext cx="4419600" cy="1096963"/>
          </a:xfrm>
          <a:custGeom>
            <a:avLst/>
            <a:gdLst>
              <a:gd name="T0" fmla="*/ 0 w 2784"/>
              <a:gd name="T1" fmla="*/ 0 h 691"/>
              <a:gd name="T2" fmla="*/ 4419600 w 2784"/>
              <a:gd name="T3" fmla="*/ 0 h 691"/>
              <a:gd name="T4" fmla="*/ 4419600 w 2784"/>
              <a:gd name="T5" fmla="*/ 457200 h 691"/>
              <a:gd name="T6" fmla="*/ 4114800 w 2784"/>
              <a:gd name="T7" fmla="*/ 762000 h 691"/>
              <a:gd name="T8" fmla="*/ 3733800 w 2784"/>
              <a:gd name="T9" fmla="*/ 533400 h 691"/>
              <a:gd name="T10" fmla="*/ 3276600 w 2784"/>
              <a:gd name="T11" fmla="*/ 914400 h 691"/>
              <a:gd name="T12" fmla="*/ 2743200 w 2784"/>
              <a:gd name="T13" fmla="*/ 762000 h 691"/>
              <a:gd name="T14" fmla="*/ 2447925 w 2784"/>
              <a:gd name="T15" fmla="*/ 703263 h 691"/>
              <a:gd name="T16" fmla="*/ 2089150 w 2784"/>
              <a:gd name="T17" fmla="*/ 1096963 h 691"/>
              <a:gd name="T18" fmla="*/ 1617662 w 2784"/>
              <a:gd name="T19" fmla="*/ 852488 h 691"/>
              <a:gd name="T20" fmla="*/ 1347787 w 2784"/>
              <a:gd name="T21" fmla="*/ 825500 h 691"/>
              <a:gd name="T22" fmla="*/ 1066800 w 2784"/>
              <a:gd name="T23" fmla="*/ 990600 h 691"/>
              <a:gd name="T24" fmla="*/ 609600 w 2784"/>
              <a:gd name="T25" fmla="*/ 533400 h 691"/>
              <a:gd name="T26" fmla="*/ 76200 w 2784"/>
              <a:gd name="T27" fmla="*/ 685800 h 691"/>
              <a:gd name="T28" fmla="*/ 0 w 2784"/>
              <a:gd name="T29" fmla="*/ 228600 h 691"/>
              <a:gd name="T30" fmla="*/ 0 w 2784"/>
              <a:gd name="T31" fmla="*/ 0 h 6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784"/>
              <a:gd name="T49" fmla="*/ 0 h 691"/>
              <a:gd name="T50" fmla="*/ 2784 w 2784"/>
              <a:gd name="T51" fmla="*/ 691 h 6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784" h="691">
                <a:moveTo>
                  <a:pt x="0" y="0"/>
                </a:moveTo>
                <a:lnTo>
                  <a:pt x="2784" y="0"/>
                </a:lnTo>
                <a:lnTo>
                  <a:pt x="2784" y="288"/>
                </a:lnTo>
                <a:lnTo>
                  <a:pt x="2592" y="480"/>
                </a:lnTo>
                <a:lnTo>
                  <a:pt x="2352" y="336"/>
                </a:lnTo>
                <a:lnTo>
                  <a:pt x="2064" y="576"/>
                </a:lnTo>
                <a:lnTo>
                  <a:pt x="1728" y="480"/>
                </a:lnTo>
                <a:lnTo>
                  <a:pt x="1542" y="443"/>
                </a:lnTo>
                <a:lnTo>
                  <a:pt x="1316" y="691"/>
                </a:lnTo>
                <a:lnTo>
                  <a:pt x="1019" y="537"/>
                </a:lnTo>
                <a:lnTo>
                  <a:pt x="849" y="520"/>
                </a:lnTo>
                <a:lnTo>
                  <a:pt x="672" y="624"/>
                </a:lnTo>
                <a:lnTo>
                  <a:pt x="384" y="336"/>
                </a:lnTo>
                <a:lnTo>
                  <a:pt x="48" y="432"/>
                </a:lnTo>
                <a:lnTo>
                  <a:pt x="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4114800" y="4776536"/>
            <a:ext cx="441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0489" name="Oval 10"/>
          <p:cNvSpPr>
            <a:spLocks noChangeArrowheads="1"/>
          </p:cNvSpPr>
          <p:nvPr/>
        </p:nvSpPr>
        <p:spPr bwMode="auto">
          <a:xfrm>
            <a:off x="7396163" y="2719136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 flipV="1">
            <a:off x="6019800" y="2871536"/>
            <a:ext cx="1371600" cy="19050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0491" name="Line 12"/>
          <p:cNvSpPr>
            <a:spLocks noChangeShapeType="1"/>
          </p:cNvSpPr>
          <p:nvPr/>
        </p:nvSpPr>
        <p:spPr bwMode="auto">
          <a:xfrm flipH="1">
            <a:off x="6019800" y="3709736"/>
            <a:ext cx="762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0492" name="Line 13"/>
          <p:cNvSpPr>
            <a:spLocks noChangeShapeType="1"/>
          </p:cNvSpPr>
          <p:nvPr/>
        </p:nvSpPr>
        <p:spPr bwMode="auto">
          <a:xfrm flipV="1">
            <a:off x="6019800" y="3481136"/>
            <a:ext cx="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 bwMode="auto">
          <a:xfrm>
            <a:off x="5845175" y="3130299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N</a:t>
            </a:r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auto">
          <a:xfrm>
            <a:off x="6705600" y="3709736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L</a:t>
            </a:r>
          </a:p>
        </p:txBody>
      </p:sp>
      <p:sp>
        <p:nvSpPr>
          <p:cNvPr id="20495" name="Line 16"/>
          <p:cNvSpPr>
            <a:spLocks noChangeShapeType="1"/>
          </p:cNvSpPr>
          <p:nvPr/>
        </p:nvSpPr>
        <p:spPr bwMode="auto">
          <a:xfrm>
            <a:off x="5181600" y="3816099"/>
            <a:ext cx="8382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0496" name="Text Box 17"/>
          <p:cNvSpPr txBox="1">
            <a:spLocks noChangeArrowheads="1"/>
          </p:cNvSpPr>
          <p:nvPr/>
        </p:nvSpPr>
        <p:spPr bwMode="auto">
          <a:xfrm>
            <a:off x="4854575" y="3511299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R</a:t>
            </a:r>
          </a:p>
        </p:txBody>
      </p:sp>
      <p:sp>
        <p:nvSpPr>
          <p:cNvPr id="20497" name="Line 18"/>
          <p:cNvSpPr>
            <a:spLocks noChangeShapeType="1"/>
          </p:cNvSpPr>
          <p:nvPr/>
        </p:nvSpPr>
        <p:spPr bwMode="auto">
          <a:xfrm>
            <a:off x="4876800" y="4349499"/>
            <a:ext cx="11430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0498" name="Text Box 19"/>
          <p:cNvSpPr txBox="1">
            <a:spLocks noChangeArrowheads="1"/>
          </p:cNvSpPr>
          <p:nvPr/>
        </p:nvSpPr>
        <p:spPr bwMode="auto">
          <a:xfrm>
            <a:off x="4565650" y="4349499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V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657600" y="3839912"/>
            <a:ext cx="388938" cy="436563"/>
            <a:chOff x="1104" y="2367"/>
            <a:chExt cx="245" cy="275"/>
          </a:xfrm>
        </p:grpSpPr>
        <p:sp>
          <p:nvSpPr>
            <p:cNvPr id="20506" name="Freeform 21"/>
            <p:cNvSpPr>
              <a:spLocks/>
            </p:cNvSpPr>
            <p:nvPr/>
          </p:nvSpPr>
          <p:spPr bwMode="auto">
            <a:xfrm>
              <a:off x="1152" y="2367"/>
              <a:ext cx="197" cy="275"/>
            </a:xfrm>
            <a:custGeom>
              <a:avLst/>
              <a:gdLst>
                <a:gd name="T0" fmla="*/ 0 w 197"/>
                <a:gd name="T1" fmla="*/ 81 h 275"/>
                <a:gd name="T2" fmla="*/ 197 w 197"/>
                <a:gd name="T3" fmla="*/ 0 h 275"/>
                <a:gd name="T4" fmla="*/ 98 w 197"/>
                <a:gd name="T5" fmla="*/ 275 h 275"/>
                <a:gd name="T6" fmla="*/ 0 w 197"/>
                <a:gd name="T7" fmla="*/ 81 h 2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"/>
                <a:gd name="T13" fmla="*/ 0 h 275"/>
                <a:gd name="T14" fmla="*/ 197 w 197"/>
                <a:gd name="T15" fmla="*/ 275 h 2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" h="275">
                  <a:moveTo>
                    <a:pt x="0" y="81"/>
                  </a:moveTo>
                  <a:lnTo>
                    <a:pt x="197" y="0"/>
                  </a:lnTo>
                  <a:lnTo>
                    <a:pt x="98" y="275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07" name="Oval 22"/>
            <p:cNvSpPr>
              <a:spLocks noChangeArrowheads="1"/>
            </p:cNvSpPr>
            <p:nvPr/>
          </p:nvSpPr>
          <p:spPr bwMode="auto">
            <a:xfrm>
              <a:off x="1104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0500" name="Text Box 23"/>
          <p:cNvSpPr txBox="1">
            <a:spLocks noChangeArrowheads="1"/>
          </p:cNvSpPr>
          <p:nvPr/>
        </p:nvSpPr>
        <p:spPr bwMode="auto">
          <a:xfrm>
            <a:off x="2895600" y="3435099"/>
            <a:ext cx="885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Viewer</a:t>
            </a:r>
          </a:p>
        </p:txBody>
      </p:sp>
      <p:sp>
        <p:nvSpPr>
          <p:cNvPr id="20501" name="Arc 24"/>
          <p:cNvSpPr>
            <a:spLocks/>
          </p:cNvSpPr>
          <p:nvPr/>
        </p:nvSpPr>
        <p:spPr bwMode="auto">
          <a:xfrm flipH="1">
            <a:off x="5257800" y="4197099"/>
            <a:ext cx="228600" cy="304800"/>
          </a:xfrm>
          <a:custGeom>
            <a:avLst/>
            <a:gdLst>
              <a:gd name="T0" fmla="*/ 0 w 21600"/>
              <a:gd name="T1" fmla="*/ 0 h 21600"/>
              <a:gd name="T2" fmla="*/ 2419350 w 21600"/>
              <a:gd name="T3" fmla="*/ 4301067 h 21600"/>
              <a:gd name="T4" fmla="*/ 0 w 21600"/>
              <a:gd name="T5" fmla="*/ 430106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0502" name="Text Box 25"/>
          <p:cNvSpPr txBox="1">
            <a:spLocks noChangeArrowheads="1"/>
          </p:cNvSpPr>
          <p:nvPr/>
        </p:nvSpPr>
        <p:spPr bwMode="auto">
          <a:xfrm>
            <a:off x="5029200" y="3968500"/>
            <a:ext cx="344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Symbol" pitchFamily="18" charset="2"/>
              </a:rPr>
              <a:t>a</a:t>
            </a:r>
            <a:endParaRPr lang="en-US" sz="2000">
              <a:latin typeface="Helvetica" pitchFamily="34" charset="0"/>
            </a:endParaRPr>
          </a:p>
        </p:txBody>
      </p:sp>
      <p:sp>
        <p:nvSpPr>
          <p:cNvPr id="20503" name="Arc 26"/>
          <p:cNvSpPr>
            <a:spLocks/>
          </p:cNvSpPr>
          <p:nvPr/>
        </p:nvSpPr>
        <p:spPr bwMode="auto">
          <a:xfrm>
            <a:off x="5481638" y="3970086"/>
            <a:ext cx="1046162" cy="355600"/>
          </a:xfrm>
          <a:custGeom>
            <a:avLst/>
            <a:gdLst>
              <a:gd name="T0" fmla="*/ 0 w 33118"/>
              <a:gd name="T1" fmla="*/ 2659888 h 21600"/>
              <a:gd name="T2" fmla="*/ 33047125 w 33118"/>
              <a:gd name="T3" fmla="*/ 1646230 h 21600"/>
              <a:gd name="T4" fmla="*/ 18062262 w 33118"/>
              <a:gd name="T5" fmla="*/ 5854230 h 21600"/>
              <a:gd name="T6" fmla="*/ 0 60000 65536"/>
              <a:gd name="T7" fmla="*/ 0 60000 65536"/>
              <a:gd name="T8" fmla="*/ 0 60000 65536"/>
              <a:gd name="T9" fmla="*/ 0 w 33118"/>
              <a:gd name="T10" fmla="*/ 0 h 21600"/>
              <a:gd name="T11" fmla="*/ 33118 w 3311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118" h="21600" fill="none" extrusionOk="0">
                <a:moveTo>
                  <a:pt x="-1" y="9813"/>
                </a:moveTo>
                <a:cubicBezTo>
                  <a:pt x="3985" y="3692"/>
                  <a:pt x="10795" y="-1"/>
                  <a:pt x="18101" y="0"/>
                </a:cubicBezTo>
                <a:cubicBezTo>
                  <a:pt x="23705" y="0"/>
                  <a:pt x="29089" y="2178"/>
                  <a:pt x="33117" y="6074"/>
                </a:cubicBezTo>
              </a:path>
              <a:path w="33118" h="21600" stroke="0" extrusionOk="0">
                <a:moveTo>
                  <a:pt x="-1" y="9813"/>
                </a:moveTo>
                <a:cubicBezTo>
                  <a:pt x="3985" y="3692"/>
                  <a:pt x="10795" y="-1"/>
                  <a:pt x="18101" y="0"/>
                </a:cubicBezTo>
                <a:cubicBezTo>
                  <a:pt x="23705" y="0"/>
                  <a:pt x="29089" y="2178"/>
                  <a:pt x="33117" y="6074"/>
                </a:cubicBezTo>
                <a:lnTo>
                  <a:pt x="18101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0504" name="Text Box 27"/>
          <p:cNvSpPr txBox="1">
            <a:spLocks noChangeArrowheads="1"/>
          </p:cNvSpPr>
          <p:nvPr/>
        </p:nvSpPr>
        <p:spPr bwMode="auto">
          <a:xfrm>
            <a:off x="6172201" y="3663700"/>
            <a:ext cx="315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Symbol" pitchFamily="18" charset="2"/>
              </a:rPr>
              <a:t>q</a:t>
            </a:r>
            <a:endParaRPr lang="en-US" sz="2000">
              <a:latin typeface="Helvetica" pitchFamily="34" charset="0"/>
            </a:endParaRPr>
          </a:p>
        </p:txBody>
      </p:sp>
      <p:sp>
        <p:nvSpPr>
          <p:cNvPr id="20505" name="Text Box 28"/>
          <p:cNvSpPr txBox="1">
            <a:spLocks noChangeArrowheads="1"/>
          </p:cNvSpPr>
          <p:nvPr/>
        </p:nvSpPr>
        <p:spPr bwMode="auto">
          <a:xfrm>
            <a:off x="5562601" y="3663700"/>
            <a:ext cx="315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Symbol" pitchFamily="18" charset="2"/>
              </a:rPr>
              <a:t>q</a:t>
            </a:r>
            <a:endParaRPr lang="en-US" sz="200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20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1024"/>
          <p:cNvGraphicFramePr>
            <a:graphicFrameLocks noChangeAspect="1"/>
          </p:cNvGraphicFramePr>
          <p:nvPr/>
        </p:nvGraphicFramePr>
        <p:xfrm>
          <a:off x="4219576" y="2278078"/>
          <a:ext cx="5191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2478240" imgH="4461120" progId="">
                  <p:embed/>
                </p:oleObj>
              </mc:Choice>
              <mc:Fallback>
                <p:oleObj name="Clip" r:id="rId3" imgW="2478240" imgH="4461120" progId="">
                  <p:embed/>
                  <p:pic>
                    <p:nvPicPr>
                      <p:cNvPr id="2150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6" y="2278078"/>
                        <a:ext cx="519113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Line 38"/>
          <p:cNvSpPr>
            <a:spLocks noChangeShapeType="1"/>
          </p:cNvSpPr>
          <p:nvPr/>
        </p:nvSpPr>
        <p:spPr bwMode="auto">
          <a:xfrm flipH="1" flipV="1">
            <a:off x="4495800" y="2582877"/>
            <a:ext cx="1524000" cy="21336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257181"/>
            <a:ext cx="10515600" cy="1325563"/>
          </a:xfrm>
        </p:spPr>
        <p:txBody>
          <a:bodyPr/>
          <a:lstStyle/>
          <a:p>
            <a:r>
              <a:rPr lang="en-US" b="1" dirty="0"/>
              <a:t>Surface Illumination Calculation</a:t>
            </a:r>
          </a:p>
        </p:txBody>
      </p:sp>
      <p:sp>
        <p:nvSpPr>
          <p:cNvPr id="215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light sources:</a:t>
            </a:r>
          </a:p>
        </p:txBody>
      </p:sp>
      <p:graphicFrame>
        <p:nvGraphicFramePr>
          <p:cNvPr id="21507" name="Object 1025"/>
          <p:cNvGraphicFramePr>
            <a:graphicFrameLocks noChangeAspect="1"/>
          </p:cNvGraphicFramePr>
          <p:nvPr/>
        </p:nvGraphicFramePr>
        <p:xfrm>
          <a:off x="2820988" y="5984876"/>
          <a:ext cx="73152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3009600" imgH="266400" progId="Equation.3">
                  <p:embed/>
                </p:oleObj>
              </mc:Choice>
              <mc:Fallback>
                <p:oleObj name="משוואה" r:id="rId5" imgW="3009600" imgH="266400" progId="Equation.3">
                  <p:embed/>
                  <p:pic>
                    <p:nvPicPr>
                      <p:cNvPr id="21507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5984876"/>
                        <a:ext cx="7315200" cy="644525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Line 6"/>
          <p:cNvSpPr>
            <a:spLocks noChangeShapeType="1"/>
          </p:cNvSpPr>
          <p:nvPr/>
        </p:nvSpPr>
        <p:spPr bwMode="auto">
          <a:xfrm flipH="1" flipV="1">
            <a:off x="3741738" y="3944953"/>
            <a:ext cx="2278062" cy="771525"/>
          </a:xfrm>
          <a:prstGeom prst="line">
            <a:avLst/>
          </a:prstGeom>
          <a:noFill/>
          <a:ln w="57150">
            <a:solidFill>
              <a:srgbClr val="DDDDDD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21508" name="Object 1026"/>
          <p:cNvGraphicFramePr>
            <a:graphicFrameLocks noChangeAspect="1"/>
          </p:cNvGraphicFramePr>
          <p:nvPr/>
        </p:nvGraphicFramePr>
        <p:xfrm>
          <a:off x="7205663" y="2486041"/>
          <a:ext cx="5191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2478240" imgH="4461120" progId="">
                  <p:embed/>
                </p:oleObj>
              </mc:Choice>
              <mc:Fallback>
                <p:oleObj name="Clip" r:id="rId7" imgW="2478240" imgH="4461120" progId="">
                  <p:embed/>
                  <p:pic>
                    <p:nvPicPr>
                      <p:cNvPr id="21508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5663" y="2486041"/>
                        <a:ext cx="51911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Freeform 8"/>
          <p:cNvSpPr>
            <a:spLocks/>
          </p:cNvSpPr>
          <p:nvPr/>
        </p:nvSpPr>
        <p:spPr bwMode="auto">
          <a:xfrm>
            <a:off x="4114800" y="4762515"/>
            <a:ext cx="4419600" cy="1096962"/>
          </a:xfrm>
          <a:custGeom>
            <a:avLst/>
            <a:gdLst>
              <a:gd name="T0" fmla="*/ 0 w 2784"/>
              <a:gd name="T1" fmla="*/ 0 h 691"/>
              <a:gd name="T2" fmla="*/ 4419600 w 2784"/>
              <a:gd name="T3" fmla="*/ 0 h 691"/>
              <a:gd name="T4" fmla="*/ 4419600 w 2784"/>
              <a:gd name="T5" fmla="*/ 457200 h 691"/>
              <a:gd name="T6" fmla="*/ 4114800 w 2784"/>
              <a:gd name="T7" fmla="*/ 762000 h 691"/>
              <a:gd name="T8" fmla="*/ 3733800 w 2784"/>
              <a:gd name="T9" fmla="*/ 533400 h 691"/>
              <a:gd name="T10" fmla="*/ 3276600 w 2784"/>
              <a:gd name="T11" fmla="*/ 914400 h 691"/>
              <a:gd name="T12" fmla="*/ 2743200 w 2784"/>
              <a:gd name="T13" fmla="*/ 762000 h 691"/>
              <a:gd name="T14" fmla="*/ 2447925 w 2784"/>
              <a:gd name="T15" fmla="*/ 703262 h 691"/>
              <a:gd name="T16" fmla="*/ 2089150 w 2784"/>
              <a:gd name="T17" fmla="*/ 1096962 h 691"/>
              <a:gd name="T18" fmla="*/ 1617662 w 2784"/>
              <a:gd name="T19" fmla="*/ 852487 h 691"/>
              <a:gd name="T20" fmla="*/ 1347787 w 2784"/>
              <a:gd name="T21" fmla="*/ 825500 h 691"/>
              <a:gd name="T22" fmla="*/ 1066800 w 2784"/>
              <a:gd name="T23" fmla="*/ 990600 h 691"/>
              <a:gd name="T24" fmla="*/ 609600 w 2784"/>
              <a:gd name="T25" fmla="*/ 533400 h 691"/>
              <a:gd name="T26" fmla="*/ 76200 w 2784"/>
              <a:gd name="T27" fmla="*/ 685800 h 691"/>
              <a:gd name="T28" fmla="*/ 0 w 2784"/>
              <a:gd name="T29" fmla="*/ 228600 h 691"/>
              <a:gd name="T30" fmla="*/ 0 w 2784"/>
              <a:gd name="T31" fmla="*/ 0 h 6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784"/>
              <a:gd name="T49" fmla="*/ 0 h 691"/>
              <a:gd name="T50" fmla="*/ 2784 w 2784"/>
              <a:gd name="T51" fmla="*/ 691 h 6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784" h="691">
                <a:moveTo>
                  <a:pt x="0" y="0"/>
                </a:moveTo>
                <a:lnTo>
                  <a:pt x="2784" y="0"/>
                </a:lnTo>
                <a:lnTo>
                  <a:pt x="2784" y="288"/>
                </a:lnTo>
                <a:lnTo>
                  <a:pt x="2592" y="480"/>
                </a:lnTo>
                <a:lnTo>
                  <a:pt x="2352" y="336"/>
                </a:lnTo>
                <a:lnTo>
                  <a:pt x="2064" y="576"/>
                </a:lnTo>
                <a:lnTo>
                  <a:pt x="1728" y="480"/>
                </a:lnTo>
                <a:lnTo>
                  <a:pt x="1542" y="443"/>
                </a:lnTo>
                <a:lnTo>
                  <a:pt x="1316" y="691"/>
                </a:lnTo>
                <a:lnTo>
                  <a:pt x="1019" y="537"/>
                </a:lnTo>
                <a:lnTo>
                  <a:pt x="849" y="520"/>
                </a:lnTo>
                <a:lnTo>
                  <a:pt x="672" y="624"/>
                </a:lnTo>
                <a:lnTo>
                  <a:pt x="384" y="336"/>
                </a:lnTo>
                <a:lnTo>
                  <a:pt x="48" y="432"/>
                </a:lnTo>
                <a:lnTo>
                  <a:pt x="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>
            <a:off x="4114800" y="4762515"/>
            <a:ext cx="441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7396163" y="2705115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 flipV="1">
            <a:off x="6019800" y="2857515"/>
            <a:ext cx="1371600" cy="19050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 flipH="1">
            <a:off x="6019800" y="3695715"/>
            <a:ext cx="762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 flipV="1">
            <a:off x="6019800" y="3467115"/>
            <a:ext cx="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1519" name="Text Box 14"/>
          <p:cNvSpPr txBox="1">
            <a:spLocks noChangeArrowheads="1"/>
          </p:cNvSpPr>
          <p:nvPr/>
        </p:nvSpPr>
        <p:spPr bwMode="auto">
          <a:xfrm>
            <a:off x="5845175" y="3116277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N</a:t>
            </a:r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6705600" y="3695715"/>
            <a:ext cx="39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L</a:t>
            </a:r>
            <a:r>
              <a:rPr lang="en-US" baseline="-25000">
                <a:latin typeface="Helvetica" pitchFamily="34" charset="0"/>
              </a:rPr>
              <a:t>2</a:t>
            </a:r>
            <a:endParaRPr lang="en-US">
              <a:latin typeface="Helvetica" pitchFamily="34" charset="0"/>
            </a:endParaRPr>
          </a:p>
        </p:txBody>
      </p:sp>
      <p:sp>
        <p:nvSpPr>
          <p:cNvPr id="21521" name="Line 18"/>
          <p:cNvSpPr>
            <a:spLocks noChangeShapeType="1"/>
          </p:cNvSpPr>
          <p:nvPr/>
        </p:nvSpPr>
        <p:spPr bwMode="auto">
          <a:xfrm>
            <a:off x="4876800" y="4335477"/>
            <a:ext cx="11430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1522" name="Text Box 19"/>
          <p:cNvSpPr txBox="1">
            <a:spLocks noChangeArrowheads="1"/>
          </p:cNvSpPr>
          <p:nvPr/>
        </p:nvSpPr>
        <p:spPr bwMode="auto">
          <a:xfrm>
            <a:off x="4565650" y="4335477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V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657600" y="3825890"/>
            <a:ext cx="388938" cy="436562"/>
            <a:chOff x="1104" y="2367"/>
            <a:chExt cx="245" cy="275"/>
          </a:xfrm>
        </p:grpSpPr>
        <p:sp>
          <p:nvSpPr>
            <p:cNvPr id="21528" name="Freeform 21"/>
            <p:cNvSpPr>
              <a:spLocks/>
            </p:cNvSpPr>
            <p:nvPr/>
          </p:nvSpPr>
          <p:spPr bwMode="auto">
            <a:xfrm>
              <a:off x="1152" y="2367"/>
              <a:ext cx="197" cy="275"/>
            </a:xfrm>
            <a:custGeom>
              <a:avLst/>
              <a:gdLst>
                <a:gd name="T0" fmla="*/ 0 w 197"/>
                <a:gd name="T1" fmla="*/ 81 h 275"/>
                <a:gd name="T2" fmla="*/ 197 w 197"/>
                <a:gd name="T3" fmla="*/ 0 h 275"/>
                <a:gd name="T4" fmla="*/ 98 w 197"/>
                <a:gd name="T5" fmla="*/ 275 h 275"/>
                <a:gd name="T6" fmla="*/ 0 w 197"/>
                <a:gd name="T7" fmla="*/ 81 h 2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"/>
                <a:gd name="T13" fmla="*/ 0 h 275"/>
                <a:gd name="T14" fmla="*/ 197 w 197"/>
                <a:gd name="T15" fmla="*/ 275 h 2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" h="275">
                  <a:moveTo>
                    <a:pt x="0" y="81"/>
                  </a:moveTo>
                  <a:lnTo>
                    <a:pt x="197" y="0"/>
                  </a:lnTo>
                  <a:lnTo>
                    <a:pt x="98" y="275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1529" name="Oval 22"/>
            <p:cNvSpPr>
              <a:spLocks noChangeArrowheads="1"/>
            </p:cNvSpPr>
            <p:nvPr/>
          </p:nvSpPr>
          <p:spPr bwMode="auto">
            <a:xfrm>
              <a:off x="1104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1524" name="Text Box 23"/>
          <p:cNvSpPr txBox="1">
            <a:spLocks noChangeArrowheads="1"/>
          </p:cNvSpPr>
          <p:nvPr/>
        </p:nvSpPr>
        <p:spPr bwMode="auto">
          <a:xfrm>
            <a:off x="2895600" y="3421077"/>
            <a:ext cx="885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Viewer</a:t>
            </a:r>
          </a:p>
        </p:txBody>
      </p:sp>
      <p:sp>
        <p:nvSpPr>
          <p:cNvPr id="21525" name="Line 34"/>
          <p:cNvSpPr>
            <a:spLocks noChangeShapeType="1"/>
          </p:cNvSpPr>
          <p:nvPr/>
        </p:nvSpPr>
        <p:spPr bwMode="auto">
          <a:xfrm>
            <a:off x="5334000" y="3725877"/>
            <a:ext cx="685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1526" name="Text Box 35"/>
          <p:cNvSpPr txBox="1">
            <a:spLocks noChangeArrowheads="1"/>
          </p:cNvSpPr>
          <p:nvPr/>
        </p:nvSpPr>
        <p:spPr bwMode="auto">
          <a:xfrm>
            <a:off x="4876800" y="3497277"/>
            <a:ext cx="39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L</a:t>
            </a:r>
            <a:r>
              <a:rPr lang="en-US" baseline="-25000">
                <a:latin typeface="Helvetica" pitchFamily="34" charset="0"/>
              </a:rPr>
              <a:t>1</a:t>
            </a:r>
            <a:endParaRPr lang="en-US">
              <a:latin typeface="Helvetica" pitchFamily="34" charset="0"/>
            </a:endParaRPr>
          </a:p>
        </p:txBody>
      </p:sp>
      <p:sp>
        <p:nvSpPr>
          <p:cNvPr id="21527" name="Oval 37"/>
          <p:cNvSpPr>
            <a:spLocks noChangeArrowheads="1"/>
          </p:cNvSpPr>
          <p:nvPr/>
        </p:nvSpPr>
        <p:spPr bwMode="auto">
          <a:xfrm>
            <a:off x="4400550" y="2468577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813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8899" name="Text Box 1027"/>
              <p:cNvSpPr txBox="1">
                <a:spLocks noChangeArrowheads="1"/>
              </p:cNvSpPr>
              <p:nvPr/>
            </p:nvSpPr>
            <p:spPr bwMode="auto">
              <a:xfrm>
                <a:off x="3007028" y="1801798"/>
                <a:ext cx="282821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Helvetica" pitchFamily="34" charset="0"/>
                  </a:rPr>
                  <a:t>Ray: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𝑡𝑉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  <a:latin typeface="Helvetica" pitchFamily="34" charset="0"/>
                </a:endParaRPr>
              </a:p>
              <a:p>
                <a:pPr algn="l" rtl="0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Helvetica" pitchFamily="34" charset="0"/>
                  </a:rPr>
                  <a:t>Sphere: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</m:d>
                      </m:e>
                      <m:sup>
                        <m:r>
                          <a: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  <a:latin typeface="Helvetica" pitchFamily="34" charset="0"/>
                </a:endParaRPr>
              </a:p>
            </p:txBody>
          </p:sp>
        </mc:Choice>
        <mc:Fallback xmlns="">
          <p:sp>
            <p:nvSpPr>
              <p:cNvPr id="208899" name="Text Box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7028" y="1801798"/>
                <a:ext cx="2828210" cy="646331"/>
              </a:xfrm>
              <a:prstGeom prst="rect">
                <a:avLst/>
              </a:prstGeom>
              <a:blipFill>
                <a:blip r:embed="rId3"/>
                <a:stretch>
                  <a:fillRect l="-1724" t="-5660" b="-1415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900" name="Oval 1028"/>
          <p:cNvSpPr>
            <a:spLocks noChangeArrowheads="1"/>
          </p:cNvSpPr>
          <p:nvPr/>
        </p:nvSpPr>
        <p:spPr bwMode="auto">
          <a:xfrm>
            <a:off x="6321426" y="2968625"/>
            <a:ext cx="3000375" cy="28638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8901" name="Text Box 1029"/>
          <p:cNvSpPr txBox="1">
            <a:spLocks noChangeArrowheads="1"/>
          </p:cNvSpPr>
          <p:nvPr/>
        </p:nvSpPr>
        <p:spPr bwMode="auto">
          <a:xfrm rot="-21600000">
            <a:off x="2995786" y="4497447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P</a:t>
            </a:r>
            <a:r>
              <a:rPr lang="en-US" baseline="-25000">
                <a:solidFill>
                  <a:schemeClr val="accent2"/>
                </a:solidFill>
                <a:latin typeface="Helvetica" pitchFamily="34" charset="0"/>
              </a:rPr>
              <a:t>0</a:t>
            </a:r>
          </a:p>
        </p:txBody>
      </p:sp>
      <p:sp>
        <p:nvSpPr>
          <p:cNvPr id="208902" name="Oval 1030"/>
          <p:cNvSpPr>
            <a:spLocks noChangeArrowheads="1"/>
          </p:cNvSpPr>
          <p:nvPr/>
        </p:nvSpPr>
        <p:spPr bwMode="auto">
          <a:xfrm>
            <a:off x="3184525" y="4195763"/>
            <a:ext cx="273050" cy="2730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8904" name="Rectangle 1032"/>
          <p:cNvSpPr>
            <a:spLocks noChangeArrowheads="1"/>
          </p:cNvSpPr>
          <p:nvPr/>
        </p:nvSpPr>
        <p:spPr bwMode="auto">
          <a:xfrm>
            <a:off x="4038601" y="3578226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Helvetica" pitchFamily="34" charset="0"/>
              </a:rPr>
              <a:t>V</a:t>
            </a:r>
            <a:endParaRPr lang="en-US" sz="2000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208905" name="Line 1033"/>
          <p:cNvSpPr>
            <a:spLocks noChangeShapeType="1"/>
          </p:cNvSpPr>
          <p:nvPr/>
        </p:nvSpPr>
        <p:spPr bwMode="auto">
          <a:xfrm flipV="1">
            <a:off x="3321050" y="2930526"/>
            <a:ext cx="6115050" cy="1401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8906" name="Oval 1034"/>
          <p:cNvSpPr>
            <a:spLocks noChangeArrowheads="1"/>
          </p:cNvSpPr>
          <p:nvPr/>
        </p:nvSpPr>
        <p:spPr bwMode="auto">
          <a:xfrm>
            <a:off x="7629526" y="4195763"/>
            <a:ext cx="271463" cy="2730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8907" name="Line 1035"/>
          <p:cNvSpPr>
            <a:spLocks noChangeShapeType="1"/>
          </p:cNvSpPr>
          <p:nvPr/>
        </p:nvSpPr>
        <p:spPr bwMode="auto">
          <a:xfrm flipV="1">
            <a:off x="3332163" y="3951288"/>
            <a:ext cx="1611312" cy="392112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8908" name="Line 1036"/>
          <p:cNvSpPr>
            <a:spLocks noChangeShapeType="1"/>
          </p:cNvSpPr>
          <p:nvPr/>
        </p:nvSpPr>
        <p:spPr bwMode="auto">
          <a:xfrm>
            <a:off x="6594475" y="3573464"/>
            <a:ext cx="1169988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8909" name="Text Box 1037"/>
          <p:cNvSpPr txBox="1">
            <a:spLocks noChangeArrowheads="1"/>
          </p:cNvSpPr>
          <p:nvPr/>
        </p:nvSpPr>
        <p:spPr bwMode="auto">
          <a:xfrm rot="-21600000">
            <a:off x="7835568" y="4528622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O</a:t>
            </a:r>
            <a:endParaRPr lang="en-US" baseline="-25000">
              <a:latin typeface="Helvetica" pitchFamily="34" charset="0"/>
            </a:endParaRPr>
          </a:p>
        </p:txBody>
      </p:sp>
      <p:sp>
        <p:nvSpPr>
          <p:cNvPr id="208910" name="Text Box 1038"/>
          <p:cNvSpPr txBox="1">
            <a:spLocks noChangeArrowheads="1"/>
          </p:cNvSpPr>
          <p:nvPr/>
        </p:nvSpPr>
        <p:spPr bwMode="auto">
          <a:xfrm rot="-21600000">
            <a:off x="6132304" y="3028434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Helvetica" pitchFamily="34" charset="0"/>
              </a:rPr>
              <a:t>P</a:t>
            </a:r>
            <a:endParaRPr lang="en-US" baseline="-25000">
              <a:solidFill>
                <a:schemeClr val="hlink"/>
              </a:solidFill>
              <a:latin typeface="Helvetica" pitchFamily="34" charset="0"/>
            </a:endParaRPr>
          </a:p>
        </p:txBody>
      </p:sp>
      <p:sp>
        <p:nvSpPr>
          <p:cNvPr id="208911" name="Rectangle 1039"/>
          <p:cNvSpPr>
            <a:spLocks noChangeArrowheads="1"/>
          </p:cNvSpPr>
          <p:nvPr/>
        </p:nvSpPr>
        <p:spPr bwMode="auto">
          <a:xfrm>
            <a:off x="6867525" y="3786189"/>
            <a:ext cx="26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Helvetica" pitchFamily="34" charset="0"/>
              </a:rPr>
              <a:t>r</a:t>
            </a:r>
          </a:p>
        </p:txBody>
      </p:sp>
      <p:sp>
        <p:nvSpPr>
          <p:cNvPr id="208913" name="Text Box 1041"/>
          <p:cNvSpPr txBox="1">
            <a:spLocks noChangeArrowheads="1"/>
          </p:cNvSpPr>
          <p:nvPr/>
        </p:nvSpPr>
        <p:spPr bwMode="auto">
          <a:xfrm rot="-21600000">
            <a:off x="8324394" y="2482334"/>
            <a:ext cx="389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Helvetica" pitchFamily="34" charset="0"/>
              </a:rPr>
              <a:t>P’</a:t>
            </a:r>
            <a:endParaRPr lang="en-US" baseline="-25000">
              <a:solidFill>
                <a:schemeClr val="hlink"/>
              </a:solidFill>
              <a:latin typeface="Helvetica" pitchFamily="34" charset="0"/>
            </a:endParaRPr>
          </a:p>
        </p:txBody>
      </p:sp>
      <p:sp>
        <p:nvSpPr>
          <p:cNvPr id="208903" name="Oval 1031"/>
          <p:cNvSpPr>
            <a:spLocks noChangeArrowheads="1"/>
          </p:cNvSpPr>
          <p:nvPr/>
        </p:nvSpPr>
        <p:spPr bwMode="auto">
          <a:xfrm>
            <a:off x="6457950" y="3454400"/>
            <a:ext cx="273050" cy="2730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8912" name="Oval 1040"/>
          <p:cNvSpPr>
            <a:spLocks noChangeArrowheads="1"/>
          </p:cNvSpPr>
          <p:nvPr/>
        </p:nvSpPr>
        <p:spPr bwMode="auto">
          <a:xfrm>
            <a:off x="8428038" y="3008313"/>
            <a:ext cx="271462" cy="2730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EFCE58-E3AA-D6B4-595B-407F2BDD1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74" y="220107"/>
            <a:ext cx="8229600" cy="1371600"/>
          </a:xfrm>
        </p:spPr>
        <p:txBody>
          <a:bodyPr/>
          <a:lstStyle/>
          <a:p>
            <a:pPr rtl="0"/>
            <a:r>
              <a:rPr lang="en-US" b="1" dirty="0"/>
              <a:t>Ray-Sphere Intersection</a:t>
            </a:r>
          </a:p>
        </p:txBody>
      </p:sp>
    </p:spTree>
    <p:extLst>
      <p:ext uri="{BB962C8B-B14F-4D97-AF65-F5344CB8AC3E}">
        <p14:creationId xmlns:p14="http://schemas.microsoft.com/office/powerpoint/2010/main" val="2615201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7EAFE-2E76-F613-B573-7D388D21E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15852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כעת על מנת למצוא את הצבע בנקודה, נחבר את הגורמים הבאים:</a:t>
                </a:r>
              </a:p>
              <a:p>
                <a:pPr algn="r" rtl="1"/>
                <a:r>
                  <a:rPr lang="he-IL" dirty="0"/>
                  <a:t>1. את </a:t>
                </a:r>
                <a:r>
                  <a:rPr lang="he-IL" b="1" dirty="0"/>
                  <a:t>מקדם הפליטה </a:t>
                </a:r>
                <a:r>
                  <a:rPr lang="he-IL" dirty="0"/>
                  <a:t>של החומר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2. את הרכיב הסביבתי של החומר (</a:t>
                </a:r>
                <a:r>
                  <a:rPr lang="en-US" b="1" dirty="0"/>
                  <a:t>Ambient</a:t>
                </a:r>
                <a:r>
                  <a:rPr lang="he-IL" dirty="0"/>
                  <a:t>).</a:t>
                </a:r>
              </a:p>
              <a:p>
                <a:pPr algn="r" rtl="1"/>
                <a:r>
                  <a:rPr lang="he-IL" dirty="0"/>
                  <a:t>3. את סכום הרכיבים של ההחזרה </a:t>
                </a:r>
                <a:r>
                  <a:rPr lang="he-IL" dirty="0" err="1"/>
                  <a:t>הדיפיוזית</a:t>
                </a:r>
                <a:r>
                  <a:rPr lang="he-IL" dirty="0"/>
                  <a:t> (</a:t>
                </a:r>
                <a:r>
                  <a:rPr lang="en-US" b="1" dirty="0"/>
                  <a:t>Diffuse</a:t>
                </a:r>
                <a:r>
                  <a:rPr lang="he-IL" dirty="0"/>
                  <a:t>) </a:t>
                </a:r>
                <a:br>
                  <a:rPr lang="en-US" dirty="0"/>
                </a:br>
                <a:r>
                  <a:rPr lang="he-IL" dirty="0"/>
                  <a:t>והחזר הראי (</a:t>
                </a:r>
                <a:r>
                  <a:rPr lang="en-US" b="1" dirty="0"/>
                  <a:t>Specular</a:t>
                </a:r>
                <a:r>
                  <a:rPr lang="he-IL" dirty="0"/>
                  <a:t>), עבור כל מקורות האור.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7EAFE-2E76-F613-B573-7D388D21E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15852"/>
              </a:xfrm>
              <a:blipFill>
                <a:blip r:embed="rId2"/>
                <a:stretch>
                  <a:fillRect t="-2196" r="-1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C03CA58-F7EC-823B-ADC5-26CF6EFEDFE5}"/>
              </a:ext>
            </a:extLst>
          </p:cNvPr>
          <p:cNvSpPr txBox="1">
            <a:spLocks noChangeArrowheads="1"/>
          </p:cNvSpPr>
          <p:nvPr/>
        </p:nvSpPr>
        <p:spPr>
          <a:xfrm>
            <a:off x="193874" y="220107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Surface Illumination Calculation</a:t>
            </a:r>
          </a:p>
        </p:txBody>
      </p:sp>
    </p:spTree>
    <p:extLst>
      <p:ext uri="{BB962C8B-B14F-4D97-AF65-F5344CB8AC3E}">
        <p14:creationId xmlns:p14="http://schemas.microsoft.com/office/powerpoint/2010/main" val="3164783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7021" y="268021"/>
            <a:ext cx="10515600" cy="1325563"/>
          </a:xfrm>
        </p:spPr>
        <p:txBody>
          <a:bodyPr/>
          <a:lstStyle/>
          <a:p>
            <a:r>
              <a:rPr lang="en-US" b="1" dirty="0" err="1"/>
              <a:t>Phong</a:t>
            </a:r>
            <a:r>
              <a:rPr lang="en-US" b="1" dirty="0"/>
              <a:t> model</a:t>
            </a:r>
            <a:endParaRPr lang="he-IL" b="1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786" y="1752600"/>
            <a:ext cx="8229600" cy="2743200"/>
          </a:xfrm>
        </p:spPr>
      </p:pic>
      <p:sp>
        <p:nvSpPr>
          <p:cNvPr id="5" name="TextBox 4"/>
          <p:cNvSpPr txBox="1"/>
          <p:nvPr/>
        </p:nvSpPr>
        <p:spPr>
          <a:xfrm>
            <a:off x="2057400" y="4419600"/>
            <a:ext cx="8077200" cy="17851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/>
              <a:t>Visual illustration of the </a:t>
            </a:r>
            <a:r>
              <a:rPr lang="en-US" sz="2200" dirty="0" err="1"/>
              <a:t>Phong</a:t>
            </a:r>
            <a:r>
              <a:rPr lang="en-US" sz="2200" dirty="0"/>
              <a:t> equation: here the light is white, the ambient and diffuse colors are both blue, and the specular color is white, reflecting a small part of the light hitting the surface. The intensity of the diffuse component varies with the direction of the surface. 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798657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5113" y="236537"/>
            <a:ext cx="10515600" cy="1325563"/>
          </a:xfrm>
        </p:spPr>
        <p:txBody>
          <a:bodyPr/>
          <a:lstStyle/>
          <a:p>
            <a:r>
              <a:rPr lang="en-US" b="1" dirty="0"/>
              <a:t>Shadows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Shadow terms tell which light sources are blocked</a:t>
                </a:r>
              </a:p>
              <a:p>
                <a:pPr lvl="1"/>
                <a:r>
                  <a:rPr lang="en-US" sz="2000" dirty="0"/>
                  <a:t>Cast ray towards each light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if ray is blocked,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otherwise</a:t>
                </a:r>
              </a:p>
            </p:txBody>
          </p:sp>
        </mc:Choice>
        <mc:Fallback xmlns="">
          <p:sp>
            <p:nvSpPr>
              <p:cNvPr id="2253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3" name="Picture 4" descr="H:\courses\cs426\fall99\lectures\shade\images\shadow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71998" y="2819416"/>
            <a:ext cx="3124200" cy="282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8477250" y="6324601"/>
            <a:ext cx="203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Angel Figure 6.44</a:t>
            </a:r>
          </a:p>
        </p:txBody>
      </p:sp>
      <p:graphicFrame>
        <p:nvGraphicFramePr>
          <p:cNvPr id="22530" name="Object 1024"/>
          <p:cNvGraphicFramePr>
            <a:graphicFrameLocks noChangeAspect="1"/>
          </p:cNvGraphicFramePr>
          <p:nvPr/>
        </p:nvGraphicFramePr>
        <p:xfrm>
          <a:off x="3121026" y="5784850"/>
          <a:ext cx="65071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3009600" imgH="266400" progId="Equation.3">
                  <p:embed/>
                </p:oleObj>
              </mc:Choice>
              <mc:Fallback>
                <p:oleObj name="משוואה" r:id="rId6" imgW="3009600" imgH="266400" progId="Equation.3">
                  <p:embed/>
                  <p:pic>
                    <p:nvPicPr>
                      <p:cNvPr id="2253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6" y="5784850"/>
                        <a:ext cx="6507163" cy="573088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8516619" y="4435476"/>
            <a:ext cx="101822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hlink"/>
                </a:solidFill>
                <a:latin typeface="Helvetica" pitchFamily="34" charset="0"/>
              </a:rPr>
              <a:t>Shadow</a:t>
            </a:r>
          </a:p>
          <a:p>
            <a:pPr algn="ctr"/>
            <a:r>
              <a:rPr lang="en-US">
                <a:solidFill>
                  <a:schemeClr val="hlink"/>
                </a:solidFill>
                <a:latin typeface="Helvetica" pitchFamily="34" charset="0"/>
              </a:rPr>
              <a:t>Term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9067800" y="52578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2049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7EAFE-2E76-F613-B573-7D388D21E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15852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מקדם הצל אומר לנו איזה מקורות אור חסומים עבור הצורה שלנו (כלומר קרן האור לא מצליחה לפגוע בהם).</a:t>
                </a:r>
              </a:p>
              <a:p>
                <a:pPr algn="r" rtl="1"/>
                <a:r>
                  <a:rPr lang="he-IL" dirty="0"/>
                  <a:t>לכן בכדי לחשב את הצל על הצורה שלנו, כל סכום של ההחזרה </a:t>
                </a:r>
                <a:r>
                  <a:rPr lang="he-IL" dirty="0" err="1"/>
                  <a:t>הדיפיוזית</a:t>
                </a:r>
                <a:r>
                  <a:rPr lang="he-IL" dirty="0"/>
                  <a:t> והחזר הראי, נכפיל במקדם הצל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מקדם הצל יהיה שווה ל- 0 אם מקור האור חסום עבור הצורה שלנו.</a:t>
                </a:r>
              </a:p>
              <a:p>
                <a:pPr algn="r" rtl="1"/>
                <a:r>
                  <a:rPr lang="he-IL" dirty="0"/>
                  <a:t>אחרת, מקדם הצל יהיה שווה ל- 1.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7EAFE-2E76-F613-B573-7D388D21E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15852"/>
              </a:xfrm>
              <a:blipFill>
                <a:blip r:embed="rId2"/>
                <a:stretch>
                  <a:fillRect t="-2196" r="-1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C03CA58-F7EC-823B-ADC5-26CF6EFEDFE5}"/>
              </a:ext>
            </a:extLst>
          </p:cNvPr>
          <p:cNvSpPr txBox="1">
            <a:spLocks noChangeArrowheads="1"/>
          </p:cNvSpPr>
          <p:nvPr/>
        </p:nvSpPr>
        <p:spPr>
          <a:xfrm>
            <a:off x="193874" y="220107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Shadows</a:t>
            </a:r>
          </a:p>
        </p:txBody>
      </p:sp>
    </p:spTree>
    <p:extLst>
      <p:ext uri="{BB962C8B-B14F-4D97-AF65-F5344CB8AC3E}">
        <p14:creationId xmlns:p14="http://schemas.microsoft.com/office/powerpoint/2010/main" val="1487156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14" descr="H:\courses\cs426\fall99\lectures\raytrace\raytrace.rgb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274888"/>
            <a:ext cx="3810000" cy="35369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graphicFrame>
        <p:nvGraphicFramePr>
          <p:cNvPr id="24578" name="Object 1024"/>
          <p:cNvGraphicFramePr>
            <a:graphicFrameLocks noChangeAspect="1"/>
          </p:cNvGraphicFramePr>
          <p:nvPr/>
        </p:nvGraphicFramePr>
        <p:xfrm>
          <a:off x="2682875" y="5969000"/>
          <a:ext cx="71643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3466800" imgH="266400" progId="Equation.3">
                  <p:embed/>
                </p:oleObj>
              </mc:Choice>
              <mc:Fallback>
                <p:oleObj name="משוואה" r:id="rId4" imgW="3466800" imgH="266400" progId="Equation.3">
                  <p:embed/>
                  <p:pic>
                    <p:nvPicPr>
                      <p:cNvPr id="2457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5969000"/>
                        <a:ext cx="7164388" cy="547688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3" y="249495"/>
            <a:ext cx="10515600" cy="1325563"/>
          </a:xfrm>
        </p:spPr>
        <p:txBody>
          <a:bodyPr/>
          <a:lstStyle/>
          <a:p>
            <a:r>
              <a:rPr lang="en-US" b="1" dirty="0"/>
              <a:t>Recursive Ray Tracing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1562894"/>
            <a:ext cx="7629548" cy="1423988"/>
          </a:xfrm>
        </p:spPr>
        <p:txBody>
          <a:bodyPr>
            <a:normAutofit/>
          </a:bodyPr>
          <a:lstStyle/>
          <a:p>
            <a:r>
              <a:rPr lang="en-US" sz="2400" dirty="0"/>
              <a:t>Also trace secondary rays from hit surfaces</a:t>
            </a:r>
          </a:p>
          <a:p>
            <a:pPr lvl="1"/>
            <a:r>
              <a:rPr lang="en-US" sz="2000" dirty="0"/>
              <a:t>Global illumination from mirror reflection and transparency</a:t>
            </a:r>
            <a:endParaRPr lang="en-US" sz="1600" dirty="0"/>
          </a:p>
        </p:txBody>
      </p:sp>
      <p:sp>
        <p:nvSpPr>
          <p:cNvPr id="24582" name="Oval 12"/>
          <p:cNvSpPr>
            <a:spLocks noChangeArrowheads="1"/>
          </p:cNvSpPr>
          <p:nvPr/>
        </p:nvSpPr>
        <p:spPr bwMode="auto">
          <a:xfrm>
            <a:off x="8763000" y="5715000"/>
            <a:ext cx="1371600" cy="9906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5770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EAFE-2E76-F613-B573-7D388D21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5852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במידה ויש לנו חומר שקוף, נחשב את הצבע שלו על ידי כך שנוסיף לסכום את החישוב הרקורסיבי של פגיעת קרן האור בגופים נוספים לאחר שהיא נשברה ועברה דרך הצורה שלנו.</a:t>
            </a:r>
          </a:p>
          <a:p>
            <a:pPr algn="r" rtl="1"/>
            <a:endParaRPr lang="he-IL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03CA58-F7EC-823B-ADC5-26CF6EFEDFE5}"/>
              </a:ext>
            </a:extLst>
          </p:cNvPr>
          <p:cNvSpPr txBox="1">
            <a:spLocks noChangeArrowheads="1"/>
          </p:cNvSpPr>
          <p:nvPr/>
        </p:nvSpPr>
        <p:spPr>
          <a:xfrm>
            <a:off x="193874" y="220107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Recursive Ray Tracing</a:t>
            </a:r>
          </a:p>
        </p:txBody>
      </p:sp>
    </p:spTree>
    <p:extLst>
      <p:ext uri="{BB962C8B-B14F-4D97-AF65-F5344CB8AC3E}">
        <p14:creationId xmlns:p14="http://schemas.microsoft.com/office/powerpoint/2010/main" val="1876683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 descr="H:\courses\cs426\fall99\lectures\raytrace\raytrace.rgb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273300"/>
            <a:ext cx="3810000" cy="35369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>
          <a:xfrm>
            <a:off x="263666" y="253892"/>
            <a:ext cx="10515600" cy="1325563"/>
          </a:xfrm>
        </p:spPr>
        <p:txBody>
          <a:bodyPr/>
          <a:lstStyle/>
          <a:p>
            <a:r>
              <a:rPr lang="en-US" b="1" dirty="0"/>
              <a:t>Mirror reflections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idx="1"/>
          </p:nvPr>
        </p:nvSpPr>
        <p:spPr>
          <a:xfrm>
            <a:off x="1874196" y="1371601"/>
            <a:ext cx="8407400" cy="1495425"/>
          </a:xfrm>
        </p:spPr>
        <p:txBody>
          <a:bodyPr>
            <a:normAutofit/>
          </a:bodyPr>
          <a:lstStyle/>
          <a:p>
            <a:r>
              <a:rPr lang="en-US" sz="2400" dirty="0"/>
              <a:t>Trace secondary ray in direction of mirror reflection</a:t>
            </a:r>
          </a:p>
          <a:p>
            <a:pPr lvl="1"/>
            <a:r>
              <a:rPr lang="en-US" sz="2000" dirty="0"/>
              <a:t>Evaluate radiance along secondary ray and </a:t>
            </a:r>
            <a:br>
              <a:rPr lang="en-US" sz="2000" dirty="0"/>
            </a:br>
            <a:r>
              <a:rPr lang="en-US" sz="2000" dirty="0"/>
              <a:t>include it into illumination model</a:t>
            </a:r>
          </a:p>
        </p:txBody>
      </p:sp>
      <p:graphicFrame>
        <p:nvGraphicFramePr>
          <p:cNvPr id="25602" name="Object 1024"/>
          <p:cNvGraphicFramePr>
            <a:graphicFrameLocks noChangeAspect="1"/>
          </p:cNvGraphicFramePr>
          <p:nvPr/>
        </p:nvGraphicFramePr>
        <p:xfrm>
          <a:off x="2684464" y="5969000"/>
          <a:ext cx="71643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3466800" imgH="266400" progId="Equation.3">
                  <p:embed/>
                </p:oleObj>
              </mc:Choice>
              <mc:Fallback>
                <p:oleObj name="משוואה" r:id="rId4" imgW="3466800" imgH="266400" progId="Equation.3">
                  <p:embed/>
                  <p:pic>
                    <p:nvPicPr>
                      <p:cNvPr id="2560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4" y="5969000"/>
                        <a:ext cx="7164387" cy="547688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8594430" y="4518025"/>
            <a:ext cx="150554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>
                <a:solidFill>
                  <a:schemeClr val="hlink"/>
                </a:solidFill>
                <a:latin typeface="Helvetica" pitchFamily="34" charset="0"/>
              </a:rPr>
              <a:t>Radiance </a:t>
            </a:r>
          </a:p>
          <a:p>
            <a:pPr algn="ctr">
              <a:lnSpc>
                <a:spcPct val="80000"/>
              </a:lnSpc>
            </a:pPr>
            <a:r>
              <a:rPr lang="en-US">
                <a:solidFill>
                  <a:schemeClr val="hlink"/>
                </a:solidFill>
                <a:latin typeface="Helvetica" pitchFamily="34" charset="0"/>
              </a:rPr>
              <a:t>for mirror </a:t>
            </a:r>
          </a:p>
          <a:p>
            <a:pPr algn="ctr">
              <a:lnSpc>
                <a:spcPct val="80000"/>
              </a:lnSpc>
            </a:pPr>
            <a:r>
              <a:rPr lang="en-US">
                <a:solidFill>
                  <a:schemeClr val="hlink"/>
                </a:solidFill>
                <a:latin typeface="Helvetica" pitchFamily="34" charset="0"/>
              </a:rPr>
              <a:t>reflection ray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9753600" y="54102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5609" name="Freeform 10"/>
          <p:cNvSpPr>
            <a:spLocks/>
          </p:cNvSpPr>
          <p:nvPr/>
        </p:nvSpPr>
        <p:spPr bwMode="auto">
          <a:xfrm>
            <a:off x="6881814" y="3357564"/>
            <a:ext cx="85725" cy="695325"/>
          </a:xfrm>
          <a:custGeom>
            <a:avLst/>
            <a:gdLst>
              <a:gd name="T0" fmla="*/ 85725 w 54"/>
              <a:gd name="T1" fmla="*/ 695325 h 438"/>
              <a:gd name="T2" fmla="*/ 0 w 54"/>
              <a:gd name="T3" fmla="*/ 0 h 438"/>
              <a:gd name="T4" fmla="*/ 0 60000 65536"/>
              <a:gd name="T5" fmla="*/ 0 60000 65536"/>
              <a:gd name="T6" fmla="*/ 0 w 54"/>
              <a:gd name="T7" fmla="*/ 0 h 438"/>
              <a:gd name="T8" fmla="*/ 54 w 54"/>
              <a:gd name="T9" fmla="*/ 438 h 4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" h="438">
                <a:moveTo>
                  <a:pt x="54" y="43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9170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EAFE-2E76-F613-B573-7D388D21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5852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במידה ויש לנו חומר מראתי, נחשב את הצבע שלו על ידי כך שנוסיף לסכום את החישוב הרקורסיבי של פגיעת קרן האור בגופים נוספים לאחר שהיא נשברה והמשיכה מחוץ לצורה שלנו.</a:t>
            </a:r>
          </a:p>
          <a:p>
            <a:pPr algn="r" rtl="1"/>
            <a:endParaRPr lang="he-IL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03CA58-F7EC-823B-ADC5-26CF6EFEDFE5}"/>
              </a:ext>
            </a:extLst>
          </p:cNvPr>
          <p:cNvSpPr txBox="1">
            <a:spLocks noChangeArrowheads="1"/>
          </p:cNvSpPr>
          <p:nvPr/>
        </p:nvSpPr>
        <p:spPr>
          <a:xfrm>
            <a:off x="193874" y="220107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Mirror reflections</a:t>
            </a:r>
          </a:p>
        </p:txBody>
      </p:sp>
    </p:spTree>
    <p:extLst>
      <p:ext uri="{BB962C8B-B14F-4D97-AF65-F5344CB8AC3E}">
        <p14:creationId xmlns:p14="http://schemas.microsoft.com/office/powerpoint/2010/main" val="293239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929" y="182562"/>
            <a:ext cx="10515600" cy="1325563"/>
          </a:xfrm>
        </p:spPr>
        <p:txBody>
          <a:bodyPr/>
          <a:lstStyle/>
          <a:p>
            <a:r>
              <a:rPr lang="en-US" b="1" dirty="0"/>
              <a:t>Color Model 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1981200" y="1600201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E</a:t>
            </a:r>
            <a:r>
              <a:rPr lang="en-US" dirty="0"/>
              <a:t> – Material Emission</a:t>
            </a:r>
          </a:p>
          <a:p>
            <a:r>
              <a:rPr lang="en-US" dirty="0"/>
              <a:t>I</a:t>
            </a:r>
            <a:r>
              <a:rPr lang="en-US" baseline="-25000" dirty="0"/>
              <a:t>A</a:t>
            </a:r>
            <a:r>
              <a:rPr lang="en-US" dirty="0"/>
              <a:t> – Global Ambient</a:t>
            </a:r>
          </a:p>
          <a:p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– Light Source </a:t>
            </a:r>
            <a:r>
              <a:rPr lang="en-US" i="1" dirty="0" err="1"/>
              <a:t>i</a:t>
            </a:r>
            <a:r>
              <a:rPr lang="en-US" dirty="0"/>
              <a:t> Intensity</a:t>
            </a:r>
          </a:p>
          <a:p>
            <a:r>
              <a:rPr lang="en-US" dirty="0"/>
              <a:t>I</a:t>
            </a:r>
            <a:r>
              <a:rPr lang="en-US" baseline="-25000" dirty="0"/>
              <a:t>R</a:t>
            </a:r>
            <a:r>
              <a:rPr lang="en-US" dirty="0"/>
              <a:t> – Reflection Intensity</a:t>
            </a:r>
          </a:p>
          <a:p>
            <a:r>
              <a:rPr lang="en-US" dirty="0"/>
              <a:t>K</a:t>
            </a:r>
            <a:r>
              <a:rPr lang="en-US" baseline="-25000" dirty="0"/>
              <a:t>A</a:t>
            </a:r>
            <a:r>
              <a:rPr lang="en-US" dirty="0"/>
              <a:t> – Material Ambient</a:t>
            </a:r>
          </a:p>
          <a:p>
            <a:r>
              <a:rPr lang="en-US" dirty="0"/>
              <a:t>K</a:t>
            </a:r>
            <a:r>
              <a:rPr lang="en-US" baseline="-25000" dirty="0"/>
              <a:t>D</a:t>
            </a:r>
            <a:r>
              <a:rPr lang="en-US" dirty="0"/>
              <a:t> – Material Diffuse</a:t>
            </a:r>
          </a:p>
          <a:p>
            <a:r>
              <a:rPr lang="en-US" dirty="0"/>
              <a:t>K</a:t>
            </a:r>
            <a:r>
              <a:rPr lang="en-US" baseline="-25000" dirty="0"/>
              <a:t>S</a:t>
            </a:r>
            <a:r>
              <a:rPr lang="en-US" dirty="0"/>
              <a:t> – Material Specular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R</a:t>
            </a:r>
            <a:r>
              <a:rPr lang="en-US" dirty="0"/>
              <a:t> – Material Reflection</a:t>
            </a:r>
          </a:p>
          <a:p>
            <a:r>
              <a:rPr lang="en-US" dirty="0"/>
              <a:t>S</a:t>
            </a:r>
            <a:r>
              <a:rPr lang="en-US" baseline="-25000" dirty="0"/>
              <a:t>i</a:t>
            </a:r>
            <a:r>
              <a:rPr lang="en-US" dirty="0"/>
              <a:t> – Light Shadowed?</a:t>
            </a:r>
          </a:p>
          <a:p>
            <a:r>
              <a:rPr lang="en-US" dirty="0"/>
              <a:t>n – Material Shininess</a:t>
            </a:r>
          </a:p>
          <a:p>
            <a:r>
              <a:rPr lang="en-US" dirty="0"/>
              <a:t>Normalized vectors:</a:t>
            </a:r>
          </a:p>
          <a:p>
            <a:pPr lvl="1"/>
            <a:r>
              <a:rPr lang="en-US" dirty="0"/>
              <a:t>L – Intersection to light</a:t>
            </a:r>
          </a:p>
          <a:p>
            <a:pPr lvl="1"/>
            <a:r>
              <a:rPr lang="en-US" dirty="0"/>
              <a:t>N – Intersection normal</a:t>
            </a:r>
          </a:p>
          <a:p>
            <a:pPr lvl="1"/>
            <a:r>
              <a:rPr lang="en-US" dirty="0"/>
              <a:t>V – Intersection to Eye</a:t>
            </a:r>
          </a:p>
          <a:p>
            <a:pPr lvl="1"/>
            <a:r>
              <a:rPr lang="en-US" dirty="0"/>
              <a:t>R – Intersection to reflected light</a:t>
            </a:r>
          </a:p>
          <a:p>
            <a:endParaRPr lang="en-US" dirty="0"/>
          </a:p>
        </p:txBody>
      </p:sp>
      <p:graphicFrame>
        <p:nvGraphicFramePr>
          <p:cNvPr id="122882" name="Object 1024"/>
          <p:cNvGraphicFramePr>
            <a:graphicFrameLocks noChangeAspect="1"/>
          </p:cNvGraphicFramePr>
          <p:nvPr/>
        </p:nvGraphicFramePr>
        <p:xfrm>
          <a:off x="2684464" y="5486400"/>
          <a:ext cx="71643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466800" imgH="266400" progId="Equation.3">
                  <p:embed/>
                </p:oleObj>
              </mc:Choice>
              <mc:Fallback>
                <p:oleObj name="משוואה" r:id="rId2" imgW="3466800" imgH="266400" progId="Equation.3">
                  <p:embed/>
                  <p:pic>
                    <p:nvPicPr>
                      <p:cNvPr id="12288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4" y="5486400"/>
                        <a:ext cx="7164387" cy="547688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384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74" y="220107"/>
            <a:ext cx="8229600" cy="1371600"/>
          </a:xfrm>
        </p:spPr>
        <p:txBody>
          <a:bodyPr/>
          <a:lstStyle/>
          <a:p>
            <a:pPr rtl="0"/>
            <a:r>
              <a:rPr lang="en-US" b="1" dirty="0"/>
              <a:t>Ray-Sphere Intersection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676" name="Text Box 4"/>
              <p:cNvSpPr txBox="1">
                <a:spLocks noChangeArrowheads="1"/>
              </p:cNvSpPr>
              <p:nvPr/>
            </p:nvSpPr>
            <p:spPr bwMode="auto">
              <a:xfrm>
                <a:off x="2759150" y="1524000"/>
                <a:ext cx="5747279" cy="51139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Ray: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𝑃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+</m:t>
                    </m:r>
                    <m:r>
                      <a:rPr lang="en-US" i="1" dirty="0" err="1">
                        <a:solidFill>
                          <a:schemeClr val="accent2"/>
                        </a:solidFill>
                        <a:latin typeface="Cambria Math"/>
                      </a:rPr>
                      <m:t>𝑡𝑉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  <a:p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Sphere: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</m:d>
                      </m:e>
                      <m:sup>
                        <m:r>
                          <a:rPr lang="en-US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dirty="0">
                        <a:solidFill>
                          <a:schemeClr val="accent2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dirty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r>
                      <a:rPr lang="en-US" dirty="0">
                        <a:solidFill>
                          <a:schemeClr val="accent2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  <a:p>
                <a:pPr algn="l" rtl="0"/>
                <a:endParaRPr lang="en-US" dirty="0">
                  <a:latin typeface="Helvetica" pitchFamily="34" charset="0"/>
                </a:endParaRPr>
              </a:p>
              <a:p>
                <a:pPr algn="l" rtl="0"/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Substituting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, we get:</a:t>
                </a:r>
              </a:p>
              <a:p>
                <a:pPr algn="l" rtl="0"/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b="1" i="1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err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𝒕𝑽</m:t>
                            </m:r>
                            <m:r>
                              <a:rPr lang="en-US" i="1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0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  <a:p>
                <a:pPr algn="l" rtl="0"/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 dirty="0" err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𝑡𝑉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e>
                          </m:d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𝑡𝑉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e>
                          </m:d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𝑡𝑉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2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𝑡𝑉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∙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2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𝑡𝑉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  <a:p>
                <a:pPr algn="l" rtl="0"/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  <a:p>
                <a:pPr algn="l" rtl="0"/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Solve quadratic equation: 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𝑏𝑡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  <a:p>
                <a:pPr algn="l" rtl="0"/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where:</a:t>
                </a:r>
              </a:p>
              <a:p>
                <a:pPr algn="l" rtl="0"/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𝑎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  <a:p>
                <a:pPr algn="l" rtl="0"/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𝑏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2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𝑉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∙(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−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</a:p>
              <a:p>
                <a:pPr algn="l" rtl="0"/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𝑐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  <a:p>
                <a:pPr algn="l" rtl="0"/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Take only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𝑡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&gt;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667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9150" y="1524000"/>
                <a:ext cx="5747279" cy="5113964"/>
              </a:xfrm>
              <a:prstGeom prst="rect">
                <a:avLst/>
              </a:prstGeom>
              <a:blipFill>
                <a:blip r:embed="rId3"/>
                <a:stretch>
                  <a:fillRect l="-955" t="-596" b="-9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677" name="Oval 5"/>
          <p:cNvSpPr>
            <a:spLocks noChangeArrowheads="1"/>
          </p:cNvSpPr>
          <p:nvPr/>
        </p:nvSpPr>
        <p:spPr bwMode="auto">
          <a:xfrm>
            <a:off x="8623707" y="4596072"/>
            <a:ext cx="1676400" cy="1600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 rot="-21600000">
            <a:off x="6833181" y="5554406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P</a:t>
            </a:r>
            <a:r>
              <a:rPr lang="en-US" baseline="-25000">
                <a:solidFill>
                  <a:schemeClr val="accent2"/>
                </a:solidFill>
                <a:latin typeface="Helvetica" pitchFamily="34" charset="0"/>
              </a:rPr>
              <a:t>0</a:t>
            </a:r>
          </a:p>
        </p:txBody>
      </p:sp>
      <p:sp>
        <p:nvSpPr>
          <p:cNvPr id="156680" name="Oval 8"/>
          <p:cNvSpPr>
            <a:spLocks noChangeArrowheads="1"/>
          </p:cNvSpPr>
          <p:nvPr/>
        </p:nvSpPr>
        <p:spPr bwMode="auto">
          <a:xfrm>
            <a:off x="6871107" y="5281872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7240995" y="4851661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Helvetica" pitchFamily="34" charset="0"/>
              </a:rPr>
              <a:t>V</a:t>
            </a:r>
            <a:endParaRPr lang="en-US" sz="2000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 flipV="1">
            <a:off x="6947307" y="4575436"/>
            <a:ext cx="3416300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6685" name="Oval 13"/>
          <p:cNvSpPr>
            <a:spLocks noChangeArrowheads="1"/>
          </p:cNvSpPr>
          <p:nvPr/>
        </p:nvSpPr>
        <p:spPr bwMode="auto">
          <a:xfrm>
            <a:off x="9353957" y="528187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6686" name="Line 14"/>
          <p:cNvSpPr>
            <a:spLocks noChangeShapeType="1"/>
          </p:cNvSpPr>
          <p:nvPr/>
        </p:nvSpPr>
        <p:spPr bwMode="auto">
          <a:xfrm flipV="1">
            <a:off x="6953658" y="5145348"/>
            <a:ext cx="900113" cy="2190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6687" name="Line 15"/>
          <p:cNvSpPr>
            <a:spLocks noChangeShapeType="1"/>
          </p:cNvSpPr>
          <p:nvPr/>
        </p:nvSpPr>
        <p:spPr bwMode="auto">
          <a:xfrm>
            <a:off x="8776107" y="4934210"/>
            <a:ext cx="654050" cy="423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 rot="-21600000">
            <a:off x="9374262" y="5402006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O</a:t>
            </a:r>
            <a:endParaRPr lang="en-US" baseline="-25000">
              <a:latin typeface="Helvetica" pitchFamily="34" charset="0"/>
            </a:endParaRPr>
          </a:p>
        </p:txBody>
      </p:sp>
      <p:sp>
        <p:nvSpPr>
          <p:cNvPr id="156689" name="Text Box 17"/>
          <p:cNvSpPr txBox="1">
            <a:spLocks noChangeArrowheads="1"/>
          </p:cNvSpPr>
          <p:nvPr/>
        </p:nvSpPr>
        <p:spPr bwMode="auto">
          <a:xfrm rot="-21600000">
            <a:off x="8423474" y="4563806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Helvetica" pitchFamily="34" charset="0"/>
              </a:rPr>
              <a:t>P</a:t>
            </a:r>
            <a:endParaRPr lang="en-US" baseline="-25000">
              <a:solidFill>
                <a:schemeClr val="hlink"/>
              </a:solidFill>
              <a:latin typeface="Helvetica" pitchFamily="34" charset="0"/>
            </a:endParaRPr>
          </a:p>
        </p:txBody>
      </p:sp>
      <p:sp>
        <p:nvSpPr>
          <p:cNvPr id="156690" name="Rectangle 18"/>
          <p:cNvSpPr>
            <a:spLocks noChangeArrowheads="1"/>
          </p:cNvSpPr>
          <p:nvPr/>
        </p:nvSpPr>
        <p:spPr bwMode="auto">
          <a:xfrm>
            <a:off x="8928507" y="5053273"/>
            <a:ext cx="26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Helvetica" pitchFamily="34" charset="0"/>
              </a:rPr>
              <a:t>r</a:t>
            </a:r>
          </a:p>
        </p:txBody>
      </p:sp>
      <p:sp>
        <p:nvSpPr>
          <p:cNvPr id="156692" name="Text Box 20"/>
          <p:cNvSpPr txBox="1">
            <a:spLocks noChangeArrowheads="1"/>
          </p:cNvSpPr>
          <p:nvPr/>
        </p:nvSpPr>
        <p:spPr bwMode="auto">
          <a:xfrm rot="-21600000">
            <a:off x="9651951" y="4259006"/>
            <a:ext cx="389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Helvetica" pitchFamily="34" charset="0"/>
              </a:rPr>
              <a:t>P’</a:t>
            </a:r>
            <a:endParaRPr lang="en-US" baseline="-25000">
              <a:solidFill>
                <a:schemeClr val="hlink"/>
              </a:solidFill>
              <a:latin typeface="Helvetica" pitchFamily="34" charset="0"/>
            </a:endParaRPr>
          </a:p>
        </p:txBody>
      </p:sp>
      <p:sp>
        <p:nvSpPr>
          <p:cNvPr id="156693" name="Text Box 21"/>
          <p:cNvSpPr txBox="1">
            <a:spLocks noChangeArrowheads="1"/>
          </p:cNvSpPr>
          <p:nvPr/>
        </p:nvSpPr>
        <p:spPr bwMode="auto">
          <a:xfrm>
            <a:off x="7010401" y="1905000"/>
            <a:ext cx="1980029" cy="369332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rtl="0"/>
            <a:r>
              <a:rPr lang="en-US">
                <a:latin typeface="Helvetica" pitchFamily="34" charset="0"/>
              </a:rPr>
              <a:t>Algebraic Method</a:t>
            </a:r>
          </a:p>
        </p:txBody>
      </p:sp>
      <p:sp>
        <p:nvSpPr>
          <p:cNvPr id="156681" name="Oval 9"/>
          <p:cNvSpPr>
            <a:spLocks noChangeArrowheads="1"/>
          </p:cNvSpPr>
          <p:nvPr/>
        </p:nvSpPr>
        <p:spPr bwMode="auto">
          <a:xfrm>
            <a:off x="8699907" y="4867535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6691" name="Oval 19"/>
          <p:cNvSpPr>
            <a:spLocks noChangeArrowheads="1"/>
          </p:cNvSpPr>
          <p:nvPr/>
        </p:nvSpPr>
        <p:spPr bwMode="auto">
          <a:xfrm>
            <a:off x="9800045" y="4618297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851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6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6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6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6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6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6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6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66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66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66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66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66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66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7EAFE-2E76-F613-B573-7D388D21E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15852"/>
              </a:xfrm>
            </p:spPr>
            <p:txBody>
              <a:bodyPr>
                <a:normAutofit lnSpcReduction="10000"/>
              </a:bodyPr>
              <a:lstStyle/>
              <a:p>
                <a:pPr algn="r" rtl="1"/>
                <a:r>
                  <a:rPr lang="he-IL" dirty="0"/>
                  <a:t>על מנת לחשב חיתוך של קרן עם כדור, נבצע את החישובים הבאים:</a:t>
                </a:r>
              </a:p>
              <a:p>
                <a:pPr algn="r" rtl="1"/>
                <a:r>
                  <a:rPr lang="he-IL" dirty="0"/>
                  <a:t>1. נייצג נקודה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e-IL" dirty="0"/>
                  <a:t> על הקרן באמצעות משוואת הקרן, ובעזרת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2. נציב במשוואת הכדור את משוואת הנקודה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3. נפתור את המשוואה, וניעזר בנוסחת השורשים.</a:t>
                </a:r>
              </a:p>
              <a:p>
                <a:pPr algn="r" rtl="1"/>
                <a:r>
                  <a:rPr lang="he-IL" dirty="0"/>
                  <a:t>4. ניקח את הפתרונות עבורם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 (כיוון שעבור ערכים אלו הנקודות נמצאות עם כיוון הקרן).</a:t>
                </a:r>
              </a:p>
              <a:p>
                <a:pPr algn="r" rtl="1"/>
                <a:r>
                  <a:rPr lang="he-IL" dirty="0"/>
                  <a:t>5. נשים לב כי ייתכנו 3 מקרים:</a:t>
                </a:r>
              </a:p>
              <a:p>
                <a:pPr algn="r" rtl="1"/>
                <a:r>
                  <a:rPr lang="he-IL" dirty="0"/>
                  <a:t>5.1. </a:t>
                </a:r>
                <a:r>
                  <a:rPr lang="he-IL" b="1" dirty="0"/>
                  <a:t>לא נקבל אף </a:t>
                </a:r>
                <a:r>
                  <a:rPr lang="he-IL" b="1" dirty="0" err="1"/>
                  <a:t>פיתרון</a:t>
                </a:r>
                <a:r>
                  <a:rPr lang="he-IL" b="1" dirty="0"/>
                  <a:t> </a:t>
                </a:r>
                <a:r>
                  <a:rPr lang="he-IL" dirty="0"/>
                  <a:t>ואז אין חיתוך.</a:t>
                </a:r>
              </a:p>
              <a:p>
                <a:pPr algn="r" rtl="1"/>
                <a:r>
                  <a:rPr lang="he-IL" dirty="0"/>
                  <a:t>5.2. </a:t>
                </a:r>
                <a:r>
                  <a:rPr lang="he-IL" b="1" dirty="0"/>
                  <a:t>נקבל </a:t>
                </a:r>
                <a:r>
                  <a:rPr lang="he-IL" b="1" dirty="0" err="1"/>
                  <a:t>פיתרון</a:t>
                </a:r>
                <a:r>
                  <a:rPr lang="he-IL" b="1" dirty="0"/>
                  <a:t> יחיד </a:t>
                </a:r>
                <a:r>
                  <a:rPr lang="he-IL" dirty="0"/>
                  <a:t>ואז יש חיתוך יחיד.</a:t>
                </a:r>
              </a:p>
              <a:p>
                <a:pPr algn="r" rtl="1"/>
                <a:r>
                  <a:rPr lang="he-IL" dirty="0"/>
                  <a:t>5.3. </a:t>
                </a:r>
                <a:r>
                  <a:rPr lang="he-IL" b="1" dirty="0"/>
                  <a:t>נקבל 2 </a:t>
                </a:r>
                <a:r>
                  <a:rPr lang="he-IL" b="1" dirty="0" err="1"/>
                  <a:t>פיתרונות</a:t>
                </a:r>
                <a:r>
                  <a:rPr lang="he-IL" b="1" dirty="0"/>
                  <a:t> </a:t>
                </a:r>
                <a:r>
                  <a:rPr lang="he-IL" dirty="0"/>
                  <a:t>ואז יש 2 נקודות חיתוך.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7EAFE-2E76-F613-B573-7D388D21E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15852"/>
              </a:xfrm>
              <a:blipFill>
                <a:blip r:embed="rId2"/>
                <a:stretch>
                  <a:fillRect t="-3101" r="-1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C03CA58-F7EC-823B-ADC5-26CF6EFEDFE5}"/>
              </a:ext>
            </a:extLst>
          </p:cNvPr>
          <p:cNvSpPr txBox="1">
            <a:spLocks noChangeArrowheads="1"/>
          </p:cNvSpPr>
          <p:nvPr/>
        </p:nvSpPr>
        <p:spPr>
          <a:xfrm>
            <a:off x="193874" y="220107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Ray-Sphere Intersection I</a:t>
            </a:r>
            <a:endParaRPr lang="en-US" b="1" dirty="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E1A0F7B4-5254-96EA-4F5E-FD3225938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563" y="5053269"/>
            <a:ext cx="1676400" cy="1600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72974CAB-DBBC-A5C2-C86D-80665FFB0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963" y="5739069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759C83E-B21A-BF76-7766-F16E24371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851" y="5308858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Helvetica" pitchFamily="34" charset="0"/>
              </a:rPr>
              <a:t>V</a:t>
            </a:r>
            <a:endParaRPr lang="en-US" sz="2000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5B84F212-4972-666F-B428-C49CF5EB29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6163" y="5032633"/>
            <a:ext cx="3416300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3A301B93-0C12-5C78-29FA-2972FE3FF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813" y="573906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E9497073-6CBD-D214-0C3C-AC82D1F407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2514" y="5602545"/>
            <a:ext cx="900113" cy="2190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5C1B553E-7EAE-F899-C4AD-F94F94AE9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4963" y="5391407"/>
            <a:ext cx="654050" cy="423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B415273D-37B6-7574-29D4-A7DE488DD26E}"/>
              </a:ext>
            </a:extLst>
          </p:cNvPr>
          <p:cNvSpPr txBox="1">
            <a:spLocks noChangeArrowheads="1"/>
          </p:cNvSpPr>
          <p:nvPr/>
        </p:nvSpPr>
        <p:spPr bwMode="auto">
          <a:xfrm rot="-21600000">
            <a:off x="2903118" y="5859203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O</a:t>
            </a:r>
            <a:endParaRPr lang="en-US" baseline="-25000">
              <a:latin typeface="Helvetica" pitchFamily="34" charset="0"/>
            </a:endParaRP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339B68A1-733E-B019-D66A-C843B43CC019}"/>
              </a:ext>
            </a:extLst>
          </p:cNvPr>
          <p:cNvSpPr txBox="1">
            <a:spLocks noChangeArrowheads="1"/>
          </p:cNvSpPr>
          <p:nvPr/>
        </p:nvSpPr>
        <p:spPr bwMode="auto">
          <a:xfrm rot="-21600000">
            <a:off x="1952330" y="5021003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Helvetica" pitchFamily="34" charset="0"/>
              </a:rPr>
              <a:t>P</a:t>
            </a:r>
            <a:endParaRPr lang="en-US" baseline="-25000">
              <a:solidFill>
                <a:schemeClr val="hlink"/>
              </a:solidFill>
              <a:latin typeface="Helvetica" pitchFamily="34" charset="0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93B1189E-5140-DF1C-1E6E-695EDB5B4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363" y="5510470"/>
            <a:ext cx="26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Helvetica" pitchFamily="34" charset="0"/>
              </a:rPr>
              <a:t>r</a:t>
            </a:r>
          </a:p>
        </p:txBody>
      </p:sp>
      <p:sp>
        <p:nvSpPr>
          <p:cNvPr id="15" name="Text Box 20">
            <a:extLst>
              <a:ext uri="{FF2B5EF4-FFF2-40B4-BE49-F238E27FC236}">
                <a16:creationId xmlns:a16="http://schemas.microsoft.com/office/drawing/2014/main" id="{F421B029-983C-5F38-F4E3-04F160E558ED}"/>
              </a:ext>
            </a:extLst>
          </p:cNvPr>
          <p:cNvSpPr txBox="1">
            <a:spLocks noChangeArrowheads="1"/>
          </p:cNvSpPr>
          <p:nvPr/>
        </p:nvSpPr>
        <p:spPr bwMode="auto">
          <a:xfrm rot="-21600000">
            <a:off x="3180807" y="4716203"/>
            <a:ext cx="389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Helvetica" pitchFamily="34" charset="0"/>
              </a:rPr>
              <a:t>P’</a:t>
            </a:r>
            <a:endParaRPr lang="en-US" baseline="-25000">
              <a:solidFill>
                <a:schemeClr val="hlink"/>
              </a:solidFill>
              <a:latin typeface="Helvetica" pitchFamily="34" charset="0"/>
            </a:endParaRPr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A69E9156-C9BF-B2EE-2849-E7FBB49E4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763" y="5324732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" name="Oval 19">
            <a:extLst>
              <a:ext uri="{FF2B5EF4-FFF2-40B4-BE49-F238E27FC236}">
                <a16:creationId xmlns:a16="http://schemas.microsoft.com/office/drawing/2014/main" id="{348BCD05-6CFE-9B1A-DE0C-968B14F56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01" y="5075494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289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89" y="193735"/>
            <a:ext cx="8229600" cy="1371600"/>
          </a:xfrm>
        </p:spPr>
        <p:txBody>
          <a:bodyPr/>
          <a:lstStyle/>
          <a:p>
            <a:pPr rtl="0"/>
            <a:r>
              <a:rPr lang="en-US" b="1" dirty="0"/>
              <a:t>Ray-Sphere Intersection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747" name="Text Box 3"/>
              <p:cNvSpPr txBox="1">
                <a:spLocks noChangeArrowheads="1"/>
              </p:cNvSpPr>
              <p:nvPr/>
            </p:nvSpPr>
            <p:spPr bwMode="auto">
              <a:xfrm>
                <a:off x="2575095" y="1753455"/>
                <a:ext cx="3058851" cy="41495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Ray: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𝑃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chemeClr val="accent2"/>
                        </a:solidFill>
                        <a:latin typeface="Cambria Math"/>
                      </a:rPr>
                      <m:t>+</m:t>
                    </m:r>
                    <m:r>
                      <a:rPr lang="en-US" i="1" dirty="0" err="1">
                        <a:solidFill>
                          <a:schemeClr val="accent2"/>
                        </a:solidFill>
                        <a:latin typeface="Cambria Math"/>
                      </a:rPr>
                      <m:t>𝑡𝑉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  <a:p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Sphere: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</m:d>
                      </m:e>
                      <m:sup>
                        <m:r>
                          <a:rPr lang="en-US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dirty="0">
                        <a:solidFill>
                          <a:schemeClr val="accent2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dirty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r>
                      <a:rPr lang="en-US" dirty="0">
                        <a:solidFill>
                          <a:schemeClr val="accent2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  <a:p>
                <a:pPr algn="l" rtl="0"/>
                <a:endParaRPr lang="en-US" dirty="0">
                  <a:latin typeface="Helvetica" pitchFamily="34" charset="0"/>
                </a:endParaRPr>
              </a:p>
              <a:p>
                <a:pPr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𝐿</m:t>
                      </m:r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latin typeface="Cambria Math"/>
                        </a:rPr>
                        <m:t>𝑂</m:t>
                      </m:r>
                      <m:r>
                        <a:rPr lang="en-US" i="1" dirty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Helvetica" pitchFamily="34" charset="0"/>
                </a:endParaRPr>
              </a:p>
              <a:p>
                <a:pPr rtl="0">
                  <a:spcBef>
                    <a:spcPct val="7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solidFill>
                            <a:srgbClr val="7030A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i="1" dirty="0">
                          <a:solidFill>
                            <a:srgbClr val="7030A0"/>
                          </a:solidFill>
                          <a:latin typeface="Cambria Math"/>
                        </a:rPr>
                        <m:t>∙</m:t>
                      </m:r>
                      <m:r>
                        <a:rPr lang="en-US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  <a:latin typeface="Helvetica" pitchFamily="34" charset="0"/>
                </a:endParaRPr>
              </a:p>
              <a:p>
                <a:pPr rtl="0">
                  <a:spcBef>
                    <a:spcPct val="70000"/>
                  </a:spcBef>
                </a:pPr>
                <a:endParaRPr lang="en-US" dirty="0">
                  <a:solidFill>
                    <a:srgbClr val="7030A0"/>
                  </a:solidFill>
                  <a:latin typeface="Helvetica" pitchFamily="34" charset="0"/>
                </a:endParaRPr>
              </a:p>
              <a:p>
                <a:pPr>
                  <a:spcBef>
                    <a:spcPct val="7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CC0099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CC0099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solidFill>
                            <a:srgbClr val="CC0099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rgbClr val="CC0099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solidFill>
                                <a:srgbClr val="CC0099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solidFill>
                            <a:srgbClr val="CC0099"/>
                          </a:solidFill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rgbClr val="CC00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CC0099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rgbClr val="CC0099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C0099"/>
                  </a:solidFill>
                  <a:latin typeface="Helvetica" pitchFamily="34" charset="0"/>
                </a:endParaRPr>
              </a:p>
              <a:p>
                <a:pPr algn="l" rtl="0"/>
                <a:r>
                  <a:rPr lang="en-US" dirty="0">
                    <a:solidFill>
                      <a:srgbClr val="CC0099"/>
                    </a:solidFill>
                    <a:latin typeface="Helvetica" pitchFamily="34" charset="0"/>
                  </a:rPr>
                  <a:t>if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C0099"/>
                            </a:solidFill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solidFill>
                              <a:srgbClr val="CC0099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C0099"/>
                        </a:solidFill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C0099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solidFill>
                              <a:srgbClr val="CC0099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C0099"/>
                    </a:solidFill>
                    <a:latin typeface="Helvetica" pitchFamily="34" charset="0"/>
                  </a:rPr>
                  <a:t>) return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C0099"/>
                        </a:solidFill>
                        <a:latin typeface="Cambria Math"/>
                      </a:rPr>
                      <m:t>𝐹𝑎𝑙𝑠𝑒</m:t>
                    </m:r>
                  </m:oMath>
                </a14:m>
                <a:endParaRPr lang="en-US" dirty="0">
                  <a:solidFill>
                    <a:srgbClr val="CC0099"/>
                  </a:solidFill>
                  <a:latin typeface="Helvetica" pitchFamily="34" charset="0"/>
                </a:endParaRPr>
              </a:p>
              <a:p>
                <a:pPr algn="l" rtl="0">
                  <a:spcBef>
                    <a:spcPct val="70000"/>
                  </a:spcBef>
                </a:pPr>
                <a:endParaRPr lang="en-US" i="1" dirty="0">
                  <a:solidFill>
                    <a:schemeClr val="accent1"/>
                  </a:solidFill>
                  <a:latin typeface="Cambria Math"/>
                </a:endParaRPr>
              </a:p>
              <a:p>
                <a:pPr algn="l" rtl="0">
                  <a:spcBef>
                    <a:spcPct val="7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solidFill>
                            <a:schemeClr val="accent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>
                  <a:solidFill>
                    <a:schemeClr val="accent1"/>
                  </a:solidFill>
                  <a:latin typeface="Helvetica" pitchFamily="34" charset="0"/>
                </a:endParaRPr>
              </a:p>
              <a:p>
                <a:pPr algn="l" rtl="0"/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𝑡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𝑡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/>
                  </a:solidFill>
                  <a:latin typeface="Helvetica" pitchFamily="34" charset="0"/>
                </a:endParaRPr>
              </a:p>
              <a:p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Take only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𝑡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&gt;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974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5095" y="1753455"/>
                <a:ext cx="3058851" cy="4149534"/>
              </a:xfrm>
              <a:prstGeom prst="rect">
                <a:avLst/>
              </a:prstGeom>
              <a:blipFill>
                <a:blip r:embed="rId3"/>
                <a:stretch>
                  <a:fillRect l="-1594" t="-882" b="-161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748" name="Oval 4"/>
          <p:cNvSpPr>
            <a:spLocks noChangeArrowheads="1"/>
          </p:cNvSpPr>
          <p:nvPr/>
        </p:nvSpPr>
        <p:spPr bwMode="auto">
          <a:xfrm>
            <a:off x="7993064" y="3797301"/>
            <a:ext cx="2357437" cy="21875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 rot="-21600000">
            <a:off x="5192886" y="4706421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Helvetica" pitchFamily="34" charset="0"/>
              </a:rPr>
              <a:t>P</a:t>
            </a:r>
            <a:r>
              <a:rPr lang="en-US" baseline="-25000" dirty="0">
                <a:solidFill>
                  <a:schemeClr val="accent2"/>
                </a:solidFill>
                <a:latin typeface="Helvetica" pitchFamily="34" charset="0"/>
              </a:rPr>
              <a:t>0</a:t>
            </a:r>
          </a:p>
        </p:txBody>
      </p:sp>
      <p:sp>
        <p:nvSpPr>
          <p:cNvPr id="159750" name="Oval 6"/>
          <p:cNvSpPr>
            <a:spLocks noChangeArrowheads="1"/>
          </p:cNvSpPr>
          <p:nvPr/>
        </p:nvSpPr>
        <p:spPr bwMode="auto">
          <a:xfrm>
            <a:off x="5529263" y="4735513"/>
            <a:ext cx="214312" cy="2079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6202363" y="4327526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Helvetica" pitchFamily="34" charset="0"/>
              </a:rPr>
              <a:t>V</a:t>
            </a:r>
            <a:endParaRPr lang="en-US" sz="2000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 flipV="1">
            <a:off x="5637214" y="3768726"/>
            <a:ext cx="4802187" cy="1069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9754" name="Oval 10"/>
          <p:cNvSpPr>
            <a:spLocks noChangeArrowheads="1"/>
          </p:cNvSpPr>
          <p:nvPr/>
        </p:nvSpPr>
        <p:spPr bwMode="auto">
          <a:xfrm>
            <a:off x="9020176" y="4735513"/>
            <a:ext cx="214313" cy="2079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 flipV="1">
            <a:off x="5646739" y="4548189"/>
            <a:ext cx="1265237" cy="30003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9756" name="Line 12"/>
          <p:cNvSpPr>
            <a:spLocks noChangeShapeType="1"/>
          </p:cNvSpPr>
          <p:nvPr/>
        </p:nvSpPr>
        <p:spPr bwMode="auto">
          <a:xfrm>
            <a:off x="8207376" y="4259264"/>
            <a:ext cx="919163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 rot="-21600000">
            <a:off x="9261143" y="4768334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O</a:t>
            </a:r>
            <a:endParaRPr lang="en-US" baseline="-25000">
              <a:latin typeface="Helvetica" pitchFamily="34" charset="0"/>
            </a:endParaRPr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 rot="-21600000">
            <a:off x="7853154" y="3841234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Helvetica" pitchFamily="34" charset="0"/>
              </a:rPr>
              <a:t>P</a:t>
            </a:r>
            <a:endParaRPr lang="en-US" baseline="-25000">
              <a:solidFill>
                <a:schemeClr val="hlink"/>
              </a:solidFill>
              <a:latin typeface="Helvetica" pitchFamily="34" charset="0"/>
            </a:endParaRPr>
          </a:p>
        </p:txBody>
      </p:sp>
      <p:sp>
        <p:nvSpPr>
          <p:cNvPr id="159759" name="Rectangle 15"/>
          <p:cNvSpPr>
            <a:spLocks noChangeArrowheads="1"/>
          </p:cNvSpPr>
          <p:nvPr/>
        </p:nvSpPr>
        <p:spPr bwMode="auto">
          <a:xfrm>
            <a:off x="8421689" y="4422776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Helvetica" pitchFamily="34" charset="0"/>
              </a:rPr>
              <a:t>r</a:t>
            </a:r>
          </a:p>
        </p:txBody>
      </p:sp>
      <p:sp>
        <p:nvSpPr>
          <p:cNvPr id="159761" name="Text Box 17"/>
          <p:cNvSpPr txBox="1">
            <a:spLocks noChangeArrowheads="1"/>
          </p:cNvSpPr>
          <p:nvPr/>
        </p:nvSpPr>
        <p:spPr bwMode="auto">
          <a:xfrm rot="-21600000">
            <a:off x="9576931" y="3425309"/>
            <a:ext cx="389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Helvetica" pitchFamily="34" charset="0"/>
              </a:rPr>
              <a:t>P’</a:t>
            </a:r>
            <a:endParaRPr lang="en-US" baseline="-25000">
              <a:solidFill>
                <a:schemeClr val="hlink"/>
              </a:solidFill>
              <a:latin typeface="Helvetica" pitchFamily="34" charset="0"/>
            </a:endParaRPr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 flipH="1">
            <a:off x="9126539" y="3944938"/>
            <a:ext cx="625475" cy="893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9763" name="Rectangle 19"/>
          <p:cNvSpPr>
            <a:spLocks noChangeArrowheads="1"/>
          </p:cNvSpPr>
          <p:nvPr/>
        </p:nvSpPr>
        <p:spPr bwMode="auto">
          <a:xfrm>
            <a:off x="9421814" y="4214814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Helvetica" pitchFamily="34" charset="0"/>
              </a:rPr>
              <a:t>r</a:t>
            </a:r>
          </a:p>
        </p:txBody>
      </p:sp>
      <p:sp>
        <p:nvSpPr>
          <p:cNvPr id="159764" name="Line 20"/>
          <p:cNvSpPr>
            <a:spLocks noChangeShapeType="1"/>
          </p:cNvSpPr>
          <p:nvPr/>
        </p:nvSpPr>
        <p:spPr bwMode="auto">
          <a:xfrm flipH="1" flipV="1">
            <a:off x="8986838" y="4110038"/>
            <a:ext cx="150812" cy="728662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9765" name="Rectangle 21"/>
          <p:cNvSpPr>
            <a:spLocks noChangeArrowheads="1"/>
          </p:cNvSpPr>
          <p:nvPr/>
        </p:nvSpPr>
        <p:spPr bwMode="auto">
          <a:xfrm>
            <a:off x="8983664" y="4175126"/>
            <a:ext cx="331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C0099"/>
                </a:solidFill>
                <a:latin typeface="Helvetica" pitchFamily="34" charset="0"/>
              </a:rPr>
              <a:t>d</a:t>
            </a:r>
          </a:p>
        </p:txBody>
      </p:sp>
      <p:sp>
        <p:nvSpPr>
          <p:cNvPr id="159767" name="Rectangle 23"/>
          <p:cNvSpPr>
            <a:spLocks noChangeArrowheads="1"/>
          </p:cNvSpPr>
          <p:nvPr/>
        </p:nvSpPr>
        <p:spPr bwMode="auto">
          <a:xfrm>
            <a:off x="8562975" y="4098925"/>
            <a:ext cx="3497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Helvetica" pitchFamily="34" charset="0"/>
              </a:rPr>
              <a:t>t</a:t>
            </a:r>
            <a:r>
              <a:rPr lang="en-US" sz="2000" baseline="-25000" dirty="0" err="1">
                <a:solidFill>
                  <a:schemeClr val="accent1"/>
                </a:solidFill>
                <a:latin typeface="Helvetica" pitchFamily="34" charset="0"/>
              </a:rPr>
              <a:t>h</a:t>
            </a:r>
            <a:endParaRPr lang="en-US" sz="2000" dirty="0">
              <a:solidFill>
                <a:schemeClr val="accent1"/>
              </a:solidFill>
              <a:latin typeface="Helvetica" pitchFamily="34" charset="0"/>
            </a:endParaRPr>
          </a:p>
        </p:txBody>
      </p:sp>
      <p:sp>
        <p:nvSpPr>
          <p:cNvPr id="159768" name="Rectangle 24"/>
          <p:cNvSpPr>
            <a:spLocks noChangeArrowheads="1"/>
          </p:cNvSpPr>
          <p:nvPr/>
        </p:nvSpPr>
        <p:spPr bwMode="auto">
          <a:xfrm>
            <a:off x="6870700" y="3603625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Helvetica" pitchFamily="34" charset="0"/>
              </a:rPr>
              <a:t>t</a:t>
            </a:r>
            <a:r>
              <a:rPr lang="en-US" sz="2000" baseline="-25000" dirty="0">
                <a:solidFill>
                  <a:srgbClr val="7030A0"/>
                </a:solidFill>
                <a:latin typeface="Helvetica" pitchFamily="34" charset="0"/>
              </a:rPr>
              <a:t>m</a:t>
            </a:r>
            <a:endParaRPr lang="en-US" sz="2000" dirty="0">
              <a:solidFill>
                <a:srgbClr val="7030A0"/>
              </a:solidFill>
              <a:latin typeface="Helvetica" pitchFamily="34" charset="0"/>
            </a:endParaRPr>
          </a:p>
        </p:txBody>
      </p:sp>
      <p:sp>
        <p:nvSpPr>
          <p:cNvPr id="159769" name="Line 25"/>
          <p:cNvSpPr>
            <a:spLocks noChangeShapeType="1"/>
          </p:cNvSpPr>
          <p:nvPr/>
        </p:nvSpPr>
        <p:spPr bwMode="auto">
          <a:xfrm flipV="1">
            <a:off x="5554663" y="3657600"/>
            <a:ext cx="3321050" cy="685800"/>
          </a:xfrm>
          <a:prstGeom prst="line">
            <a:avLst/>
          </a:prstGeom>
          <a:noFill/>
          <a:ln w="9525">
            <a:solidFill>
              <a:srgbClr val="7030A0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he-IL">
              <a:solidFill>
                <a:srgbClr val="7030A0"/>
              </a:solidFill>
            </a:endParaRPr>
          </a:p>
        </p:txBody>
      </p:sp>
      <p:sp>
        <p:nvSpPr>
          <p:cNvPr id="159770" name="Line 26"/>
          <p:cNvSpPr>
            <a:spLocks noChangeShapeType="1"/>
          </p:cNvSpPr>
          <p:nvPr/>
        </p:nvSpPr>
        <p:spPr bwMode="auto">
          <a:xfrm flipH="1" flipV="1">
            <a:off x="5499101" y="4156076"/>
            <a:ext cx="130175" cy="644525"/>
          </a:xfrm>
          <a:prstGeom prst="line">
            <a:avLst/>
          </a:prstGeom>
          <a:noFill/>
          <a:ln w="9525">
            <a:solidFill>
              <a:srgbClr val="7030A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>
              <a:solidFill>
                <a:srgbClr val="7030A0"/>
              </a:solidFill>
            </a:endParaRPr>
          </a:p>
        </p:txBody>
      </p:sp>
      <p:sp>
        <p:nvSpPr>
          <p:cNvPr id="159771" name="Line 27"/>
          <p:cNvSpPr>
            <a:spLocks noChangeShapeType="1"/>
          </p:cNvSpPr>
          <p:nvPr/>
        </p:nvSpPr>
        <p:spPr bwMode="auto">
          <a:xfrm flipH="1" flipV="1">
            <a:off x="8829675" y="3384550"/>
            <a:ext cx="272855" cy="1350963"/>
          </a:xfrm>
          <a:prstGeom prst="line">
            <a:avLst/>
          </a:prstGeom>
          <a:noFill/>
          <a:ln w="9525">
            <a:solidFill>
              <a:srgbClr val="7030A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>
              <a:solidFill>
                <a:srgbClr val="7030A0"/>
              </a:solidFill>
            </a:endParaRPr>
          </a:p>
        </p:txBody>
      </p:sp>
      <p:sp>
        <p:nvSpPr>
          <p:cNvPr id="159772" name="Line 28"/>
          <p:cNvSpPr>
            <a:spLocks noChangeShapeType="1"/>
          </p:cNvSpPr>
          <p:nvPr/>
        </p:nvSpPr>
        <p:spPr bwMode="auto">
          <a:xfrm flipV="1">
            <a:off x="5654675" y="4837112"/>
            <a:ext cx="34726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9773" name="Rectangle 29"/>
          <p:cNvSpPr>
            <a:spLocks noChangeArrowheads="1"/>
          </p:cNvSpPr>
          <p:nvPr/>
        </p:nvSpPr>
        <p:spPr bwMode="auto">
          <a:xfrm>
            <a:off x="7023100" y="4800601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Helvetica" pitchFamily="34" charset="0"/>
              </a:rPr>
              <a:t>L</a:t>
            </a:r>
          </a:p>
        </p:txBody>
      </p:sp>
      <p:sp>
        <p:nvSpPr>
          <p:cNvPr id="159776" name="Freeform 32"/>
          <p:cNvSpPr>
            <a:spLocks/>
          </p:cNvSpPr>
          <p:nvPr/>
        </p:nvSpPr>
        <p:spPr bwMode="auto">
          <a:xfrm>
            <a:off x="9007475" y="4071939"/>
            <a:ext cx="114300" cy="136525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2" y="72"/>
              </a:cxn>
              <a:cxn ang="0">
                <a:pos x="0" y="86"/>
              </a:cxn>
            </a:cxnLst>
            <a:rect l="0" t="0" r="r" b="b"/>
            <a:pathLst>
              <a:path w="72" h="86">
                <a:moveTo>
                  <a:pt x="59" y="0"/>
                </a:moveTo>
                <a:lnTo>
                  <a:pt x="72" y="72"/>
                </a:lnTo>
                <a:lnTo>
                  <a:pt x="0" y="8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9777" name="Text Box 33"/>
          <p:cNvSpPr txBox="1">
            <a:spLocks noChangeArrowheads="1"/>
          </p:cNvSpPr>
          <p:nvPr/>
        </p:nvSpPr>
        <p:spPr bwMode="auto">
          <a:xfrm>
            <a:off x="6858001" y="1905000"/>
            <a:ext cx="2082621" cy="369332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rtl="0"/>
            <a:r>
              <a:rPr lang="en-US">
                <a:latin typeface="Helvetica" pitchFamily="34" charset="0"/>
              </a:rPr>
              <a:t>Geometric Method</a:t>
            </a:r>
          </a:p>
        </p:txBody>
      </p:sp>
      <p:sp>
        <p:nvSpPr>
          <p:cNvPr id="159751" name="Oval 7"/>
          <p:cNvSpPr>
            <a:spLocks noChangeArrowheads="1"/>
          </p:cNvSpPr>
          <p:nvPr/>
        </p:nvSpPr>
        <p:spPr bwMode="auto">
          <a:xfrm>
            <a:off x="8101013" y="4168776"/>
            <a:ext cx="214312" cy="2079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9760" name="Oval 16"/>
          <p:cNvSpPr>
            <a:spLocks noChangeArrowheads="1"/>
          </p:cNvSpPr>
          <p:nvPr/>
        </p:nvSpPr>
        <p:spPr bwMode="auto">
          <a:xfrm>
            <a:off x="9647238" y="3827463"/>
            <a:ext cx="214312" cy="2079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9779" name="Line 35"/>
          <p:cNvSpPr>
            <a:spLocks noChangeShapeType="1"/>
          </p:cNvSpPr>
          <p:nvPr/>
        </p:nvSpPr>
        <p:spPr bwMode="auto">
          <a:xfrm flipV="1">
            <a:off x="8305800" y="4114800"/>
            <a:ext cx="685800" cy="152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598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9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9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9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9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  <p:bldP spid="159764" grpId="0" animBg="1"/>
      <p:bldP spid="159765" grpId="0"/>
      <p:bldP spid="159767" grpId="0"/>
      <p:bldP spid="159768" grpId="0"/>
      <p:bldP spid="159769" grpId="0" animBg="1"/>
      <p:bldP spid="159770" grpId="0" animBg="1"/>
      <p:bldP spid="159771" grpId="0" animBg="1"/>
      <p:bldP spid="159772" grpId="0" animBg="1"/>
      <p:bldP spid="159773" grpId="0"/>
      <p:bldP spid="159776" grpId="0" animBg="1"/>
      <p:bldP spid="1597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7EAFE-2E76-F613-B573-7D388D21E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79862"/>
              </a:xfrm>
            </p:spPr>
            <p:txBody>
              <a:bodyPr>
                <a:normAutofit lnSpcReduction="10000"/>
              </a:bodyPr>
              <a:lstStyle/>
              <a:p>
                <a:pPr algn="r" rtl="1"/>
                <a:r>
                  <a:rPr lang="he-IL" dirty="0"/>
                  <a:t>דרך נוספת על מנת לחשב חיתוך של קרן עם כדור, היא באופן הבא:</a:t>
                </a:r>
              </a:p>
              <a:p>
                <a:pPr algn="r" rtl="1"/>
                <a:r>
                  <a:rPr lang="he-IL" dirty="0"/>
                  <a:t>1. נחשב את </a:t>
                </a:r>
                <a:r>
                  <a:rPr lang="he-IL" dirty="0" err="1"/>
                  <a:t>הוקטור</a:t>
                </a:r>
                <a:r>
                  <a:rPr lang="he-IL" dirty="0"/>
                  <a:t> היוצא מנקודת תחילת הקרן, ומגיע עד נקודת מרכז הכדור, ונסמן אותו </a:t>
                </a:r>
                <a:r>
                  <a:rPr lang="he-IL" dirty="0" err="1"/>
                  <a:t>כוקטור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2. נחשב את ההטלה של וקטור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dirty="0"/>
                  <a:t> על וקטור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e-IL" dirty="0"/>
                  <a:t>, ונסמן אותה כ-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3. נחשב את הגודל של הגובה </a:t>
                </a:r>
                <a:r>
                  <a:rPr lang="he-IL" dirty="0" err="1"/>
                  <a:t>מוקטור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dirty="0"/>
                  <a:t> על וקטור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e-IL" dirty="0"/>
                  <a:t> בעזרת משפט פיתגורס.</a:t>
                </a:r>
              </a:p>
              <a:p>
                <a:pPr algn="r" rtl="1"/>
                <a:r>
                  <a:rPr lang="he-IL" dirty="0"/>
                  <a:t>4. לאחר מכן נחשב את המרחק מנקודת</a:t>
                </a:r>
                <a:br>
                  <a:rPr lang="en-US" dirty="0"/>
                </a:br>
                <a:r>
                  <a:rPr lang="he-IL" dirty="0"/>
                  <a:t>החיתוך של הגובה מ- </a:t>
                </a:r>
                <a:r>
                  <a:rPr lang="en-US" dirty="0"/>
                  <a:t>L</a:t>
                </a:r>
                <a:r>
                  <a:rPr lang="he-IL" dirty="0"/>
                  <a:t> על וקטור </a:t>
                </a:r>
                <a:r>
                  <a:rPr lang="en-US" dirty="0"/>
                  <a:t>V</a:t>
                </a:r>
                <a:br>
                  <a:rPr lang="en-US" dirty="0"/>
                </a:br>
                <a:r>
                  <a:rPr lang="he-IL" dirty="0"/>
                  <a:t>עד נקודת החיתוך </a:t>
                </a:r>
                <a:r>
                  <a:rPr lang="en-US" dirty="0"/>
                  <a:t>P</a:t>
                </a:r>
                <a:r>
                  <a:rPr lang="he-IL" dirty="0"/>
                  <a:t>, ונסמן אותו כ-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5. כדי לקבל את ה-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 עבור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e-IL" dirty="0"/>
                  <a:t> </a:t>
                </a:r>
                <a:br>
                  <a:rPr lang="en-US" dirty="0"/>
                </a:br>
                <a:r>
                  <a:rPr lang="he-IL" dirty="0"/>
                  <a:t>נחסר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e-IL" dirty="0"/>
                  <a:t> מ-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he-IL" dirty="0"/>
                  <a:t>, וכדי לקבל את ה-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 </a:t>
                </a:r>
                <a:br>
                  <a:rPr lang="en-US" dirty="0"/>
                </a:br>
                <a:r>
                  <a:rPr lang="he-IL" dirty="0"/>
                  <a:t>עבור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dirty="0"/>
                  <a:t> נחבר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e-IL" dirty="0"/>
                  <a:t> ו-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7EAFE-2E76-F613-B573-7D388D21E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79862"/>
              </a:xfrm>
              <a:blipFill>
                <a:blip r:embed="rId2"/>
                <a:stretch>
                  <a:fillRect t="-2938" r="-1043" b="-12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C03CA58-F7EC-823B-ADC5-26CF6EFEDFE5}"/>
              </a:ext>
            </a:extLst>
          </p:cNvPr>
          <p:cNvSpPr txBox="1">
            <a:spLocks noChangeArrowheads="1"/>
          </p:cNvSpPr>
          <p:nvPr/>
        </p:nvSpPr>
        <p:spPr>
          <a:xfrm>
            <a:off x="193874" y="220107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Ray-Sphere Intersection II</a:t>
            </a:r>
          </a:p>
        </p:txBody>
      </p:sp>
      <p:sp>
        <p:nvSpPr>
          <p:cNvPr id="2" name="Oval 4">
            <a:extLst>
              <a:ext uri="{FF2B5EF4-FFF2-40B4-BE49-F238E27FC236}">
                <a16:creationId xmlns:a16="http://schemas.microsoft.com/office/drawing/2014/main" id="{8DC56FEB-EAD0-7C6B-C33A-6C7E35F20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967" y="4617912"/>
            <a:ext cx="2357437" cy="21875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F961ABA7-15D0-09DA-CFDF-D50BDC844D78}"/>
              </a:ext>
            </a:extLst>
          </p:cNvPr>
          <p:cNvSpPr txBox="1">
            <a:spLocks noChangeArrowheads="1"/>
          </p:cNvSpPr>
          <p:nvPr/>
        </p:nvSpPr>
        <p:spPr bwMode="auto">
          <a:xfrm rot="-21600000">
            <a:off x="116789" y="5527032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Helvetica" pitchFamily="34" charset="0"/>
              </a:rPr>
              <a:t>P</a:t>
            </a:r>
            <a:r>
              <a:rPr lang="en-US" baseline="-25000" dirty="0">
                <a:solidFill>
                  <a:schemeClr val="accent2"/>
                </a:solidFill>
                <a:latin typeface="Helvetica" pitchFamily="34" charset="0"/>
              </a:rPr>
              <a:t>0</a:t>
            </a:r>
          </a:p>
        </p:txBody>
      </p:sp>
      <p:sp>
        <p:nvSpPr>
          <p:cNvPr id="19" name="Oval 6">
            <a:extLst>
              <a:ext uri="{FF2B5EF4-FFF2-40B4-BE49-F238E27FC236}">
                <a16:creationId xmlns:a16="http://schemas.microsoft.com/office/drawing/2014/main" id="{355E54F1-D94F-9AEA-B212-C9E796099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66" y="5556124"/>
            <a:ext cx="214312" cy="2079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0D95897A-EF0E-B7C4-41C9-E38967F56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266" y="5148137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Helvetica" pitchFamily="34" charset="0"/>
              </a:rPr>
              <a:t>V</a:t>
            </a:r>
            <a:endParaRPr lang="en-US" sz="2000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A6B6CB2B-D64E-E0F2-1327-FE082184A8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117" y="4589337"/>
            <a:ext cx="4802187" cy="1069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" name="Oval 10">
            <a:extLst>
              <a:ext uri="{FF2B5EF4-FFF2-40B4-BE49-F238E27FC236}">
                <a16:creationId xmlns:a16="http://schemas.microsoft.com/office/drawing/2014/main" id="{6FF5DAF4-CE93-6475-B65A-DB2CEE439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079" y="5556124"/>
            <a:ext cx="214313" cy="2079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" name="Line 11">
            <a:extLst>
              <a:ext uri="{FF2B5EF4-FFF2-40B4-BE49-F238E27FC236}">
                <a16:creationId xmlns:a16="http://schemas.microsoft.com/office/drawing/2014/main" id="{8F7E5727-6453-4514-615E-638A356967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642" y="5368800"/>
            <a:ext cx="1265237" cy="30003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4ECFF25E-0F93-E7BC-DDAD-A43014CCC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279" y="5079875"/>
            <a:ext cx="919163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71B92A29-E125-F291-EB48-CB2C5A8CA8BA}"/>
              </a:ext>
            </a:extLst>
          </p:cNvPr>
          <p:cNvSpPr txBox="1">
            <a:spLocks noChangeArrowheads="1"/>
          </p:cNvSpPr>
          <p:nvPr/>
        </p:nvSpPr>
        <p:spPr bwMode="auto">
          <a:xfrm rot="-21600000">
            <a:off x="4185046" y="558894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34" charset="0"/>
              </a:rPr>
              <a:t>O</a:t>
            </a:r>
            <a:endParaRPr lang="en-US" baseline="-25000" dirty="0">
              <a:latin typeface="Helvetica" pitchFamily="34" charset="0"/>
            </a:endParaRPr>
          </a:p>
        </p:txBody>
      </p:sp>
      <p:sp>
        <p:nvSpPr>
          <p:cNvPr id="26" name="Text Box 14">
            <a:extLst>
              <a:ext uri="{FF2B5EF4-FFF2-40B4-BE49-F238E27FC236}">
                <a16:creationId xmlns:a16="http://schemas.microsoft.com/office/drawing/2014/main" id="{C310CEDA-4C69-A52D-69FF-058B31491C7B}"/>
              </a:ext>
            </a:extLst>
          </p:cNvPr>
          <p:cNvSpPr txBox="1">
            <a:spLocks noChangeArrowheads="1"/>
          </p:cNvSpPr>
          <p:nvPr/>
        </p:nvSpPr>
        <p:spPr bwMode="auto">
          <a:xfrm rot="-21600000">
            <a:off x="2777057" y="4661845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Helvetica" pitchFamily="34" charset="0"/>
              </a:rPr>
              <a:t>P</a:t>
            </a:r>
            <a:endParaRPr lang="en-US" baseline="-25000">
              <a:solidFill>
                <a:schemeClr val="hlink"/>
              </a:solidFill>
              <a:latin typeface="Helvetica" pitchFamily="34" charset="0"/>
            </a:endParaRP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49F2C367-8466-02EC-774D-4AC5CEB98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592" y="5243387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Helvetica" pitchFamily="34" charset="0"/>
              </a:rPr>
              <a:t>r</a:t>
            </a: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815F88D0-27C0-CF08-87EA-D87433EA7A9F}"/>
              </a:ext>
            </a:extLst>
          </p:cNvPr>
          <p:cNvSpPr txBox="1">
            <a:spLocks noChangeArrowheads="1"/>
          </p:cNvSpPr>
          <p:nvPr/>
        </p:nvSpPr>
        <p:spPr bwMode="auto">
          <a:xfrm rot="-21600000">
            <a:off x="4500834" y="4245920"/>
            <a:ext cx="389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Helvetica" pitchFamily="34" charset="0"/>
              </a:rPr>
              <a:t>P’</a:t>
            </a:r>
            <a:endParaRPr lang="en-US" baseline="-25000">
              <a:solidFill>
                <a:schemeClr val="hlink"/>
              </a:solidFill>
              <a:latin typeface="Helvetica" pitchFamily="34" charset="0"/>
            </a:endParaRPr>
          </a:p>
        </p:txBody>
      </p:sp>
      <p:sp>
        <p:nvSpPr>
          <p:cNvPr id="29" name="Line 18">
            <a:extLst>
              <a:ext uri="{FF2B5EF4-FFF2-40B4-BE49-F238E27FC236}">
                <a16:creationId xmlns:a16="http://schemas.microsoft.com/office/drawing/2014/main" id="{213A88D2-8E39-61EB-9A5B-7F473DAF49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0442" y="4765549"/>
            <a:ext cx="625475" cy="893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299692EA-1D36-74B6-092E-811D73684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17" y="5035425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Helvetica" pitchFamily="34" charset="0"/>
              </a:rPr>
              <a:t>r</a:t>
            </a:r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B4EE3702-A70B-8EA2-C745-1E0A0C6B44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10741" y="4930649"/>
            <a:ext cx="150812" cy="728662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BB41F956-9532-F27E-C0A6-91010BD70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567" y="4995737"/>
            <a:ext cx="331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C0099"/>
                </a:solidFill>
                <a:latin typeface="Helvetica" pitchFamily="34" charset="0"/>
              </a:rPr>
              <a:t>d</a:t>
            </a:r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8A267B4-CD47-EECC-416A-C80294544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878" y="4919536"/>
            <a:ext cx="3497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Helvetica" pitchFamily="34" charset="0"/>
              </a:rPr>
              <a:t>t</a:t>
            </a:r>
            <a:r>
              <a:rPr lang="en-US" sz="2000" baseline="-25000" dirty="0" err="1">
                <a:solidFill>
                  <a:schemeClr val="accent1"/>
                </a:solidFill>
                <a:latin typeface="Helvetica" pitchFamily="34" charset="0"/>
              </a:rPr>
              <a:t>h</a:t>
            </a:r>
            <a:endParaRPr lang="en-US" sz="2000" dirty="0">
              <a:solidFill>
                <a:schemeClr val="accent1"/>
              </a:solidFill>
              <a:latin typeface="Helvetica" pitchFamily="34" charset="0"/>
            </a:endParaRPr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11274A64-AE9A-651A-6E94-F109F7A1A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603" y="4424236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Helvetica" pitchFamily="34" charset="0"/>
              </a:rPr>
              <a:t>t</a:t>
            </a:r>
            <a:r>
              <a:rPr lang="en-US" sz="2000" baseline="-25000" dirty="0">
                <a:solidFill>
                  <a:srgbClr val="7030A0"/>
                </a:solidFill>
                <a:latin typeface="Helvetica" pitchFamily="34" charset="0"/>
              </a:rPr>
              <a:t>m</a:t>
            </a:r>
            <a:endParaRPr lang="en-US" sz="2000" dirty="0">
              <a:solidFill>
                <a:srgbClr val="7030A0"/>
              </a:solidFill>
              <a:latin typeface="Helvetica" pitchFamily="34" charset="0"/>
            </a:endParaRPr>
          </a:p>
        </p:txBody>
      </p:sp>
      <p:sp>
        <p:nvSpPr>
          <p:cNvPr id="35" name="Line 25">
            <a:extLst>
              <a:ext uri="{FF2B5EF4-FFF2-40B4-BE49-F238E27FC236}">
                <a16:creationId xmlns:a16="http://schemas.microsoft.com/office/drawing/2014/main" id="{CB7A7E66-46B8-147B-09F6-A5E80D0C67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566" y="4478211"/>
            <a:ext cx="3321050" cy="685800"/>
          </a:xfrm>
          <a:prstGeom prst="line">
            <a:avLst/>
          </a:prstGeom>
          <a:noFill/>
          <a:ln w="9525">
            <a:solidFill>
              <a:srgbClr val="7030A0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he-IL">
              <a:solidFill>
                <a:srgbClr val="7030A0"/>
              </a:solidFill>
            </a:endParaRPr>
          </a:p>
        </p:txBody>
      </p:sp>
      <p:sp>
        <p:nvSpPr>
          <p:cNvPr id="36" name="Line 26">
            <a:extLst>
              <a:ext uri="{FF2B5EF4-FFF2-40B4-BE49-F238E27FC236}">
                <a16:creationId xmlns:a16="http://schemas.microsoft.com/office/drawing/2014/main" id="{F791A121-78C7-2AE2-109F-DAED08F58A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3004" y="4976687"/>
            <a:ext cx="130175" cy="644525"/>
          </a:xfrm>
          <a:prstGeom prst="line">
            <a:avLst/>
          </a:prstGeom>
          <a:noFill/>
          <a:ln w="9525">
            <a:solidFill>
              <a:srgbClr val="7030A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>
              <a:solidFill>
                <a:srgbClr val="7030A0"/>
              </a:solidFill>
            </a:endParaRPr>
          </a:p>
        </p:txBody>
      </p:sp>
      <p:sp>
        <p:nvSpPr>
          <p:cNvPr id="37" name="Line 27">
            <a:extLst>
              <a:ext uri="{FF2B5EF4-FFF2-40B4-BE49-F238E27FC236}">
                <a16:creationId xmlns:a16="http://schemas.microsoft.com/office/drawing/2014/main" id="{DB4CF28F-1101-CAD3-E64C-9933C7A499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53578" y="4205161"/>
            <a:ext cx="272855" cy="1350963"/>
          </a:xfrm>
          <a:prstGeom prst="line">
            <a:avLst/>
          </a:prstGeom>
          <a:noFill/>
          <a:ln w="9525">
            <a:solidFill>
              <a:srgbClr val="7030A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>
              <a:solidFill>
                <a:srgbClr val="7030A0"/>
              </a:solidFill>
            </a:endParaRPr>
          </a:p>
        </p:txBody>
      </p:sp>
      <p:sp>
        <p:nvSpPr>
          <p:cNvPr id="38" name="Line 28">
            <a:extLst>
              <a:ext uri="{FF2B5EF4-FFF2-40B4-BE49-F238E27FC236}">
                <a16:creationId xmlns:a16="http://schemas.microsoft.com/office/drawing/2014/main" id="{C939518A-D60B-263D-07C0-3991FDE3CA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578" y="5657723"/>
            <a:ext cx="34726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187D0088-A43A-BB93-59DE-DEE9641A9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003" y="5621212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Helvetica" pitchFamily="34" charset="0"/>
              </a:rPr>
              <a:t>L</a:t>
            </a:r>
          </a:p>
        </p:txBody>
      </p:sp>
      <p:sp>
        <p:nvSpPr>
          <p:cNvPr id="40" name="Freeform 32">
            <a:extLst>
              <a:ext uri="{FF2B5EF4-FFF2-40B4-BE49-F238E27FC236}">
                <a16:creationId xmlns:a16="http://schemas.microsoft.com/office/drawing/2014/main" id="{DBA71EBE-7466-4848-1A24-5AC2B625186B}"/>
              </a:ext>
            </a:extLst>
          </p:cNvPr>
          <p:cNvSpPr>
            <a:spLocks/>
          </p:cNvSpPr>
          <p:nvPr/>
        </p:nvSpPr>
        <p:spPr bwMode="auto">
          <a:xfrm>
            <a:off x="3931378" y="4892550"/>
            <a:ext cx="114300" cy="136525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2" y="72"/>
              </a:cxn>
              <a:cxn ang="0">
                <a:pos x="0" y="86"/>
              </a:cxn>
            </a:cxnLst>
            <a:rect l="0" t="0" r="r" b="b"/>
            <a:pathLst>
              <a:path w="72" h="86">
                <a:moveTo>
                  <a:pt x="59" y="0"/>
                </a:moveTo>
                <a:lnTo>
                  <a:pt x="72" y="72"/>
                </a:lnTo>
                <a:lnTo>
                  <a:pt x="0" y="8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CEF94764-FCB6-5C25-1D4B-160200682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916" y="4989387"/>
            <a:ext cx="214312" cy="2079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2" name="Oval 16">
            <a:extLst>
              <a:ext uri="{FF2B5EF4-FFF2-40B4-BE49-F238E27FC236}">
                <a16:creationId xmlns:a16="http://schemas.microsoft.com/office/drawing/2014/main" id="{16F5036F-2CA1-DD68-508B-08553FCA7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141" y="4648074"/>
            <a:ext cx="214312" cy="2079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3" name="Line 35">
            <a:extLst>
              <a:ext uri="{FF2B5EF4-FFF2-40B4-BE49-F238E27FC236}">
                <a16:creationId xmlns:a16="http://schemas.microsoft.com/office/drawing/2014/main" id="{C2D811CF-1B25-ABCE-E704-8165E750DC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9703" y="4935411"/>
            <a:ext cx="685800" cy="152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592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29" name="Line 21"/>
          <p:cNvSpPr>
            <a:spLocks noChangeShapeType="1"/>
          </p:cNvSpPr>
          <p:nvPr/>
        </p:nvSpPr>
        <p:spPr bwMode="auto">
          <a:xfrm flipH="1" flipV="1">
            <a:off x="5770563" y="3554413"/>
            <a:ext cx="91440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849" y="284163"/>
            <a:ext cx="10515600" cy="1325563"/>
          </a:xfrm>
        </p:spPr>
        <p:txBody>
          <a:bodyPr/>
          <a:lstStyle/>
          <a:p>
            <a:r>
              <a:rPr lang="en-US" b="1" dirty="0"/>
              <a:t>Ray-Sphere Intersection III</a:t>
            </a:r>
          </a:p>
        </p:txBody>
      </p:sp>
      <p:sp>
        <p:nvSpPr>
          <p:cNvPr id="171012" name="Oval 4"/>
          <p:cNvSpPr>
            <a:spLocks noChangeArrowheads="1"/>
          </p:cNvSpPr>
          <p:nvPr/>
        </p:nvSpPr>
        <p:spPr bwMode="auto">
          <a:xfrm>
            <a:off x="6477000" y="3657600"/>
            <a:ext cx="2463800" cy="23510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 rot="-21600000">
            <a:off x="3827637" y="4920734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P</a:t>
            </a:r>
            <a:r>
              <a:rPr lang="en-US" baseline="-25000">
                <a:solidFill>
                  <a:schemeClr val="accent2"/>
                </a:solidFill>
                <a:latin typeface="Helvetica" pitchFamily="34" charset="0"/>
              </a:rPr>
              <a:t>0</a:t>
            </a:r>
          </a:p>
        </p:txBody>
      </p:sp>
      <p:sp>
        <p:nvSpPr>
          <p:cNvPr id="171014" name="Oval 6"/>
          <p:cNvSpPr>
            <a:spLocks noChangeArrowheads="1"/>
          </p:cNvSpPr>
          <p:nvPr/>
        </p:nvSpPr>
        <p:spPr bwMode="auto">
          <a:xfrm>
            <a:off x="3902075" y="4665664"/>
            <a:ext cx="223838" cy="2238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1015" name="Oval 7"/>
          <p:cNvSpPr>
            <a:spLocks noChangeArrowheads="1"/>
          </p:cNvSpPr>
          <p:nvPr/>
        </p:nvSpPr>
        <p:spPr bwMode="auto">
          <a:xfrm>
            <a:off x="6589714" y="4056064"/>
            <a:ext cx="223837" cy="2238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4475163" y="4240214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Helvetica" pitchFamily="34" charset="0"/>
              </a:rPr>
              <a:t>V</a:t>
            </a:r>
            <a:endParaRPr lang="en-US" sz="2000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171017" name="Line 9"/>
          <p:cNvSpPr>
            <a:spLocks noChangeShapeType="1"/>
          </p:cNvSpPr>
          <p:nvPr/>
        </p:nvSpPr>
        <p:spPr bwMode="auto">
          <a:xfrm flipV="1">
            <a:off x="4013201" y="3627438"/>
            <a:ext cx="5021263" cy="1149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1018" name="Oval 10"/>
          <p:cNvSpPr>
            <a:spLocks noChangeArrowheads="1"/>
          </p:cNvSpPr>
          <p:nvPr/>
        </p:nvSpPr>
        <p:spPr bwMode="auto">
          <a:xfrm>
            <a:off x="7550150" y="4665664"/>
            <a:ext cx="223838" cy="223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 flipV="1">
            <a:off x="4022725" y="4464051"/>
            <a:ext cx="1322388" cy="32226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>
            <a:off x="6700839" y="4154488"/>
            <a:ext cx="962025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1021" name="Text Box 13"/>
          <p:cNvSpPr txBox="1">
            <a:spLocks noChangeArrowheads="1"/>
          </p:cNvSpPr>
          <p:nvPr/>
        </p:nvSpPr>
        <p:spPr bwMode="auto">
          <a:xfrm rot="-21600000">
            <a:off x="7684755" y="4844534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O</a:t>
            </a:r>
            <a:endParaRPr lang="en-US" baseline="-25000">
              <a:latin typeface="Helvetica" pitchFamily="34" charset="0"/>
            </a:endParaRPr>
          </a:p>
        </p:txBody>
      </p:sp>
      <p:sp>
        <p:nvSpPr>
          <p:cNvPr id="171022" name="Text Box 14"/>
          <p:cNvSpPr txBox="1">
            <a:spLocks noChangeArrowheads="1"/>
          </p:cNvSpPr>
          <p:nvPr/>
        </p:nvSpPr>
        <p:spPr bwMode="auto">
          <a:xfrm rot="-21600000">
            <a:off x="6633161" y="4360347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P</a:t>
            </a:r>
            <a:endParaRPr lang="en-US" baseline="-25000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171023" name="Rectangle 15"/>
          <p:cNvSpPr>
            <a:spLocks noChangeArrowheads="1"/>
          </p:cNvSpPr>
          <p:nvPr/>
        </p:nvSpPr>
        <p:spPr bwMode="auto">
          <a:xfrm>
            <a:off x="7178675" y="4164014"/>
            <a:ext cx="26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Helvetica" pitchFamily="34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027" name="Text Box 19"/>
              <p:cNvSpPr txBox="1">
                <a:spLocks noChangeArrowheads="1"/>
              </p:cNvSpPr>
              <p:nvPr/>
            </p:nvSpPr>
            <p:spPr bwMode="auto">
              <a:xfrm>
                <a:off x="2695229" y="2877432"/>
                <a:ext cx="2159886" cy="95955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hlink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i="1">
                          <a:solidFill>
                            <a:schemeClr val="hlin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hlin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hlink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chemeClr val="hlin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hlink"/>
                              </a:solidFill>
                              <a:latin typeface="Cambria Math"/>
                            </a:rPr>
                            <m:t>𝑂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chemeClr val="hlin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hlink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2800" i="1">
                                  <a:solidFill>
                                    <a:schemeClr val="hlin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chemeClr val="hlink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hlink"/>
                  </a:solidFill>
                  <a:latin typeface="Helvetica" pitchFamily="34" charset="0"/>
                </a:endParaRPr>
              </a:p>
            </p:txBody>
          </p:sp>
        </mc:Choice>
        <mc:Fallback xmlns="">
          <p:sp>
            <p:nvSpPr>
              <p:cNvPr id="171027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5229" y="2877432"/>
                <a:ext cx="2159886" cy="959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30" name="Rectangle 22"/>
          <p:cNvSpPr>
            <a:spLocks noChangeArrowheads="1"/>
          </p:cNvSpPr>
          <p:nvPr/>
        </p:nvSpPr>
        <p:spPr bwMode="auto">
          <a:xfrm>
            <a:off x="6227763" y="3478214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Helvetica" pitchFamily="34" charset="0"/>
              </a:rPr>
              <a:t>N</a:t>
            </a:r>
            <a:endParaRPr lang="en-US" sz="2000">
              <a:solidFill>
                <a:schemeClr val="hlink"/>
              </a:solidFill>
              <a:latin typeface="Helvetica" pitchFamily="34" charset="0"/>
            </a:endParaRPr>
          </a:p>
        </p:txBody>
      </p:sp>
      <p:sp>
        <p:nvSpPr>
          <p:cNvPr id="171031" name="Rectangle 2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normal vector at intersection </a:t>
            </a:r>
            <a:br>
              <a:rPr lang="en-US" dirty="0"/>
            </a:br>
            <a:r>
              <a:rPr lang="en-US" dirty="0"/>
              <a:t>for lighting calculations</a:t>
            </a:r>
          </a:p>
        </p:txBody>
      </p:sp>
    </p:spTree>
    <p:extLst>
      <p:ext uri="{BB962C8B-B14F-4D97-AF65-F5344CB8AC3E}">
        <p14:creationId xmlns:p14="http://schemas.microsoft.com/office/powerpoint/2010/main" val="19015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7EAFE-2E76-F613-B573-7D388D21E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79862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על מנת לקבל את וקטור הנורמל לכדור בנקודות החיתוך של הקרן עם הכדור, נחשב את </a:t>
                </a:r>
                <a:r>
                  <a:rPr lang="he-IL" dirty="0" err="1"/>
                  <a:t>הוקטור</a:t>
                </a:r>
                <a:r>
                  <a:rPr lang="he-IL" dirty="0"/>
                  <a:t> העובר דרך נקודת המרכז של הכדור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he-IL" dirty="0"/>
                  <a:t>,</a:t>
                </a:r>
                <a:br>
                  <a:rPr lang="en-US" dirty="0"/>
                </a:br>
                <a:r>
                  <a:rPr lang="he-IL" dirty="0"/>
                  <a:t>עם נקודות החיתוך של הקרן עם הכדור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e-IL" dirty="0"/>
                  <a:t>, וננרמל אותו.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7EAFE-2E76-F613-B573-7D388D21E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79862"/>
              </a:xfrm>
              <a:blipFill>
                <a:blip r:embed="rId2"/>
                <a:stretch>
                  <a:fillRect t="-2081" r="-1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C03CA58-F7EC-823B-ADC5-26CF6EFEDFE5}"/>
              </a:ext>
            </a:extLst>
          </p:cNvPr>
          <p:cNvSpPr txBox="1">
            <a:spLocks noChangeArrowheads="1"/>
          </p:cNvSpPr>
          <p:nvPr/>
        </p:nvSpPr>
        <p:spPr>
          <a:xfrm>
            <a:off x="193874" y="220107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Ray-Sphere Intersection III</a:t>
            </a:r>
          </a:p>
        </p:txBody>
      </p:sp>
      <p:sp>
        <p:nvSpPr>
          <p:cNvPr id="5" name="Line 21">
            <a:extLst>
              <a:ext uri="{FF2B5EF4-FFF2-40B4-BE49-F238E27FC236}">
                <a16:creationId xmlns:a16="http://schemas.microsoft.com/office/drawing/2014/main" id="{085299F8-33BF-5242-BDCF-2828E3133C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30194" y="4292962"/>
            <a:ext cx="91440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794C01E-E1BA-67DA-9EEC-FDFEE19B8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631" y="4396149"/>
            <a:ext cx="2463800" cy="23510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6665CB7-4755-8D20-8D10-E4658FA37580}"/>
              </a:ext>
            </a:extLst>
          </p:cNvPr>
          <p:cNvSpPr txBox="1">
            <a:spLocks noChangeArrowheads="1"/>
          </p:cNvSpPr>
          <p:nvPr/>
        </p:nvSpPr>
        <p:spPr bwMode="auto">
          <a:xfrm rot="-21600000">
            <a:off x="287268" y="5659283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P</a:t>
            </a:r>
            <a:r>
              <a:rPr lang="en-US" baseline="-25000">
                <a:solidFill>
                  <a:schemeClr val="accent2"/>
                </a:solidFill>
                <a:latin typeface="Helvetica" pitchFamily="34" charset="0"/>
              </a:rPr>
              <a:t>0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7C62C2BD-322D-C376-C6F4-E54900846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06" y="5404213"/>
            <a:ext cx="223838" cy="2238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F2A3FD74-9425-00E5-A66F-7A6AE9404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345" y="4794613"/>
            <a:ext cx="223837" cy="2238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A13C7BA5-C377-76EB-BFD2-FEB9E1BEB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94" y="49787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Helvetica" pitchFamily="34" charset="0"/>
              </a:rPr>
              <a:t>V</a:t>
            </a:r>
            <a:endParaRPr lang="en-US" sz="2000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D24B3F35-6BFF-59CA-47E3-99E3E38A0B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832" y="4365987"/>
            <a:ext cx="5021263" cy="1149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AFA0EAA1-09B3-DDBA-6E17-3608A6A11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781" y="5404213"/>
            <a:ext cx="223838" cy="223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58E34559-6F68-A0F7-B75D-B85538BBFC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2356" y="5202600"/>
            <a:ext cx="1322388" cy="32226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64C946EB-7138-70CA-284A-325483783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0470" y="4893037"/>
            <a:ext cx="962025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304AA4A0-A049-E0A1-5559-1CC6BC4154AA}"/>
              </a:ext>
            </a:extLst>
          </p:cNvPr>
          <p:cNvSpPr txBox="1">
            <a:spLocks noChangeArrowheads="1"/>
          </p:cNvSpPr>
          <p:nvPr/>
        </p:nvSpPr>
        <p:spPr bwMode="auto">
          <a:xfrm rot="-21600000">
            <a:off x="4144386" y="5583083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O</a:t>
            </a:r>
            <a:endParaRPr lang="en-US" baseline="-25000">
              <a:latin typeface="Helvetica" pitchFamily="34" charset="0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BA331967-577B-4448-17CD-BC44D3AF168B}"/>
              </a:ext>
            </a:extLst>
          </p:cNvPr>
          <p:cNvSpPr txBox="1">
            <a:spLocks noChangeArrowheads="1"/>
          </p:cNvSpPr>
          <p:nvPr/>
        </p:nvSpPr>
        <p:spPr bwMode="auto">
          <a:xfrm rot="-21600000">
            <a:off x="3092792" y="5098896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itchFamily="34" charset="0"/>
              </a:rPr>
              <a:t>P</a:t>
            </a:r>
            <a:endParaRPr lang="en-US" baseline="-25000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8B85ADE6-C4FA-A74A-0158-DEEFB789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306" y="4902563"/>
            <a:ext cx="26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Helvetica" pitchFamily="34" charset="0"/>
              </a:rPr>
              <a:t>r</a:t>
            </a:r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79895628-54C6-8715-83F9-300318416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394" y="42167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Helvetica" pitchFamily="34" charset="0"/>
              </a:rPr>
              <a:t>N</a:t>
            </a:r>
            <a:endParaRPr lang="en-US" sz="2000">
              <a:solidFill>
                <a:schemeClr val="hlink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87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2050</Words>
  <Application>Microsoft Office PowerPoint</Application>
  <PresentationFormat>Widescreen</PresentationFormat>
  <Paragraphs>399</Paragraphs>
  <Slides>38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Calibri</vt:lpstr>
      <vt:lpstr>Calibri Light</vt:lpstr>
      <vt:lpstr>Calibri Light (Headings)</vt:lpstr>
      <vt:lpstr>Cambria Math</vt:lpstr>
      <vt:lpstr>Helvetica</vt:lpstr>
      <vt:lpstr>Helvetica-Narrow</vt:lpstr>
      <vt:lpstr>Symbol</vt:lpstr>
      <vt:lpstr>Wingdings</vt:lpstr>
      <vt:lpstr>Office Theme</vt:lpstr>
      <vt:lpstr>Clip</vt:lpstr>
      <vt:lpstr>Equation</vt:lpstr>
      <vt:lpstr>משוואה</vt:lpstr>
      <vt:lpstr>PS 4</vt:lpstr>
      <vt:lpstr>Ray Intersections</vt:lpstr>
      <vt:lpstr>Ray-Sphere Intersection</vt:lpstr>
      <vt:lpstr>Ray-Sphere Intersection I</vt:lpstr>
      <vt:lpstr>PowerPoint Presentation</vt:lpstr>
      <vt:lpstr>Ray-Sphere Intersection II</vt:lpstr>
      <vt:lpstr>PowerPoint Presentation</vt:lpstr>
      <vt:lpstr>Ray-Sphere Intersection III</vt:lpstr>
      <vt:lpstr>PowerPoint Presentation</vt:lpstr>
      <vt:lpstr>Ray-Plane Intersection</vt:lpstr>
      <vt:lpstr>PowerPoint Presentation</vt:lpstr>
      <vt:lpstr>Ray-Triangle Intersection</vt:lpstr>
      <vt:lpstr>PowerPoint Presentation</vt:lpstr>
      <vt:lpstr>Ray-Triangle Intersection I</vt:lpstr>
      <vt:lpstr>PowerPoint Presentation</vt:lpstr>
      <vt:lpstr>Ray-Triangle Intersection II</vt:lpstr>
      <vt:lpstr>PowerPoint Presentation</vt:lpstr>
      <vt:lpstr>Ray Tracing</vt:lpstr>
      <vt:lpstr>Constructing Ray Through a Pixel</vt:lpstr>
      <vt:lpstr>Image Space  View Plane Space</vt:lpstr>
      <vt:lpstr>Image Space  View Plane Space</vt:lpstr>
      <vt:lpstr>PowerPoint Presentation</vt:lpstr>
      <vt:lpstr>Color calculation</vt:lpstr>
      <vt:lpstr>Diffuse Reflection</vt:lpstr>
      <vt:lpstr>PowerPoint Presentation</vt:lpstr>
      <vt:lpstr>Specular Reflection</vt:lpstr>
      <vt:lpstr>PowerPoint Presentation</vt:lpstr>
      <vt:lpstr>Surface Illumination Calculation</vt:lpstr>
      <vt:lpstr>Surface Illumination Calculation</vt:lpstr>
      <vt:lpstr>PowerPoint Presentation</vt:lpstr>
      <vt:lpstr>Phong model</vt:lpstr>
      <vt:lpstr>Shadows</vt:lpstr>
      <vt:lpstr>PowerPoint Presentation</vt:lpstr>
      <vt:lpstr>Recursive Ray Tracing</vt:lpstr>
      <vt:lpstr>PowerPoint Presentation</vt:lpstr>
      <vt:lpstr>Mirror reflections</vt:lpstr>
      <vt:lpstr>PowerPoint Presentation</vt:lpstr>
      <vt:lpstr>Color Model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creator>Ofir Gilad</dc:creator>
  <cp:lastModifiedBy>Ofir Gilad</cp:lastModifiedBy>
  <cp:revision>75</cp:revision>
  <dcterms:created xsi:type="dcterms:W3CDTF">2023-12-25T13:44:14Z</dcterms:created>
  <dcterms:modified xsi:type="dcterms:W3CDTF">2024-01-19T21:14:52Z</dcterms:modified>
</cp:coreProperties>
</file>