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3" r:id="rId7"/>
    <p:sldId id="264" r:id="rId8"/>
    <p:sldId id="265" r:id="rId9"/>
    <p:sldId id="267" r:id="rId10"/>
    <p:sldId id="266" r:id="rId11"/>
  </p:sldIdLst>
  <p:sldSz cx="9144000" cy="5143500" type="screen16x9"/>
  <p:notesSz cx="6858000" cy="9144000"/>
  <p:embeddedFontLst>
    <p:embeddedFont>
      <p:font typeface="Average" panose="020B0604020202020204" charset="0"/>
      <p:regular r:id="rId13"/>
    </p:embeddedFont>
    <p:embeddedFont>
      <p:font typeface="Lato" panose="020F0502020204030203" pitchFamily="34" charset="0"/>
      <p:regular r:id="rId14"/>
      <p:bold r:id="rId15"/>
      <p:italic r:id="rId16"/>
      <p:boldItalic r:id="rId17"/>
    </p:embeddedFont>
    <p:embeddedFont>
      <p:font typeface="Maven Pro" panose="020B0604020202020204" charset="0"/>
      <p:regular r:id="rId18"/>
      <p:bold r:id="rId19"/>
    </p:embeddedFont>
    <p:embeddedFont>
      <p:font typeface="Nuni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4faba0137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e4faba0137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e4faba0137_0_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e4faba0137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e4faba0137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e4faba0137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e4faba0137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e4faba0137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4faba0137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e4faba0137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e4faba0137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e4faba0137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4faba0137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e4faba0137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4faba0137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4faba0137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4faba0137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4faba0137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27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search?q=intelligence+artifici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github.com/AbdSuperDev/NLP_Streamlit" TargetMode="External"/><Relationship Id="rId4" Type="http://schemas.openxmlformats.org/officeDocument/2006/relationships/hyperlink" Target="https://nlpapp-eprldci7zzb9vtkwnixiyv.streamlit.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152400" y="152400"/>
            <a:ext cx="3176600" cy="1203325"/>
          </a:xfrm>
          <a:prstGeom prst="rect">
            <a:avLst/>
          </a:prstGeom>
          <a:noFill/>
          <a:ln>
            <a:noFill/>
          </a:ln>
        </p:spPr>
      </p:pic>
      <p:pic>
        <p:nvPicPr>
          <p:cNvPr id="278" name="Google Shape;278;p13"/>
          <p:cNvPicPr preferRelativeResize="0"/>
          <p:nvPr/>
        </p:nvPicPr>
        <p:blipFill>
          <a:blip r:embed="rId4">
            <a:alphaModFix/>
          </a:blip>
          <a:stretch>
            <a:fillRect/>
          </a:stretch>
        </p:blipFill>
        <p:spPr>
          <a:xfrm>
            <a:off x="7413825" y="133850"/>
            <a:ext cx="1611850" cy="1376300"/>
          </a:xfrm>
          <a:prstGeom prst="rect">
            <a:avLst/>
          </a:prstGeom>
          <a:noFill/>
          <a:ln>
            <a:noFill/>
          </a:ln>
        </p:spPr>
      </p:pic>
      <p:sp>
        <p:nvSpPr>
          <p:cNvPr id="279" name="Google Shape;279;p13"/>
          <p:cNvSpPr txBox="1"/>
          <p:nvPr/>
        </p:nvSpPr>
        <p:spPr>
          <a:xfrm>
            <a:off x="2176700" y="1589775"/>
            <a:ext cx="5498700" cy="5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b="1" u="sng">
                <a:solidFill>
                  <a:srgbClr val="FFFFFF"/>
                </a:solidFill>
                <a:latin typeface="Lato"/>
                <a:ea typeface="Lato"/>
                <a:cs typeface="Lato"/>
                <a:sym typeface="Lato"/>
              </a:rPr>
              <a:t>Natural Langage Processing 1 (NLP)</a:t>
            </a:r>
            <a:endParaRPr sz="2400" b="1" u="sng">
              <a:solidFill>
                <a:srgbClr val="FFFFFF"/>
              </a:solidFill>
              <a:latin typeface="Lato"/>
              <a:ea typeface="Lato"/>
              <a:cs typeface="Lato"/>
              <a:sym typeface="Lato"/>
            </a:endParaRPr>
          </a:p>
        </p:txBody>
      </p:sp>
      <p:sp>
        <p:nvSpPr>
          <p:cNvPr id="280" name="Google Shape;280;p13"/>
          <p:cNvSpPr txBox="1"/>
          <p:nvPr/>
        </p:nvSpPr>
        <p:spPr>
          <a:xfrm>
            <a:off x="617125" y="2131025"/>
            <a:ext cx="7925700" cy="10716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3000" b="1">
                <a:solidFill>
                  <a:srgbClr val="FFFFFF"/>
                </a:solidFill>
                <a:latin typeface="Average"/>
                <a:ea typeface="Average"/>
                <a:cs typeface="Average"/>
                <a:sym typeface="Average"/>
              </a:rPr>
              <a:t> </a:t>
            </a:r>
            <a:r>
              <a:rPr lang="fr" sz="3000" b="1" u="sng">
                <a:solidFill>
                  <a:srgbClr val="FFFFFF"/>
                </a:solidFill>
                <a:latin typeface="Average"/>
                <a:ea typeface="Average"/>
                <a:cs typeface="Average"/>
                <a:sym typeface="Average"/>
              </a:rPr>
              <a:t>Thème</a:t>
            </a:r>
            <a:r>
              <a:rPr lang="fr" sz="3000" b="1">
                <a:solidFill>
                  <a:srgbClr val="FFFFFF"/>
                </a:solidFill>
                <a:latin typeface="Average"/>
                <a:ea typeface="Average"/>
                <a:cs typeface="Average"/>
                <a:sym typeface="Average"/>
              </a:rPr>
              <a:t> : Comparaison des techniques de vectorisation</a:t>
            </a:r>
            <a:endParaRPr sz="3000" b="1">
              <a:solidFill>
                <a:srgbClr val="FFFFFF"/>
              </a:solidFill>
              <a:latin typeface="Average"/>
              <a:ea typeface="Average"/>
              <a:cs typeface="Average"/>
              <a:sym typeface="Average"/>
            </a:endParaRPr>
          </a:p>
        </p:txBody>
      </p:sp>
      <p:sp>
        <p:nvSpPr>
          <p:cNvPr id="281" name="Google Shape;281;p13"/>
          <p:cNvSpPr txBox="1"/>
          <p:nvPr/>
        </p:nvSpPr>
        <p:spPr>
          <a:xfrm>
            <a:off x="438450" y="3498525"/>
            <a:ext cx="3000000" cy="523200"/>
          </a:xfrm>
          <a:prstGeom prst="rect">
            <a:avLst/>
          </a:prstGeom>
          <a:noFill/>
          <a:ln>
            <a:noFill/>
          </a:ln>
        </p:spPr>
        <p:txBody>
          <a:bodyPr spcFirstLastPara="1" wrap="square" lIns="91425" tIns="91425" rIns="91425" bIns="91425" anchor="t" anchorCtr="0">
            <a:spAutoFit/>
          </a:bodyPr>
          <a:lstStyle/>
          <a:p>
            <a:pPr marL="0" lvl="0" indent="0" algn="l" rtl="0">
              <a:lnSpc>
                <a:spcPct val="107000"/>
              </a:lnSpc>
              <a:spcBef>
                <a:spcPts val="0"/>
              </a:spcBef>
              <a:spcAft>
                <a:spcPts val="200"/>
              </a:spcAft>
              <a:buNone/>
            </a:pPr>
            <a:r>
              <a:rPr lang="fr" sz="1600">
                <a:solidFill>
                  <a:srgbClr val="FFFFFF"/>
                </a:solidFill>
              </a:rPr>
              <a:t>Enseignant : </a:t>
            </a:r>
            <a:r>
              <a:rPr lang="fr" sz="1600" b="1">
                <a:solidFill>
                  <a:srgbClr val="FFFFFF"/>
                </a:solidFill>
              </a:rPr>
              <a:t>Dr KAFANDO</a:t>
            </a:r>
            <a:r>
              <a:rPr lang="fr" sz="2200" b="1">
                <a:solidFill>
                  <a:srgbClr val="FFFFFF"/>
                </a:solidFill>
              </a:rPr>
              <a:t> </a:t>
            </a:r>
            <a:r>
              <a:rPr lang="fr" sz="1600">
                <a:solidFill>
                  <a:srgbClr val="FFFFFF"/>
                </a:solidFill>
              </a:rPr>
              <a:t> </a:t>
            </a:r>
            <a:endParaRPr sz="1600">
              <a:solidFill>
                <a:srgbClr val="FFFFFF"/>
              </a:solidFill>
            </a:endParaRPr>
          </a:p>
        </p:txBody>
      </p:sp>
      <p:sp>
        <p:nvSpPr>
          <p:cNvPr id="282" name="Google Shape;282;p13"/>
          <p:cNvSpPr txBox="1"/>
          <p:nvPr/>
        </p:nvSpPr>
        <p:spPr>
          <a:xfrm>
            <a:off x="3556425" y="3610025"/>
            <a:ext cx="3483900" cy="12033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0"/>
              </a:spcAft>
              <a:buNone/>
            </a:pPr>
            <a:r>
              <a:rPr lang="fr" sz="1600" b="1">
                <a:solidFill>
                  <a:srgbClr val="FFFFFF"/>
                </a:solidFill>
              </a:rPr>
              <a:t>Membres du groupe 11</a:t>
            </a:r>
            <a:endParaRPr sz="1600" b="1">
              <a:solidFill>
                <a:srgbClr val="FFFFFF"/>
              </a:solidFill>
            </a:endParaRPr>
          </a:p>
          <a:p>
            <a:pPr marL="0" lvl="0" indent="0" algn="l" rtl="0">
              <a:lnSpc>
                <a:spcPct val="107000"/>
              </a:lnSpc>
              <a:spcBef>
                <a:spcPts val="800"/>
              </a:spcBef>
              <a:spcAft>
                <a:spcPts val="0"/>
              </a:spcAft>
              <a:buNone/>
            </a:pPr>
            <a:r>
              <a:rPr lang="fr" sz="1600">
                <a:solidFill>
                  <a:srgbClr val="FFFFFF"/>
                </a:solidFill>
              </a:rPr>
              <a:t>OUEDRAOGO Abdoul Rachid</a:t>
            </a:r>
            <a:endParaRPr sz="1600">
              <a:solidFill>
                <a:srgbClr val="FFFFFF"/>
              </a:solidFill>
            </a:endParaRPr>
          </a:p>
          <a:p>
            <a:pPr marL="0" lvl="0" indent="0" algn="l" rtl="0">
              <a:lnSpc>
                <a:spcPct val="107000"/>
              </a:lnSpc>
              <a:spcBef>
                <a:spcPts val="800"/>
              </a:spcBef>
              <a:spcAft>
                <a:spcPts val="0"/>
              </a:spcAft>
              <a:buNone/>
            </a:pPr>
            <a:r>
              <a:rPr lang="fr" sz="1600">
                <a:solidFill>
                  <a:srgbClr val="FFFFFF"/>
                </a:solidFill>
              </a:rPr>
              <a:t>TRAORE Abdoul Aziz </a:t>
            </a:r>
            <a:endParaRPr sz="1600">
              <a:solidFill>
                <a:srgbClr val="FFFFFF"/>
              </a:solidFill>
            </a:endParaRPr>
          </a:p>
          <a:p>
            <a:pPr marL="0" lvl="0" indent="0" algn="l" rtl="0">
              <a:spcBef>
                <a:spcPts val="800"/>
              </a:spcBef>
              <a:spcAft>
                <a:spcPts val="0"/>
              </a:spcAft>
              <a:buNone/>
            </a:pPr>
            <a:endParaRPr sz="1300">
              <a:solidFill>
                <a:srgbClr val="FFFFFF"/>
              </a:solidFill>
              <a:latin typeface="Lato"/>
              <a:ea typeface="Lato"/>
              <a:cs typeface="Lato"/>
              <a:sym typeface="Lato"/>
            </a:endParaRPr>
          </a:p>
        </p:txBody>
      </p:sp>
      <p:sp>
        <p:nvSpPr>
          <p:cNvPr id="283" name="Google Shape;283;p13"/>
          <p:cNvSpPr txBox="1"/>
          <p:nvPr/>
        </p:nvSpPr>
        <p:spPr>
          <a:xfrm>
            <a:off x="6502275" y="4659600"/>
            <a:ext cx="2523600" cy="3462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800"/>
              </a:spcAft>
              <a:buNone/>
            </a:pPr>
            <a:r>
              <a:rPr lang="fr" sz="1300">
                <a:solidFill>
                  <a:srgbClr val="FFFFFF"/>
                </a:solidFill>
                <a:latin typeface="Lato"/>
                <a:ea typeface="Lato"/>
                <a:cs typeface="Lato"/>
                <a:sym typeface="Lato"/>
              </a:rPr>
              <a:t>Année Académique : 2022-2023</a:t>
            </a:r>
            <a:endParaRPr sz="13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ctrTitle"/>
          </p:nvPr>
        </p:nvSpPr>
        <p:spPr>
          <a:xfrm>
            <a:off x="201075" y="1258975"/>
            <a:ext cx="8844000" cy="30588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800" b="0">
                <a:solidFill>
                  <a:srgbClr val="000000"/>
                </a:solidFill>
                <a:latin typeface="Average"/>
                <a:ea typeface="Average"/>
                <a:cs typeface="Average"/>
                <a:sym typeface="Average"/>
              </a:rPr>
              <a:t>À travers cette étude, nous avons comparé différentes techniques de vectorisation pour mesurer la similarité entre des documents et des mots clés. Le Bag of Words et le TF-IDF, bien que simples, montrent leurs limites face à Word2Vec et BERT embeddings, plus avancés et contextuels. L'application Streamlit développée permet une exploration interactive des résultats, facilitant le choix de la méthode de vectorisation la plus adaptée. En conclusion, la vectorisation est cruciale pour traiter et analyser de grandes quantités de données textuelles, et l'évaluation de ces méthodes permet d'optimiser la recherche d'informations et l'analyse de contenu.</a:t>
            </a:r>
            <a:endParaRPr sz="1800" b="0">
              <a:solidFill>
                <a:srgbClr val="000000"/>
              </a:solidFill>
              <a:latin typeface="Average"/>
              <a:ea typeface="Average"/>
              <a:cs typeface="Average"/>
              <a:sym typeface="Average"/>
            </a:endParaRPr>
          </a:p>
          <a:p>
            <a:pPr marL="0" lvl="0" indent="0" algn="l" rtl="0">
              <a:spcBef>
                <a:spcPts val="1200"/>
              </a:spcBef>
              <a:spcAft>
                <a:spcPts val="0"/>
              </a:spcAft>
              <a:buSzPts val="990"/>
              <a:buNone/>
            </a:pPr>
            <a:endParaRPr sz="1440">
              <a:solidFill>
                <a:srgbClr val="000000"/>
              </a:solidFill>
            </a:endParaRPr>
          </a:p>
        </p:txBody>
      </p:sp>
      <p:sp>
        <p:nvSpPr>
          <p:cNvPr id="343" name="Google Shape;343;p23"/>
          <p:cNvSpPr txBox="1">
            <a:spLocks noGrp="1"/>
          </p:cNvSpPr>
          <p:nvPr>
            <p:ph type="subTitle" idx="1"/>
          </p:nvPr>
        </p:nvSpPr>
        <p:spPr>
          <a:xfrm>
            <a:off x="3147850" y="363500"/>
            <a:ext cx="31911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latin typeface="Average"/>
                <a:ea typeface="Average"/>
                <a:cs typeface="Average"/>
                <a:sym typeface="Average"/>
              </a:rPr>
              <a:t>CONCLUSION</a:t>
            </a:r>
            <a:endParaRPr sz="24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4"/>
          <p:cNvSpPr txBox="1">
            <a:spLocks noGrp="1"/>
          </p:cNvSpPr>
          <p:nvPr>
            <p:ph type="subTitle" idx="1"/>
          </p:nvPr>
        </p:nvSpPr>
        <p:spPr>
          <a:xfrm>
            <a:off x="3908050" y="297075"/>
            <a:ext cx="10281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900" b="1"/>
              <a:t>PLAN</a:t>
            </a:r>
            <a:endParaRPr sz="1900" b="1"/>
          </a:p>
        </p:txBody>
      </p:sp>
      <p:sp>
        <p:nvSpPr>
          <p:cNvPr id="289" name="Google Shape;289;p14"/>
          <p:cNvSpPr txBox="1"/>
          <p:nvPr/>
        </p:nvSpPr>
        <p:spPr>
          <a:xfrm>
            <a:off x="975950" y="866150"/>
            <a:ext cx="5239200" cy="3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latin typeface="Lato"/>
                <a:ea typeface="Lato"/>
                <a:cs typeface="Lato"/>
                <a:sym typeface="Lato"/>
              </a:rPr>
              <a:t>	</a:t>
            </a:r>
            <a:r>
              <a:rPr lang="fr" sz="2100">
                <a:latin typeface="Lato"/>
                <a:ea typeface="Lato"/>
                <a:cs typeface="Lato"/>
                <a:sym typeface="Lato"/>
              </a:rPr>
              <a:t>INTRODUCTION</a:t>
            </a:r>
            <a:endParaRPr sz="2100">
              <a:latin typeface="Lato"/>
              <a:ea typeface="Lato"/>
              <a:cs typeface="Lato"/>
              <a:sym typeface="Lato"/>
            </a:endParaRPr>
          </a:p>
          <a:p>
            <a:pPr marL="0" lvl="0" indent="0" algn="l" rtl="0">
              <a:spcBef>
                <a:spcPts val="0"/>
              </a:spcBef>
              <a:spcAft>
                <a:spcPts val="0"/>
              </a:spcAft>
              <a:buNone/>
            </a:pPr>
            <a:endParaRPr sz="21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Constitution du corpus thématique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Prétraitement des données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Nettoyage des articles collectés</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Vectorisation des données</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Calcul de la similarité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Évaluation et comparaison</a:t>
            </a:r>
            <a:endParaRPr sz="2300">
              <a:latin typeface="Lato"/>
              <a:ea typeface="Lato"/>
              <a:cs typeface="Lato"/>
              <a:sym typeface="Lato"/>
            </a:endParaRPr>
          </a:p>
          <a:p>
            <a:pPr marL="0" lvl="0" indent="0" algn="l" rtl="0">
              <a:spcBef>
                <a:spcPts val="0"/>
              </a:spcBef>
              <a:spcAft>
                <a:spcPts val="0"/>
              </a:spcAft>
              <a:buNone/>
            </a:pPr>
            <a:endParaRPr sz="2100">
              <a:latin typeface="Lato"/>
              <a:ea typeface="Lato"/>
              <a:cs typeface="Lato"/>
              <a:sym typeface="Lato"/>
            </a:endParaRPr>
          </a:p>
          <a:p>
            <a:pPr marL="0" lvl="0" indent="457200" algn="l" rtl="0">
              <a:spcBef>
                <a:spcPts val="0"/>
              </a:spcBef>
              <a:spcAft>
                <a:spcPts val="0"/>
              </a:spcAft>
              <a:buNone/>
            </a:pPr>
            <a:r>
              <a:rPr lang="fr" sz="2100">
                <a:latin typeface="Lato"/>
                <a:ea typeface="Lato"/>
                <a:cs typeface="Lato"/>
                <a:sym typeface="Lato"/>
              </a:rPr>
              <a:t>CONCLUSION</a:t>
            </a:r>
            <a:endParaRPr sz="2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txBox="1">
            <a:spLocks noGrp="1"/>
          </p:cNvSpPr>
          <p:nvPr>
            <p:ph type="ctrTitle"/>
          </p:nvPr>
        </p:nvSpPr>
        <p:spPr>
          <a:xfrm>
            <a:off x="201075" y="1258975"/>
            <a:ext cx="8844000" cy="36063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800" b="0">
                <a:solidFill>
                  <a:srgbClr val="000000"/>
                </a:solidFill>
                <a:latin typeface="Average"/>
                <a:ea typeface="Average"/>
                <a:cs typeface="Average"/>
                <a:sym typeface="Average"/>
              </a:rPr>
              <a:t>Avec l'augmentation des données textuelles en ligne, il est essentiel de développer des méthodes efficaces pour extraire et analyser ces informations. La vectorisation des documents, transformant les textes en représentations numériques, est cruciale en traitement automatique du langage naturel (NLP) pour comparer et classer les documents. Cette étude compare différentes techniques de vectorisation (Bag of Words, TF-IDF, Word2Vec, BERT embeddings) pour déterminer celles qui mesurent le mieux la similarité entre des documents et des mots clés. Elle comprend la création d'un corpus thématique, le prétraitement des données, l'application des techniques de vectorisation et l'évaluation de la similarité. Une application Streamlit sera développée pour une exploration interactive des résultats.</a:t>
            </a:r>
            <a:endParaRPr sz="1800" b="0">
              <a:solidFill>
                <a:srgbClr val="000000"/>
              </a:solidFill>
              <a:latin typeface="Average"/>
              <a:ea typeface="Average"/>
              <a:cs typeface="Average"/>
              <a:sym typeface="Average"/>
            </a:endParaRPr>
          </a:p>
          <a:p>
            <a:pPr marL="0" lvl="0" indent="0" algn="l" rtl="0">
              <a:spcBef>
                <a:spcPts val="1200"/>
              </a:spcBef>
              <a:spcAft>
                <a:spcPts val="0"/>
              </a:spcAft>
              <a:buSzPts val="990"/>
              <a:buNone/>
            </a:pPr>
            <a:endParaRPr sz="1440">
              <a:solidFill>
                <a:srgbClr val="000000"/>
              </a:solidFill>
            </a:endParaRPr>
          </a:p>
        </p:txBody>
      </p:sp>
      <p:sp>
        <p:nvSpPr>
          <p:cNvPr id="295" name="Google Shape;295;p15"/>
          <p:cNvSpPr txBox="1">
            <a:spLocks noGrp="1"/>
          </p:cNvSpPr>
          <p:nvPr>
            <p:ph type="subTitle" idx="1"/>
          </p:nvPr>
        </p:nvSpPr>
        <p:spPr>
          <a:xfrm>
            <a:off x="3147850" y="363500"/>
            <a:ext cx="31911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latin typeface="Average"/>
                <a:ea typeface="Average"/>
                <a:cs typeface="Average"/>
                <a:sym typeface="Average"/>
              </a:rPr>
              <a:t>INTRODUCTION</a:t>
            </a:r>
            <a:endParaRPr sz="24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rmAutofit/>
          </a:bodyPr>
          <a:lstStyle/>
          <a:p>
            <a:pPr marL="457200" lvl="0" indent="-360045" algn="l" rtl="0">
              <a:spcBef>
                <a:spcPts val="0"/>
              </a:spcBef>
              <a:spcAft>
                <a:spcPts val="0"/>
              </a:spcAft>
              <a:buClr>
                <a:schemeClr val="lt1"/>
              </a:buClr>
              <a:buSzPct val="69696"/>
              <a:buFont typeface="Lato"/>
              <a:buAutoNum type="romanUcPeriod"/>
            </a:pPr>
            <a:r>
              <a:rPr lang="fr" sz="3300" b="0">
                <a:latin typeface="Lato"/>
                <a:ea typeface="Lato"/>
                <a:cs typeface="Lato"/>
                <a:sym typeface="Lato"/>
              </a:rPr>
              <a:t>Constitution du corpus thématique</a:t>
            </a:r>
            <a:r>
              <a:rPr lang="fr" sz="2300" b="0">
                <a:latin typeface="Lato"/>
                <a:ea typeface="Lato"/>
                <a:cs typeface="Lato"/>
                <a:sym typeface="Lato"/>
              </a:rPr>
              <a:t> </a:t>
            </a:r>
            <a:endParaRPr sz="2300" b="0">
              <a:latin typeface="Lato"/>
              <a:ea typeface="Lato"/>
              <a:cs typeface="Lato"/>
              <a:sym typeface="Lato"/>
            </a:endParaRPr>
          </a:p>
          <a:p>
            <a:pPr marL="0" lvl="0" indent="0" algn="l" rtl="0">
              <a:spcBef>
                <a:spcPts val="0"/>
              </a:spcBef>
              <a:spcAft>
                <a:spcPts val="0"/>
              </a:spcAft>
              <a:buNone/>
            </a:pPr>
            <a:endParaRPr/>
          </a:p>
        </p:txBody>
      </p:sp>
      <p:sp>
        <p:nvSpPr>
          <p:cNvPr id="301" name="Google Shape;301;p16"/>
          <p:cNvSpPr txBox="1">
            <a:spLocks noGrp="1"/>
          </p:cNvSpPr>
          <p:nvPr>
            <p:ph type="subTitle" idx="1"/>
          </p:nvPr>
        </p:nvSpPr>
        <p:spPr>
          <a:xfrm>
            <a:off x="121650" y="818000"/>
            <a:ext cx="8902800" cy="3438000"/>
          </a:xfrm>
          <a:prstGeom prst="rect">
            <a:avLst/>
          </a:prstGeom>
        </p:spPr>
        <p:txBody>
          <a:bodyPr spcFirstLastPara="1" wrap="square" lIns="91425" tIns="91425" rIns="91425" bIns="91425" anchor="t" anchorCtr="0">
            <a:normAutofit fontScale="92500"/>
          </a:bodyPr>
          <a:lstStyle/>
          <a:p>
            <a:pPr marL="457200" lvl="0" indent="-330200" algn="l" rtl="0">
              <a:spcBef>
                <a:spcPts val="0"/>
              </a:spcBef>
              <a:spcAft>
                <a:spcPts val="0"/>
              </a:spcAft>
              <a:buClr>
                <a:srgbClr val="000000"/>
              </a:buClr>
              <a:buSzPts val="1600"/>
              <a:buChar char="❖"/>
            </a:pPr>
            <a:r>
              <a:rPr lang="fr" dirty="0">
                <a:solidFill>
                  <a:srgbClr val="000000"/>
                </a:solidFill>
              </a:rPr>
              <a:t>Utiliser des bibliothèques pour extraire des articles</a:t>
            </a:r>
          </a:p>
          <a:p>
            <a:pPr marL="457200" lvl="0" indent="-330200" algn="l" rtl="0">
              <a:spcBef>
                <a:spcPts val="0"/>
              </a:spcBef>
              <a:spcAft>
                <a:spcPts val="0"/>
              </a:spcAft>
              <a:buClr>
                <a:srgbClr val="000000"/>
              </a:buClr>
              <a:buSzPts val="1600"/>
              <a:buChar char="❖"/>
            </a:pPr>
            <a:endParaRPr lang="fr" dirty="0">
              <a:solidFill>
                <a:srgbClr val="000000"/>
              </a:solidFill>
            </a:endParaRPr>
          </a:p>
          <a:p>
            <a:pPr marL="457200" lvl="0" indent="-330200" algn="l" rtl="0">
              <a:spcBef>
                <a:spcPts val="0"/>
              </a:spcBef>
              <a:spcAft>
                <a:spcPts val="0"/>
              </a:spcAft>
              <a:buClr>
                <a:srgbClr val="000000"/>
              </a:buClr>
              <a:buSzPts val="1600"/>
              <a:buChar char="❖"/>
            </a:pPr>
            <a:r>
              <a:rPr lang="en-US" dirty="0">
                <a:solidFill>
                  <a:schemeClr val="bg2">
                    <a:lumMod val="50000"/>
                  </a:schemeClr>
                </a:solidFill>
              </a:rPr>
              <a:t>URL de recherche Medium page </a:t>
            </a:r>
            <a:r>
              <a:rPr lang="en-US" dirty="0" err="1">
                <a:solidFill>
                  <a:schemeClr val="bg2">
                    <a:lumMod val="50000"/>
                  </a:schemeClr>
                </a:solidFill>
              </a:rPr>
              <a:t>url</a:t>
            </a:r>
            <a:r>
              <a:rPr lang="en-US" dirty="0">
                <a:solidFill>
                  <a:schemeClr val="bg2">
                    <a:lumMod val="50000"/>
                  </a:schemeClr>
                </a:solidFill>
              </a:rPr>
              <a:t> = </a:t>
            </a:r>
            <a:r>
              <a:rPr lang="en-US" dirty="0">
                <a:solidFill>
                  <a:schemeClr val="bg2">
                    <a:lumMod val="50000"/>
                  </a:schemeClr>
                </a:solidFill>
                <a:hlinkClick r:id="rId3">
                  <a:extLst>
                    <a:ext uri="{A12FA001-AC4F-418D-AE19-62706E023703}">
                      <ahyp:hlinkClr xmlns:ahyp="http://schemas.microsoft.com/office/drawing/2018/hyperlinkcolor" val="tx"/>
                    </a:ext>
                  </a:extLst>
                </a:hlinkClick>
              </a:rPr>
              <a:t>https://medium.com/search?q=intelligence+artificiel</a:t>
            </a:r>
            <a:endParaRPr lang="en-US" dirty="0">
              <a:solidFill>
                <a:schemeClr val="bg2">
                  <a:lumMod val="50000"/>
                </a:schemeClr>
              </a:solidFill>
            </a:endParaRPr>
          </a:p>
          <a:p>
            <a:pPr marL="127000" lvl="0" indent="0" algn="l" rtl="0">
              <a:spcBef>
                <a:spcPts val="0"/>
              </a:spcBef>
              <a:spcAft>
                <a:spcPts val="0"/>
              </a:spcAft>
              <a:buClr>
                <a:srgbClr val="000000"/>
              </a:buClr>
              <a:buSzPts val="1600"/>
            </a:pPr>
            <a:endParaRPr dirty="0">
              <a:solidFill>
                <a:srgbClr val="000000"/>
              </a:solidFill>
            </a:endParaRPr>
          </a:p>
          <a:p>
            <a:pPr marL="0" lvl="0" indent="0" algn="l" rtl="0">
              <a:spcBef>
                <a:spcPts val="0"/>
              </a:spcBef>
              <a:spcAft>
                <a:spcPts val="0"/>
              </a:spcAft>
              <a:buNone/>
            </a:pPr>
            <a:r>
              <a:rPr lang="fr" b="1" dirty="0">
                <a:solidFill>
                  <a:srgbClr val="000000"/>
                </a:solidFill>
              </a:rPr>
              <a:t>BeautifulSoup</a:t>
            </a:r>
            <a:endParaRPr b="1" dirty="0">
              <a:solidFill>
                <a:srgbClr val="000000"/>
              </a:solidFill>
            </a:endParaRPr>
          </a:p>
          <a:p>
            <a:pPr marL="0" lvl="0" indent="0" algn="l" rtl="0">
              <a:spcBef>
                <a:spcPts val="0"/>
              </a:spcBef>
              <a:spcAft>
                <a:spcPts val="0"/>
              </a:spcAft>
              <a:buNone/>
            </a:pPr>
            <a:r>
              <a:rPr lang="fr" dirty="0">
                <a:solidFill>
                  <a:srgbClr val="000000"/>
                </a:solidFill>
              </a:rPr>
              <a:t>BeautifulSoup est une bibliothèque Python utilisée pour l'analyse de documents HTML et XML. Elle permet de naviguer dans le code source d'une page web et d'extraire des données spécifiques de manière simple et efficace.</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fr-FR" b="1" dirty="0" err="1">
                <a:solidFill>
                  <a:srgbClr val="000000"/>
                </a:solidFill>
              </a:rPr>
              <a:t>Selenium</a:t>
            </a:r>
            <a:r>
              <a:rPr lang="fr-FR" dirty="0">
                <a:solidFill>
                  <a:srgbClr val="000000"/>
                </a:solidFill>
              </a:rPr>
              <a:t> </a:t>
            </a:r>
            <a:br>
              <a:rPr lang="fr-FR" dirty="0">
                <a:solidFill>
                  <a:srgbClr val="000000"/>
                </a:solidFill>
              </a:rPr>
            </a:br>
            <a:r>
              <a:rPr lang="fr-FR" dirty="0" err="1">
                <a:solidFill>
                  <a:srgbClr val="000000"/>
                </a:solidFill>
              </a:rPr>
              <a:t>Selenium</a:t>
            </a:r>
            <a:r>
              <a:rPr lang="fr-FR" dirty="0">
                <a:solidFill>
                  <a:srgbClr val="000000"/>
                </a:solidFill>
              </a:rPr>
              <a:t> est l’une des bibliothèques Python les plus utilisées pour le web </a:t>
            </a:r>
            <a:r>
              <a:rPr lang="fr-FR" dirty="0" err="1">
                <a:solidFill>
                  <a:srgbClr val="000000"/>
                </a:solidFill>
              </a:rPr>
              <a:t>scraping</a:t>
            </a:r>
            <a:r>
              <a:rPr lang="fr-FR" dirty="0">
                <a:solidFill>
                  <a:srgbClr val="000000"/>
                </a:solidFill>
              </a:rPr>
              <a:t>, aux côtés de </a:t>
            </a:r>
            <a:r>
              <a:rPr lang="fr-FR" dirty="0" err="1">
                <a:solidFill>
                  <a:srgbClr val="000000"/>
                </a:solidFill>
              </a:rPr>
              <a:t>Beautiful</a:t>
            </a:r>
            <a:r>
              <a:rPr lang="fr-FR" dirty="0">
                <a:solidFill>
                  <a:srgbClr val="000000"/>
                </a:solidFill>
              </a:rPr>
              <a:t> </a:t>
            </a:r>
            <a:r>
              <a:rPr lang="fr-FR" dirty="0" err="1">
                <a:solidFill>
                  <a:srgbClr val="000000"/>
                </a:solidFill>
              </a:rPr>
              <a:t>Soup</a:t>
            </a:r>
            <a:r>
              <a:rPr lang="fr-FR" dirty="0">
                <a:solidFill>
                  <a:srgbClr val="000000"/>
                </a:solidFill>
              </a:rPr>
              <a:t>. Elle permet d’interagir avec plusieurs navigateurs web tels que Chrome ou Firefox.</a:t>
            </a:r>
          </a:p>
          <a:p>
            <a:pPr marL="0" lvl="0" indent="0" algn="l" rtl="0">
              <a:spcBef>
                <a:spcPts val="0"/>
              </a:spcBef>
              <a:spcAft>
                <a:spcPts val="0"/>
              </a:spcAft>
              <a:buNone/>
            </a:pPr>
            <a:endParaRPr lang="fr-FR" dirty="0">
              <a:solidFill>
                <a:srgbClr val="000000"/>
              </a:solidFill>
            </a:endParaRPr>
          </a:p>
          <a:p>
            <a:pPr marL="0" lvl="0" indent="0" algn="l" rtl="0">
              <a:spcBef>
                <a:spcPts val="0"/>
              </a:spcBef>
              <a:spcAft>
                <a:spcPts val="0"/>
              </a:spcAft>
              <a:buNone/>
            </a:pPr>
            <a:r>
              <a:rPr lang="fr-FR" b="1" dirty="0">
                <a:solidFill>
                  <a:srgbClr val="000000"/>
                </a:solidFill>
              </a:rPr>
              <a:t>Nettoyages</a:t>
            </a:r>
            <a:r>
              <a:rPr lang="fr-FR" dirty="0">
                <a:solidFill>
                  <a:srgbClr val="00000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SzPts val="990"/>
              <a:buNone/>
            </a:pPr>
            <a:r>
              <a:rPr lang="fr" sz="3000" b="0">
                <a:latin typeface="Lato"/>
                <a:ea typeface="Lato"/>
                <a:cs typeface="Lato"/>
                <a:sym typeface="Lato"/>
              </a:rPr>
              <a:t>II. Prétraitement des données </a:t>
            </a:r>
            <a:endParaRPr sz="3000" b="0">
              <a:latin typeface="Lato"/>
              <a:ea typeface="Lato"/>
              <a:cs typeface="Lato"/>
              <a:sym typeface="Lato"/>
            </a:endParaRPr>
          </a:p>
          <a:p>
            <a:pPr marL="0" lvl="0" indent="0" algn="l" rtl="0">
              <a:spcBef>
                <a:spcPts val="0"/>
              </a:spcBef>
              <a:spcAft>
                <a:spcPts val="0"/>
              </a:spcAft>
              <a:buSzPts val="990"/>
              <a:buNone/>
            </a:pPr>
            <a:endParaRPr sz="3240"/>
          </a:p>
        </p:txBody>
      </p:sp>
      <p:sp>
        <p:nvSpPr>
          <p:cNvPr id="313" name="Google Shape;313;p18"/>
          <p:cNvSpPr txBox="1">
            <a:spLocks noGrp="1"/>
          </p:cNvSpPr>
          <p:nvPr>
            <p:ph type="subTitle" idx="1"/>
          </p:nvPr>
        </p:nvSpPr>
        <p:spPr>
          <a:xfrm>
            <a:off x="121650" y="609600"/>
            <a:ext cx="9022350" cy="447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b="1" dirty="0">
                <a:solidFill>
                  <a:srgbClr val="000000"/>
                </a:solidFill>
                <a:latin typeface="Average"/>
                <a:ea typeface="Average"/>
                <a:cs typeface="Average"/>
                <a:sym typeface="Average"/>
              </a:rPr>
              <a:t>Simplifier et normaliser le texte pour des analyses ultérieures en utilisant des techniques de traitement du langage naturel (NLP).</a:t>
            </a:r>
          </a:p>
          <a:p>
            <a:pPr marL="0" lvl="0" indent="0" algn="l" rtl="0">
              <a:spcBef>
                <a:spcPts val="0"/>
              </a:spcBef>
              <a:spcAft>
                <a:spcPts val="0"/>
              </a:spcAft>
              <a:buNone/>
            </a:pPr>
            <a:endParaRPr lang="fr-FR" sz="1605" b="1" dirty="0">
              <a:solidFill>
                <a:srgbClr val="000000"/>
              </a:solidFill>
              <a:latin typeface="Average"/>
              <a:sym typeface="Average"/>
            </a:endParaRPr>
          </a:p>
          <a:p>
            <a:pPr marL="0" lvl="0" indent="0" algn="l" rtl="0">
              <a:spcBef>
                <a:spcPts val="0"/>
              </a:spcBef>
              <a:spcAft>
                <a:spcPts val="0"/>
              </a:spcAft>
              <a:buNone/>
            </a:pPr>
            <a:r>
              <a:rPr lang="fr-FR" sz="1605" b="1" dirty="0">
                <a:solidFill>
                  <a:srgbClr val="000000"/>
                </a:solidFill>
                <a:latin typeface="Average"/>
                <a:sym typeface="Average"/>
              </a:rPr>
              <a:t>Outils Utilisés :</a:t>
            </a:r>
            <a:endParaRPr lang="fr-FR" sz="1605" dirty="0">
              <a:solidFill>
                <a:srgbClr val="000000"/>
              </a:solidFill>
              <a:latin typeface="Average"/>
              <a:sym typeface="Average"/>
            </a:endParaRPr>
          </a:p>
          <a:p>
            <a:pPr marL="0" lvl="0" indent="0" algn="l" rtl="0">
              <a:spcBef>
                <a:spcPts val="0"/>
              </a:spcBef>
              <a:spcAft>
                <a:spcPts val="0"/>
              </a:spcAft>
              <a:buNone/>
            </a:pPr>
            <a:r>
              <a:rPr lang="fr-FR" sz="1605" dirty="0">
                <a:solidFill>
                  <a:srgbClr val="000000"/>
                </a:solidFill>
                <a:latin typeface="Average"/>
                <a:sym typeface="Average"/>
              </a:rPr>
              <a:t> </a:t>
            </a:r>
            <a:r>
              <a:rPr lang="fr-FR" sz="1605" b="1" dirty="0">
                <a:solidFill>
                  <a:srgbClr val="000000"/>
                </a:solidFill>
                <a:latin typeface="Average"/>
                <a:sym typeface="Average"/>
              </a:rPr>
              <a:t>NLTK (Natural </a:t>
            </a:r>
            <a:r>
              <a:rPr lang="fr-FR" sz="1605" b="1" dirty="0" err="1">
                <a:solidFill>
                  <a:srgbClr val="000000"/>
                </a:solidFill>
                <a:latin typeface="Average"/>
                <a:sym typeface="Average"/>
              </a:rPr>
              <a:t>Language</a:t>
            </a:r>
            <a:r>
              <a:rPr lang="fr-FR" sz="1605" b="1" dirty="0">
                <a:solidFill>
                  <a:srgbClr val="000000"/>
                </a:solidFill>
                <a:latin typeface="Average"/>
                <a:sym typeface="Average"/>
              </a:rPr>
              <a:t> Toolkit) </a:t>
            </a:r>
            <a:r>
              <a:rPr lang="fr-FR" sz="1605" dirty="0">
                <a:solidFill>
                  <a:srgbClr val="000000"/>
                </a:solidFill>
                <a:latin typeface="Average"/>
                <a:sym typeface="Average"/>
              </a:rPr>
              <a:t>: pour la gestion des mots vides (</a:t>
            </a:r>
            <a:r>
              <a:rPr lang="fr-FR" sz="1605" dirty="0" err="1">
                <a:solidFill>
                  <a:srgbClr val="000000"/>
                </a:solidFill>
                <a:latin typeface="Average"/>
                <a:sym typeface="Average"/>
              </a:rPr>
              <a:t>stopwords</a:t>
            </a:r>
            <a:r>
              <a:rPr lang="fr-FR" sz="1605" dirty="0">
                <a:solidFill>
                  <a:srgbClr val="000000"/>
                </a:solidFill>
                <a:latin typeface="Average"/>
                <a:sym typeface="Average"/>
              </a:rPr>
              <a:t>) et la réduction des mots à leur racine (</a:t>
            </a:r>
            <a:r>
              <a:rPr lang="fr-FR" sz="1605" dirty="0" err="1">
                <a:solidFill>
                  <a:srgbClr val="000000"/>
                </a:solidFill>
                <a:latin typeface="Average"/>
                <a:sym typeface="Average"/>
              </a:rPr>
              <a:t>stemming</a:t>
            </a:r>
            <a:r>
              <a:rPr lang="fr-FR" sz="1605" dirty="0">
                <a:solidFill>
                  <a:srgbClr val="000000"/>
                </a:solidFill>
                <a:latin typeface="Average"/>
                <a:sym typeface="Average"/>
              </a:rPr>
              <a:t>).</a:t>
            </a:r>
          </a:p>
          <a:p>
            <a:pPr marL="0" lvl="0" indent="0" algn="l" rtl="0">
              <a:spcBef>
                <a:spcPts val="0"/>
              </a:spcBef>
              <a:spcAft>
                <a:spcPts val="0"/>
              </a:spcAft>
              <a:buNone/>
            </a:pPr>
            <a:r>
              <a:rPr lang="fr-FR" sz="1605" b="1" dirty="0" err="1">
                <a:solidFill>
                  <a:srgbClr val="000000"/>
                </a:solidFill>
                <a:latin typeface="Average"/>
                <a:sym typeface="Average"/>
              </a:rPr>
              <a:t>spaCy</a:t>
            </a:r>
            <a:r>
              <a:rPr lang="fr-FR" sz="1605" dirty="0">
                <a:solidFill>
                  <a:srgbClr val="000000"/>
                </a:solidFill>
                <a:latin typeface="Average"/>
                <a:sym typeface="Average"/>
              </a:rPr>
              <a:t> : pour la tokenisation et la conversion des mots à leur forme de base (lemmatisation).</a:t>
            </a:r>
            <a:br>
              <a:rPr lang="fr-FR" sz="1605" dirty="0">
                <a:solidFill>
                  <a:srgbClr val="000000"/>
                </a:solidFill>
                <a:latin typeface="Average"/>
                <a:sym typeface="Average"/>
              </a:rPr>
            </a:br>
            <a:endParaRPr lang="fr-FR" sz="1605" dirty="0">
              <a:solidFill>
                <a:srgbClr val="000000"/>
              </a:solidFill>
              <a:latin typeface="Average"/>
              <a:sym typeface="Average"/>
            </a:endParaRPr>
          </a:p>
          <a:p>
            <a:pPr marL="0" lvl="0" indent="0" algn="l" rtl="0">
              <a:spcBef>
                <a:spcPts val="0"/>
              </a:spcBef>
              <a:spcAft>
                <a:spcPts val="0"/>
              </a:spcAft>
            </a:pPr>
            <a:r>
              <a:rPr lang="fr-FR" sz="1605" b="1" dirty="0">
                <a:solidFill>
                  <a:schemeClr val="bg2">
                    <a:lumMod val="50000"/>
                  </a:schemeClr>
                </a:solidFill>
              </a:rPr>
              <a:t>1. Tokenisation </a:t>
            </a:r>
            <a:r>
              <a:rPr lang="fr-FR" sz="1605" dirty="0">
                <a:solidFill>
                  <a:schemeClr val="bg2">
                    <a:lumMod val="50000"/>
                  </a:schemeClr>
                </a:solidFill>
              </a:rPr>
              <a:t>:    - Division du texte en unités de mots (</a:t>
            </a:r>
            <a:r>
              <a:rPr lang="fr-FR" sz="1605" dirty="0" err="1">
                <a:solidFill>
                  <a:schemeClr val="bg2">
                    <a:lumMod val="50000"/>
                  </a:schemeClr>
                </a:solidFill>
              </a:rPr>
              <a:t>tokens</a:t>
            </a:r>
            <a:r>
              <a:rPr lang="fr-FR" sz="1605" dirty="0">
                <a:solidFill>
                  <a:schemeClr val="bg2">
                    <a:lumMod val="50000"/>
                  </a:schemeClr>
                </a:solidFill>
              </a:rPr>
              <a:t>).   - Permet de traiter chaque mot individuellement.</a:t>
            </a:r>
          </a:p>
          <a:p>
            <a:pPr marL="0" lvl="0" indent="0" algn="l" rtl="0">
              <a:spcBef>
                <a:spcPts val="0"/>
              </a:spcBef>
              <a:spcAft>
                <a:spcPts val="0"/>
              </a:spcAft>
            </a:pPr>
            <a:r>
              <a:rPr lang="fr-FR" sz="1605" b="1" dirty="0">
                <a:solidFill>
                  <a:schemeClr val="bg2">
                    <a:lumMod val="50000"/>
                  </a:schemeClr>
                </a:solidFill>
              </a:rPr>
              <a:t>2. Suppression des </a:t>
            </a:r>
            <a:r>
              <a:rPr lang="fr-FR" sz="1605" b="1" dirty="0" err="1">
                <a:solidFill>
                  <a:schemeClr val="bg2">
                    <a:lumMod val="50000"/>
                  </a:schemeClr>
                </a:solidFill>
              </a:rPr>
              <a:t>Stopwords</a:t>
            </a:r>
            <a:r>
              <a:rPr lang="fr-FR" sz="1605" b="1" dirty="0">
                <a:solidFill>
                  <a:schemeClr val="bg2">
                    <a:lumMod val="50000"/>
                  </a:schemeClr>
                </a:solidFill>
              </a:rPr>
              <a:t> </a:t>
            </a:r>
            <a:r>
              <a:rPr lang="fr-FR" sz="1605" dirty="0">
                <a:solidFill>
                  <a:schemeClr val="bg2">
                    <a:lumMod val="50000"/>
                  </a:schemeClr>
                </a:solidFill>
              </a:rPr>
              <a:t>:   - Élimination des mots courants sans signification, comme "le",</a:t>
            </a:r>
          </a:p>
          <a:p>
            <a:pPr marL="0" lvl="0" indent="0" algn="l" rtl="0">
              <a:spcBef>
                <a:spcPts val="0"/>
              </a:spcBef>
              <a:spcAft>
                <a:spcPts val="0"/>
              </a:spcAft>
            </a:pPr>
            <a:r>
              <a:rPr lang="fr-FR" sz="1605" b="1" dirty="0">
                <a:solidFill>
                  <a:schemeClr val="bg2">
                    <a:lumMod val="50000"/>
                  </a:schemeClr>
                </a:solidFill>
              </a:rPr>
              <a:t>3. </a:t>
            </a:r>
            <a:r>
              <a:rPr lang="fr-FR" sz="1605" b="1" dirty="0" err="1">
                <a:solidFill>
                  <a:schemeClr val="bg2">
                    <a:lumMod val="50000"/>
                  </a:schemeClr>
                </a:solidFill>
              </a:rPr>
              <a:t>Stemming</a:t>
            </a:r>
            <a:r>
              <a:rPr lang="fr-FR" sz="1605" dirty="0">
                <a:solidFill>
                  <a:schemeClr val="bg2">
                    <a:lumMod val="50000"/>
                  </a:schemeClr>
                </a:solidFill>
              </a:rPr>
              <a:t> :   - Réduction des mots à leur racine.   - Par exemple, "marcher" et "marchons" deviennent "</a:t>
            </a:r>
            <a:r>
              <a:rPr lang="fr-FR" sz="1605" dirty="0" err="1">
                <a:solidFill>
                  <a:schemeClr val="bg2">
                    <a:lumMod val="50000"/>
                  </a:schemeClr>
                </a:solidFill>
              </a:rPr>
              <a:t>march</a:t>
            </a:r>
            <a:r>
              <a:rPr lang="fr-FR" sz="1605" dirty="0">
                <a:solidFill>
                  <a:schemeClr val="bg2">
                    <a:lumMod val="50000"/>
                  </a:schemeClr>
                </a:solidFill>
              </a:rPr>
              <a:t>". "et", "à".   - Facilite l'analyse en réduisant le bruit dans les données.</a:t>
            </a:r>
          </a:p>
          <a:p>
            <a:pPr marL="0" lvl="0" indent="0" algn="l" rtl="0">
              <a:spcBef>
                <a:spcPts val="0"/>
              </a:spcBef>
              <a:spcAft>
                <a:spcPts val="0"/>
              </a:spcAft>
            </a:pPr>
            <a:r>
              <a:rPr lang="fr-FR" sz="1605" b="1" dirty="0">
                <a:solidFill>
                  <a:schemeClr val="bg2">
                    <a:lumMod val="50000"/>
                  </a:schemeClr>
                </a:solidFill>
              </a:rPr>
              <a:t>4. Lemmatisation </a:t>
            </a:r>
            <a:r>
              <a:rPr lang="fr-FR" sz="1605" dirty="0">
                <a:solidFill>
                  <a:schemeClr val="bg2">
                    <a:lumMod val="50000"/>
                  </a:schemeClr>
                </a:solidFill>
              </a:rPr>
              <a:t>:   - Conversion des mots à leur forme de base ou canonique.   - Par exemple, "mangé" et "mangeons" deviennent "manger".</a:t>
            </a:r>
          </a:p>
          <a:p>
            <a:pPr marL="0" lvl="0" indent="0" algn="l" rtl="0">
              <a:spcBef>
                <a:spcPts val="0"/>
              </a:spcBef>
              <a:spcAft>
                <a:spcPts val="0"/>
              </a:spcAft>
            </a:pPr>
            <a:r>
              <a:rPr lang="fr-FR" sz="1605" dirty="0">
                <a:solidFill>
                  <a:schemeClr val="bg2">
                    <a:lumMod val="50000"/>
                  </a:schemeClr>
                </a:solidFill>
              </a:rPr>
              <a:t>5. </a:t>
            </a:r>
            <a:r>
              <a:rPr lang="fr-FR" sz="1605" b="1" dirty="0">
                <a:solidFill>
                  <a:schemeClr val="bg2">
                    <a:lumMod val="50000"/>
                  </a:schemeClr>
                </a:solidFill>
              </a:rPr>
              <a:t>Double Vérification des </a:t>
            </a:r>
            <a:r>
              <a:rPr lang="fr-FR" sz="1605" b="1" dirty="0" err="1">
                <a:solidFill>
                  <a:schemeClr val="bg2">
                    <a:lumMod val="50000"/>
                  </a:schemeClr>
                </a:solidFill>
              </a:rPr>
              <a:t>Stopwords</a:t>
            </a:r>
            <a:r>
              <a:rPr lang="fr-FR" sz="1605" dirty="0">
                <a:solidFill>
                  <a:schemeClr val="bg2">
                    <a:lumMod val="50000"/>
                  </a:schemeClr>
                </a:solidFill>
              </a:rPr>
              <a:t> :   - Utilisation d'une méthode supplémentaire pour s'assurer que tous les mots vides sont supprimés.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IV- Vectorisation des données</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240"/>
          </a:p>
        </p:txBody>
      </p:sp>
      <p:sp>
        <p:nvSpPr>
          <p:cNvPr id="325" name="Google Shape;325;p20"/>
          <p:cNvSpPr txBox="1">
            <a:spLocks noGrp="1"/>
          </p:cNvSpPr>
          <p:nvPr>
            <p:ph type="subTitle" idx="1"/>
          </p:nvPr>
        </p:nvSpPr>
        <p:spPr>
          <a:xfrm>
            <a:off x="121650" y="818000"/>
            <a:ext cx="8902800" cy="30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b="1" dirty="0">
                <a:solidFill>
                  <a:schemeClr val="bg2">
                    <a:lumMod val="50000"/>
                  </a:schemeClr>
                </a:solidFill>
              </a:rPr>
              <a:t>Transformer les articles prétraités en représentations vectorielles pour l'analyse et la modélisation.</a:t>
            </a:r>
          </a:p>
          <a:p>
            <a:pPr marL="0" lvl="0" indent="0" algn="l" rtl="0">
              <a:spcBef>
                <a:spcPts val="0"/>
              </a:spcBef>
              <a:spcAft>
                <a:spcPts val="0"/>
              </a:spcAft>
              <a:buNone/>
            </a:pPr>
            <a:endParaRPr lang="fr-FR" sz="1605" b="1"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Méthodes Utilisées :</a:t>
            </a:r>
          </a:p>
          <a:p>
            <a:pPr marL="285750" lvl="0" indent="-285750" algn="l" rtl="0">
              <a:spcBef>
                <a:spcPts val="0"/>
              </a:spcBef>
              <a:spcAft>
                <a:spcPts val="0"/>
              </a:spcAft>
              <a:buFontTx/>
              <a:buChar char="-"/>
            </a:pPr>
            <a:r>
              <a:rPr lang="fr-FR" sz="1605" dirty="0">
                <a:solidFill>
                  <a:schemeClr val="bg2">
                    <a:lumMod val="50000"/>
                  </a:schemeClr>
                </a:solidFill>
              </a:rPr>
              <a:t>Bag of </a:t>
            </a:r>
            <a:r>
              <a:rPr lang="fr-FR" sz="1605" dirty="0" err="1">
                <a:solidFill>
                  <a:schemeClr val="bg2">
                    <a:lumMod val="50000"/>
                  </a:schemeClr>
                </a:solidFill>
              </a:rPr>
              <a:t>Words</a:t>
            </a:r>
            <a:r>
              <a:rPr lang="fr-FR" sz="1605" dirty="0">
                <a:solidFill>
                  <a:schemeClr val="bg2">
                    <a:lumMod val="50000"/>
                  </a:schemeClr>
                </a:solidFill>
              </a:rPr>
              <a:t> (</a:t>
            </a:r>
            <a:r>
              <a:rPr lang="fr-FR" sz="1605" dirty="0" err="1">
                <a:solidFill>
                  <a:schemeClr val="bg2">
                    <a:lumMod val="50000"/>
                  </a:schemeClr>
                </a:solidFill>
              </a:rPr>
              <a:t>BoW</a:t>
            </a:r>
            <a:r>
              <a:rPr lang="fr-FR" sz="1605" dirty="0">
                <a:solidFill>
                  <a:schemeClr val="bg2">
                    <a:lumMod val="50000"/>
                  </a:schemeClr>
                </a:solidFill>
              </a:rPr>
              <a:t>) : Vecteurs de fréquence des mots.</a:t>
            </a:r>
          </a:p>
          <a:p>
            <a:pPr marL="285750" lvl="0" indent="-285750" algn="l" rtl="0">
              <a:spcBef>
                <a:spcPts val="0"/>
              </a:spcBef>
              <a:spcAft>
                <a:spcPts val="0"/>
              </a:spcAft>
              <a:buFontTx/>
              <a:buChar char="-"/>
            </a:pPr>
            <a:r>
              <a:rPr lang="fr-FR" sz="1605" dirty="0">
                <a:solidFill>
                  <a:schemeClr val="bg2">
                    <a:lumMod val="50000"/>
                  </a:schemeClr>
                </a:solidFill>
              </a:rPr>
              <a:t>TF-IDF: Vecteurs pondérés par l'importance des mots.</a:t>
            </a:r>
          </a:p>
          <a:p>
            <a:pPr marL="285750" lvl="0" indent="-285750" algn="l" rtl="0">
              <a:spcBef>
                <a:spcPts val="0"/>
              </a:spcBef>
              <a:spcAft>
                <a:spcPts val="0"/>
              </a:spcAft>
              <a:buFontTx/>
              <a:buChar char="-"/>
            </a:pPr>
            <a:r>
              <a:rPr lang="fr-FR" sz="1605" dirty="0">
                <a:solidFill>
                  <a:schemeClr val="bg2">
                    <a:lumMod val="50000"/>
                  </a:schemeClr>
                </a:solidFill>
              </a:rPr>
              <a:t>- Word2Vec : </a:t>
            </a:r>
            <a:r>
              <a:rPr lang="fr-FR" sz="1605" dirty="0" err="1">
                <a:solidFill>
                  <a:schemeClr val="bg2">
                    <a:lumMod val="50000"/>
                  </a:schemeClr>
                </a:solidFill>
              </a:rPr>
              <a:t>Embeddings</a:t>
            </a:r>
            <a:r>
              <a:rPr lang="fr-FR" sz="1605" dirty="0">
                <a:solidFill>
                  <a:schemeClr val="bg2">
                    <a:lumMod val="50000"/>
                  </a:schemeClr>
                </a:solidFill>
              </a:rPr>
              <a:t> de mots contextuels. Les </a:t>
            </a:r>
            <a:r>
              <a:rPr lang="fr-FR" sz="1605" dirty="0" err="1">
                <a:solidFill>
                  <a:schemeClr val="bg2">
                    <a:lumMod val="50000"/>
                  </a:schemeClr>
                </a:solidFill>
              </a:rPr>
              <a:t>embeddings</a:t>
            </a:r>
            <a:r>
              <a:rPr lang="fr-FR" sz="1605" dirty="0">
                <a:solidFill>
                  <a:schemeClr val="bg2">
                    <a:lumMod val="50000"/>
                  </a:schemeClr>
                </a:solidFill>
              </a:rPr>
              <a:t> capturent les relations sémantiques et contextuelles entre les mots.</a:t>
            </a:r>
          </a:p>
          <a:p>
            <a:pPr marL="285750" lvl="0" indent="-285750" algn="l" rtl="0">
              <a:spcBef>
                <a:spcPts val="0"/>
              </a:spcBef>
              <a:spcAft>
                <a:spcPts val="0"/>
              </a:spcAft>
              <a:buFontTx/>
              <a:buChar char="-"/>
            </a:pPr>
            <a:r>
              <a:rPr lang="fr-FR" sz="1605" dirty="0">
                <a:solidFill>
                  <a:schemeClr val="bg2">
                    <a:lumMod val="50000"/>
                  </a:schemeClr>
                </a:solidFill>
              </a:rPr>
              <a:t>- BERT : </a:t>
            </a:r>
            <a:r>
              <a:rPr lang="fr-FR" sz="1605" dirty="0" err="1">
                <a:solidFill>
                  <a:schemeClr val="bg2">
                    <a:lumMod val="50000"/>
                  </a:schemeClr>
                </a:solidFill>
              </a:rPr>
              <a:t>Embeddings</a:t>
            </a:r>
            <a:r>
              <a:rPr lang="fr-FR" sz="1605" dirty="0">
                <a:solidFill>
                  <a:schemeClr val="bg2">
                    <a:lumMod val="50000"/>
                  </a:schemeClr>
                </a:solidFill>
              </a:rPr>
              <a:t> de texte contextualisés et prennent en compte la structure syntaxique et le sens global du texte.</a:t>
            </a:r>
            <a:endParaRPr sz="1605" dirty="0">
              <a:solidFill>
                <a:schemeClr val="bg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V- Calcul de la similarité </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000"/>
          </a:p>
        </p:txBody>
      </p:sp>
      <p:sp>
        <p:nvSpPr>
          <p:cNvPr id="331" name="Google Shape;331;p21"/>
          <p:cNvSpPr txBox="1">
            <a:spLocks noGrp="1"/>
          </p:cNvSpPr>
          <p:nvPr>
            <p:ph type="subTitle" idx="1"/>
          </p:nvPr>
        </p:nvSpPr>
        <p:spPr>
          <a:xfrm>
            <a:off x="183625" y="847725"/>
            <a:ext cx="8902800" cy="30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2000" b="1" dirty="0">
                <a:solidFill>
                  <a:schemeClr val="bg2">
                    <a:lumMod val="50000"/>
                  </a:schemeClr>
                </a:solidFill>
              </a:rPr>
              <a:t>Extraction de Mots-Clés avec TF-IDF</a:t>
            </a:r>
          </a:p>
          <a:p>
            <a:pPr marL="0" lvl="0" indent="0" algn="l" rtl="0">
              <a:spcBef>
                <a:spcPts val="0"/>
              </a:spcBef>
              <a:spcAft>
                <a:spcPts val="0"/>
              </a:spcAft>
              <a:buNone/>
            </a:pPr>
            <a:r>
              <a:rPr lang="fr-FR" sz="1605" b="1" dirty="0">
                <a:solidFill>
                  <a:schemeClr val="bg2">
                    <a:lumMod val="50000"/>
                  </a:schemeClr>
                </a:solidFill>
              </a:rPr>
              <a:t>Extraire les 10 principaux mots-clés pour chaque document</a:t>
            </a:r>
          </a:p>
          <a:p>
            <a:pPr marL="0" lvl="0" indent="0" algn="l" rtl="0">
              <a:spcBef>
                <a:spcPts val="0"/>
              </a:spcBef>
              <a:spcAft>
                <a:spcPts val="0"/>
              </a:spcAft>
              <a:buNone/>
            </a:pPr>
            <a:endParaRPr lang="fr-FR" sz="1605" b="1" dirty="0">
              <a:solidFill>
                <a:schemeClr val="bg2">
                  <a:lumMod val="50000"/>
                </a:schemeClr>
              </a:solidFill>
            </a:endParaRPr>
          </a:p>
          <a:p>
            <a:pPr marL="0" lvl="0" indent="0" algn="l" rtl="0">
              <a:spcBef>
                <a:spcPts val="0"/>
              </a:spcBef>
              <a:spcAft>
                <a:spcPts val="0"/>
              </a:spcAft>
              <a:buNone/>
            </a:pPr>
            <a:r>
              <a:rPr lang="fr-FR" sz="2000" dirty="0">
                <a:solidFill>
                  <a:schemeClr val="bg2">
                    <a:lumMod val="50000"/>
                  </a:schemeClr>
                </a:solidFill>
              </a:rPr>
              <a:t>Calcul de la similarité cosinus entre les articles et des vecteurs de mots-clés générés à partir de différentes techniques de vectorisation.</a:t>
            </a:r>
            <a:endParaRPr sz="1605" dirty="0">
              <a:solidFill>
                <a:schemeClr val="bg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VI - Évaluation et comparaison</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000"/>
          </a:p>
        </p:txBody>
      </p:sp>
      <p:sp>
        <p:nvSpPr>
          <p:cNvPr id="337" name="Google Shape;337;p22"/>
          <p:cNvSpPr txBox="1">
            <a:spLocks noGrp="1"/>
          </p:cNvSpPr>
          <p:nvPr>
            <p:ph type="subTitle" idx="1"/>
          </p:nvPr>
        </p:nvSpPr>
        <p:spPr>
          <a:xfrm>
            <a:off x="183625" y="463296"/>
            <a:ext cx="8902800" cy="48158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dirty="0">
                <a:solidFill>
                  <a:schemeClr val="bg2">
                    <a:lumMod val="50000"/>
                  </a:schemeClr>
                </a:solidFill>
              </a:rPr>
              <a:t>Top 10 articles par similarité TF-IDF: [7 2 8 1 4 5 0 9 6 3]</a:t>
            </a:r>
            <a:br>
              <a:rPr lang="fr-FR" sz="1605" dirty="0">
                <a:solidFill>
                  <a:schemeClr val="bg2">
                    <a:lumMod val="50000"/>
                  </a:schemeClr>
                </a:solidFill>
              </a:rPr>
            </a:br>
            <a:br>
              <a:rPr lang="fr-FR" sz="1605" dirty="0">
                <a:solidFill>
                  <a:schemeClr val="bg2">
                    <a:lumMod val="50000"/>
                  </a:schemeClr>
                </a:solidFill>
              </a:rPr>
            </a:b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a:t>
            </a:r>
            <a:r>
              <a:rPr lang="fr-FR" sz="1605" dirty="0" err="1">
                <a:solidFill>
                  <a:schemeClr val="bg2">
                    <a:lumMod val="50000"/>
                  </a:schemeClr>
                </a:solidFill>
              </a:rPr>
              <a:t>BoW</a:t>
            </a:r>
            <a:r>
              <a:rPr lang="fr-FR" sz="1605" dirty="0">
                <a:solidFill>
                  <a:schemeClr val="bg2">
                    <a:lumMod val="50000"/>
                  </a:schemeClr>
                </a:solidFill>
              </a:rPr>
              <a:t>: [7 2 1 8 4 0 5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Word2Vec: [8 2 5 1 0 7 4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BERT: [8 2 5 1 0 7 4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TF-IDF: 0.21108149699999998</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a:t>
            </a:r>
            <a:r>
              <a:rPr lang="fr-FR" sz="1605" dirty="0" err="1">
                <a:solidFill>
                  <a:schemeClr val="bg2">
                    <a:lumMod val="50000"/>
                  </a:schemeClr>
                </a:solidFill>
              </a:rPr>
              <a:t>BoW</a:t>
            </a:r>
            <a:r>
              <a:rPr lang="fr-FR" sz="1605" dirty="0">
                <a:solidFill>
                  <a:schemeClr val="bg2">
                    <a:lumMod val="50000"/>
                  </a:schemeClr>
                </a:solidFill>
              </a:rPr>
              <a:t>: 0.23772832200000002</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Word2Vec: 0.5316478740000001</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BERT: 0.5316478740000001</a:t>
            </a:r>
          </a:p>
          <a:p>
            <a:pPr marL="0" lvl="0" indent="0" algn="l" rtl="0">
              <a:spcBef>
                <a:spcPts val="0"/>
              </a:spcBef>
              <a:spcAft>
                <a:spcPts val="0"/>
              </a:spcAft>
              <a:buNone/>
            </a:pPr>
            <a:endParaRPr sz="1605" dirty="0">
              <a:solidFill>
                <a:schemeClr val="bg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dirty="0">
                <a:latin typeface="Lato"/>
                <a:ea typeface="Lato"/>
                <a:cs typeface="Lato"/>
                <a:sym typeface="Lato"/>
              </a:rPr>
              <a:t>VII – Interface Streamlit</a:t>
            </a:r>
            <a:endParaRPr sz="3000" b="0" dirty="0">
              <a:highlight>
                <a:schemeClr val="lt1"/>
              </a:highlight>
              <a:latin typeface="Lato"/>
              <a:ea typeface="Lato"/>
              <a:cs typeface="Lato"/>
              <a:sym typeface="Lato"/>
            </a:endParaRPr>
          </a:p>
          <a:p>
            <a:pPr marL="0" lvl="0" indent="0" algn="l" rtl="0">
              <a:spcBef>
                <a:spcPts val="0"/>
              </a:spcBef>
              <a:spcAft>
                <a:spcPts val="0"/>
              </a:spcAft>
              <a:buSzPts val="990"/>
              <a:buNone/>
            </a:pPr>
            <a:endParaRPr sz="3000" dirty="0"/>
          </a:p>
        </p:txBody>
      </p:sp>
      <p:sp>
        <p:nvSpPr>
          <p:cNvPr id="337" name="Google Shape;337;p22"/>
          <p:cNvSpPr txBox="1">
            <a:spLocks noGrp="1"/>
          </p:cNvSpPr>
          <p:nvPr>
            <p:ph type="subTitle" idx="1"/>
          </p:nvPr>
        </p:nvSpPr>
        <p:spPr>
          <a:xfrm>
            <a:off x="183625" y="463296"/>
            <a:ext cx="8902800" cy="48158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5" dirty="0">
              <a:solidFill>
                <a:schemeClr val="bg2">
                  <a:lumMod val="50000"/>
                </a:schemeClr>
              </a:solidFill>
            </a:endParaRPr>
          </a:p>
        </p:txBody>
      </p:sp>
      <p:pic>
        <p:nvPicPr>
          <p:cNvPr id="3" name="Picture 2">
            <a:extLst>
              <a:ext uri="{FF2B5EF4-FFF2-40B4-BE49-F238E27FC236}">
                <a16:creationId xmlns:a16="http://schemas.microsoft.com/office/drawing/2014/main" id="{B1E9B385-9A30-3352-E030-78CCF66AB04C}"/>
              </a:ext>
            </a:extLst>
          </p:cNvPr>
          <p:cNvPicPr>
            <a:picLocks noChangeAspect="1"/>
          </p:cNvPicPr>
          <p:nvPr/>
        </p:nvPicPr>
        <p:blipFill>
          <a:blip r:embed="rId3"/>
          <a:stretch>
            <a:fillRect/>
          </a:stretch>
        </p:blipFill>
        <p:spPr>
          <a:xfrm>
            <a:off x="183625" y="452786"/>
            <a:ext cx="6851511" cy="3832136"/>
          </a:xfrm>
          <a:prstGeom prst="rect">
            <a:avLst/>
          </a:prstGeom>
        </p:spPr>
      </p:pic>
      <p:sp>
        <p:nvSpPr>
          <p:cNvPr id="2" name="TextBox 1">
            <a:extLst>
              <a:ext uri="{FF2B5EF4-FFF2-40B4-BE49-F238E27FC236}">
                <a16:creationId xmlns:a16="http://schemas.microsoft.com/office/drawing/2014/main" id="{655F37F2-E158-3318-8A51-F010F4670B73}"/>
              </a:ext>
            </a:extLst>
          </p:cNvPr>
          <p:cNvSpPr txBox="1"/>
          <p:nvPr/>
        </p:nvSpPr>
        <p:spPr>
          <a:xfrm>
            <a:off x="691115" y="4520419"/>
            <a:ext cx="6049927" cy="738664"/>
          </a:xfrm>
          <a:prstGeom prst="rect">
            <a:avLst/>
          </a:prstGeom>
          <a:noFill/>
        </p:spPr>
        <p:txBody>
          <a:bodyPr wrap="square" rtlCol="0">
            <a:spAutoFit/>
          </a:bodyPr>
          <a:lstStyle/>
          <a:p>
            <a:r>
              <a:rPr lang="fr-FR" b="1" dirty="0"/>
              <a:t>Lien </a:t>
            </a:r>
            <a:r>
              <a:rPr lang="fr-FR" b="1" dirty="0" err="1"/>
              <a:t>Streamlit</a:t>
            </a:r>
            <a:r>
              <a:rPr lang="fr-FR" b="1" dirty="0"/>
              <a:t> </a:t>
            </a:r>
            <a:r>
              <a:rPr lang="fr-FR" dirty="0"/>
              <a:t>: </a:t>
            </a:r>
            <a:r>
              <a:rPr lang="fr-FR" dirty="0">
                <a:hlinkClick r:id="rId4"/>
              </a:rPr>
              <a:t>https://nlpapp-eprldci7zzb9vtkwnixiyv.streamlit.app/</a:t>
            </a:r>
            <a:endParaRPr lang="fr-FR" dirty="0"/>
          </a:p>
          <a:p>
            <a:r>
              <a:rPr lang="fr-FR" b="1" dirty="0"/>
              <a:t>Lien </a:t>
            </a:r>
            <a:r>
              <a:rPr lang="fr-FR" b="1" dirty="0" err="1"/>
              <a:t>Github</a:t>
            </a:r>
            <a:r>
              <a:rPr lang="fr-FR" b="1" dirty="0"/>
              <a:t> </a:t>
            </a:r>
            <a:r>
              <a:rPr lang="fr-FR" dirty="0"/>
              <a:t>: </a:t>
            </a:r>
            <a:r>
              <a:rPr lang="fr-FR" dirty="0">
                <a:hlinkClick r:id="rId5"/>
              </a:rPr>
              <a:t>https://github.com/AbdSuperDev/NLP_Streamlit</a:t>
            </a:r>
            <a:endParaRPr lang="fr-FR" dirty="0"/>
          </a:p>
          <a:p>
            <a:endParaRPr lang="fr-FR" dirty="0"/>
          </a:p>
        </p:txBody>
      </p:sp>
    </p:spTree>
    <p:extLst>
      <p:ext uri="{BB962C8B-B14F-4D97-AF65-F5344CB8AC3E}">
        <p14:creationId xmlns:p14="http://schemas.microsoft.com/office/powerpoint/2010/main" val="1220881266"/>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868</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Nunito</vt:lpstr>
      <vt:lpstr>Maven Pro</vt:lpstr>
      <vt:lpstr>Average</vt:lpstr>
      <vt:lpstr>Lato</vt:lpstr>
      <vt:lpstr>Momentum</vt:lpstr>
      <vt:lpstr>PowerPoint Presentation</vt:lpstr>
      <vt:lpstr>PowerPoint Presentation</vt:lpstr>
      <vt:lpstr>Avec l'augmentation des données textuelles en ligne, il est essentiel de développer des méthodes efficaces pour extraire et analyser ces informations. La vectorisation des documents, transformant les textes en représentations numériques, est cruciale en traitement automatique du langage naturel (NLP) pour comparer et classer les documents. Cette étude compare différentes techniques de vectorisation (Bag of Words, TF-IDF, Word2Vec, BERT embeddings) pour déterminer celles qui mesurent le mieux la similarité entre des documents et des mots clés. Elle comprend la création d'un corpus thématique, le prétraitement des données, l'application des techniques de vectorisation et l'évaluation de la similarité. Une application Streamlit sera développée pour une exploration interactive des résultats. </vt:lpstr>
      <vt:lpstr>Constitution du corpus thématique  </vt:lpstr>
      <vt:lpstr>II. Prétraitement des données  </vt:lpstr>
      <vt:lpstr>IV- Vectorisation des données </vt:lpstr>
      <vt:lpstr>V- Calcul de la similarité  </vt:lpstr>
      <vt:lpstr>VI - Évaluation et comparaison </vt:lpstr>
      <vt:lpstr>VII – Interface Streamlit </vt:lpstr>
      <vt:lpstr>À travers cette étude, nous avons comparé différentes techniques de vectorisation pour mesurer la similarité entre des documents et des mots clés. Le Bag of Words et le TF-IDF, bien que simples, montrent leurs limites face à Word2Vec et BERT embeddings, plus avancés et contextuels. L'application Streamlit développée permet une exploration interactive des résultats, facilitant le choix de la méthode de vectorisation la plus adaptée. En conclusion, la vectorisation est cruciale pour traiter et analyser de grandes quantités de données textuelles, et l'évaluation de ces méthodes permet d'optimiser la recherche d'informations et l'analyse de contenu.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Tanjiro Tanjiro</cp:lastModifiedBy>
  <cp:revision>4</cp:revision>
  <dcterms:modified xsi:type="dcterms:W3CDTF">2024-06-13T03:57:39Z</dcterms:modified>
</cp:coreProperties>
</file>