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09AA-4ABB-42C6-A531-CECB6F7E5F47}" type="datetimeFigureOut">
              <a:rPr lang="en-MY" smtClean="0"/>
              <a:t>6/11/2024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2C9D-62AF-4A48-8C8D-290A25FD10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990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09AA-4ABB-42C6-A531-CECB6F7E5F47}" type="datetimeFigureOut">
              <a:rPr lang="en-MY" smtClean="0"/>
              <a:t>6/11/2024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2C9D-62AF-4A48-8C8D-290A25FD10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226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09AA-4ABB-42C6-A531-CECB6F7E5F47}" type="datetimeFigureOut">
              <a:rPr lang="en-MY" smtClean="0"/>
              <a:t>6/11/2024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2C9D-62AF-4A48-8C8D-290A25FD10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637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09AA-4ABB-42C6-A531-CECB6F7E5F47}" type="datetimeFigureOut">
              <a:rPr lang="en-MY" smtClean="0"/>
              <a:t>6/11/2024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2C9D-62AF-4A48-8C8D-290A25FD10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606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09AA-4ABB-42C6-A531-CECB6F7E5F47}" type="datetimeFigureOut">
              <a:rPr lang="en-MY" smtClean="0"/>
              <a:t>6/11/2024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2C9D-62AF-4A48-8C8D-290A25FD10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766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09AA-4ABB-42C6-A531-CECB6F7E5F47}" type="datetimeFigureOut">
              <a:rPr lang="en-MY" smtClean="0"/>
              <a:t>6/11/2024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2C9D-62AF-4A48-8C8D-290A25FD10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971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09AA-4ABB-42C6-A531-CECB6F7E5F47}" type="datetimeFigureOut">
              <a:rPr lang="en-MY" smtClean="0"/>
              <a:t>6/11/2024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2C9D-62AF-4A48-8C8D-290A25FD10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180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09AA-4ABB-42C6-A531-CECB6F7E5F47}" type="datetimeFigureOut">
              <a:rPr lang="en-MY" smtClean="0"/>
              <a:t>6/11/2024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2C9D-62AF-4A48-8C8D-290A25FD10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845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09AA-4ABB-42C6-A531-CECB6F7E5F47}" type="datetimeFigureOut">
              <a:rPr lang="en-MY" smtClean="0"/>
              <a:t>6/11/2024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2C9D-62AF-4A48-8C8D-290A25FD10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999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09AA-4ABB-42C6-A531-CECB6F7E5F47}" type="datetimeFigureOut">
              <a:rPr lang="en-MY" smtClean="0"/>
              <a:t>6/11/2024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2C9D-62AF-4A48-8C8D-290A25FD10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1264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09AA-4ABB-42C6-A531-CECB6F7E5F47}" type="datetimeFigureOut">
              <a:rPr lang="en-MY" smtClean="0"/>
              <a:t>6/11/2024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2C9D-62AF-4A48-8C8D-290A25FD10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2089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509AA-4ABB-42C6-A531-CECB6F7E5F47}" type="datetimeFigureOut">
              <a:rPr lang="en-MY" smtClean="0"/>
              <a:t>6/11/2024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62C9D-62AF-4A48-8C8D-290A25FD10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24751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4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35152CE-5496-43EB-A26E-D5892B10561A}"/>
              </a:ext>
            </a:extLst>
          </p:cNvPr>
          <p:cNvSpPr txBox="1"/>
          <p:nvPr/>
        </p:nvSpPr>
        <p:spPr>
          <a:xfrm>
            <a:off x="1039775" y="316116"/>
            <a:ext cx="10424109" cy="530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z="3350" spc="-114" dirty="0">
                <a:latin typeface="Verdana"/>
                <a:cs typeface="Verdana"/>
              </a:rPr>
              <a:t>Hote</a:t>
            </a:r>
            <a:r>
              <a:rPr sz="3350" spc="-70" dirty="0">
                <a:latin typeface="Verdana"/>
                <a:cs typeface="Verdana"/>
              </a:rPr>
              <a:t>l</a:t>
            </a:r>
            <a:r>
              <a:rPr sz="3350" spc="-260" dirty="0">
                <a:latin typeface="Verdana"/>
                <a:cs typeface="Verdana"/>
              </a:rPr>
              <a:t> </a:t>
            </a:r>
            <a:r>
              <a:rPr sz="3350" spc="-210" dirty="0">
                <a:latin typeface="Verdana"/>
                <a:cs typeface="Verdana"/>
              </a:rPr>
              <a:t>managemen</a:t>
            </a:r>
            <a:r>
              <a:rPr sz="3350" spc="-140" dirty="0">
                <a:latin typeface="Verdana"/>
                <a:cs typeface="Verdana"/>
              </a:rPr>
              <a:t>t</a:t>
            </a:r>
            <a:r>
              <a:rPr sz="3350" spc="-240" dirty="0">
                <a:latin typeface="Verdana"/>
                <a:cs typeface="Verdana"/>
              </a:rPr>
              <a:t> </a:t>
            </a:r>
            <a:r>
              <a:rPr sz="3350" spc="-235" dirty="0">
                <a:latin typeface="Verdana"/>
                <a:cs typeface="Verdana"/>
              </a:rPr>
              <a:t>system</a:t>
            </a:r>
            <a:endParaRPr sz="3350" dirty="0">
              <a:latin typeface="Verdana"/>
              <a:cs typeface="Verdana"/>
            </a:endParaRPr>
          </a:p>
        </p:txBody>
      </p:sp>
      <p:grpSp>
        <p:nvGrpSpPr>
          <p:cNvPr id="3" name="object 58">
            <a:extLst>
              <a:ext uri="{FF2B5EF4-FFF2-40B4-BE49-F238E27FC236}">
                <a16:creationId xmlns:a16="http://schemas.microsoft.com/office/drawing/2014/main" id="{F6C5A1F8-8D63-4270-B416-DDF8D462519A}"/>
              </a:ext>
            </a:extLst>
          </p:cNvPr>
          <p:cNvGrpSpPr/>
          <p:nvPr/>
        </p:nvGrpSpPr>
        <p:grpSpPr>
          <a:xfrm>
            <a:off x="3065973" y="366394"/>
            <a:ext cx="460375" cy="460375"/>
            <a:chOff x="2188651" y="1357274"/>
            <a:chExt cx="460375" cy="460375"/>
          </a:xfrm>
        </p:grpSpPr>
        <p:pic>
          <p:nvPicPr>
            <p:cNvPr id="4" name="object 59">
              <a:extLst>
                <a:ext uri="{FF2B5EF4-FFF2-40B4-BE49-F238E27FC236}">
                  <a16:creationId xmlns:a16="http://schemas.microsoft.com/office/drawing/2014/main" id="{8989CEB3-7387-43BC-9C1A-8AB6BB0AB89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2073" y="1357274"/>
              <a:ext cx="119667" cy="119667"/>
            </a:xfrm>
            <a:prstGeom prst="rect">
              <a:avLst/>
            </a:prstGeom>
          </p:spPr>
        </p:pic>
        <p:pic>
          <p:nvPicPr>
            <p:cNvPr id="5" name="object 60">
              <a:extLst>
                <a:ext uri="{FF2B5EF4-FFF2-40B4-BE49-F238E27FC236}">
                  <a16:creationId xmlns:a16="http://schemas.microsoft.com/office/drawing/2014/main" id="{6ED3336F-2FA1-4932-9767-B9E968FBC8A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6440" y="1357274"/>
              <a:ext cx="119667" cy="119667"/>
            </a:xfrm>
            <a:prstGeom prst="rect">
              <a:avLst/>
            </a:prstGeom>
          </p:spPr>
        </p:pic>
        <p:sp>
          <p:nvSpPr>
            <p:cNvPr id="6" name="object 61">
              <a:extLst>
                <a:ext uri="{FF2B5EF4-FFF2-40B4-BE49-F238E27FC236}">
                  <a16:creationId xmlns:a16="http://schemas.microsoft.com/office/drawing/2014/main" id="{398FA7BE-72B8-45CF-998C-E6214642150F}"/>
                </a:ext>
              </a:extLst>
            </p:cNvPr>
            <p:cNvSpPr/>
            <p:nvPr/>
          </p:nvSpPr>
          <p:spPr>
            <a:xfrm>
              <a:off x="2380748" y="1502135"/>
              <a:ext cx="255270" cy="302895"/>
            </a:xfrm>
            <a:custGeom>
              <a:avLst/>
              <a:gdLst/>
              <a:ahLst/>
              <a:cxnLst/>
              <a:rect l="l" t="t" r="r" b="b"/>
              <a:pathLst>
                <a:path w="255269" h="302894">
                  <a:moveTo>
                    <a:pt x="160606" y="273975"/>
                  </a:moveTo>
                  <a:lnTo>
                    <a:pt x="160606" y="179500"/>
                  </a:lnTo>
                </a:path>
                <a:path w="255269" h="302894">
                  <a:moveTo>
                    <a:pt x="0" y="123761"/>
                  </a:moveTo>
                  <a:lnTo>
                    <a:pt x="141" y="131161"/>
                  </a:lnTo>
                  <a:lnTo>
                    <a:pt x="3612" y="138102"/>
                  </a:lnTo>
                  <a:lnTo>
                    <a:pt x="9447" y="142655"/>
                  </a:lnTo>
                  <a:lnTo>
                    <a:pt x="15424" y="147349"/>
                  </a:lnTo>
                  <a:lnTo>
                    <a:pt x="23204" y="149085"/>
                  </a:lnTo>
                  <a:lnTo>
                    <a:pt x="30609" y="147379"/>
                  </a:lnTo>
                  <a:lnTo>
                    <a:pt x="54473" y="139212"/>
                  </a:lnTo>
                  <a:lnTo>
                    <a:pt x="75247" y="125587"/>
                  </a:lnTo>
                  <a:lnTo>
                    <a:pt x="92030" y="107270"/>
                  </a:lnTo>
                  <a:lnTo>
                    <a:pt x="103921" y="85026"/>
                  </a:lnTo>
                  <a:lnTo>
                    <a:pt x="103921" y="273975"/>
                  </a:lnTo>
                  <a:lnTo>
                    <a:pt x="106148" y="285007"/>
                  </a:lnTo>
                  <a:lnTo>
                    <a:pt x="112222" y="294016"/>
                  </a:lnTo>
                  <a:lnTo>
                    <a:pt x="121231" y="300090"/>
                  </a:lnTo>
                  <a:lnTo>
                    <a:pt x="132263" y="302317"/>
                  </a:lnTo>
                  <a:lnTo>
                    <a:pt x="143295" y="300090"/>
                  </a:lnTo>
                  <a:lnTo>
                    <a:pt x="152304" y="294016"/>
                  </a:lnTo>
                  <a:lnTo>
                    <a:pt x="158378" y="285007"/>
                  </a:lnTo>
                  <a:lnTo>
                    <a:pt x="160606" y="273975"/>
                  </a:lnTo>
                  <a:lnTo>
                    <a:pt x="162833" y="285007"/>
                  </a:lnTo>
                  <a:lnTo>
                    <a:pt x="168907" y="294016"/>
                  </a:lnTo>
                  <a:lnTo>
                    <a:pt x="177916" y="300090"/>
                  </a:lnTo>
                  <a:lnTo>
                    <a:pt x="188948" y="302317"/>
                  </a:lnTo>
                  <a:lnTo>
                    <a:pt x="199980" y="300090"/>
                  </a:lnTo>
                  <a:lnTo>
                    <a:pt x="208989" y="294016"/>
                  </a:lnTo>
                  <a:lnTo>
                    <a:pt x="215063" y="285007"/>
                  </a:lnTo>
                  <a:lnTo>
                    <a:pt x="217290" y="273975"/>
                  </a:lnTo>
                  <a:lnTo>
                    <a:pt x="217290" y="170053"/>
                  </a:lnTo>
                  <a:lnTo>
                    <a:pt x="236185" y="170053"/>
                  </a:lnTo>
                  <a:lnTo>
                    <a:pt x="243540" y="168568"/>
                  </a:lnTo>
                  <a:lnTo>
                    <a:pt x="249546" y="164519"/>
                  </a:lnTo>
                  <a:lnTo>
                    <a:pt x="253595" y="158513"/>
                  </a:lnTo>
                  <a:lnTo>
                    <a:pt x="255080" y="151158"/>
                  </a:lnTo>
                  <a:lnTo>
                    <a:pt x="255080" y="103921"/>
                  </a:lnTo>
                  <a:lnTo>
                    <a:pt x="248709" y="64627"/>
                  </a:lnTo>
                  <a:lnTo>
                    <a:pt x="227507" y="30935"/>
                  </a:lnTo>
                  <a:lnTo>
                    <a:pt x="194837" y="8190"/>
                  </a:lnTo>
                  <a:lnTo>
                    <a:pt x="155882" y="0"/>
                  </a:lnTo>
                  <a:lnTo>
                    <a:pt x="101412" y="14096"/>
                  </a:lnTo>
                  <a:lnTo>
                    <a:pt x="61408" y="53661"/>
                  </a:lnTo>
                  <a:lnTo>
                    <a:pt x="56522" y="66778"/>
                  </a:lnTo>
                  <a:lnTo>
                    <a:pt x="51228" y="78389"/>
                  </a:lnTo>
                  <a:lnTo>
                    <a:pt x="39593" y="89399"/>
                  </a:lnTo>
                  <a:lnTo>
                    <a:pt x="15682" y="100709"/>
                  </a:lnTo>
                  <a:lnTo>
                    <a:pt x="9257" y="104473"/>
                  </a:lnTo>
                  <a:lnTo>
                    <a:pt x="4319" y="109839"/>
                  </a:lnTo>
                  <a:lnTo>
                    <a:pt x="1142" y="116403"/>
                  </a:lnTo>
                  <a:lnTo>
                    <a:pt x="0" y="123761"/>
                  </a:lnTo>
                  <a:close/>
                </a:path>
                <a:path w="255269" h="302894">
                  <a:moveTo>
                    <a:pt x="217290" y="170053"/>
                  </a:moveTo>
                  <a:lnTo>
                    <a:pt x="217290" y="85026"/>
                  </a:lnTo>
                </a:path>
              </a:pathLst>
            </a:custGeom>
            <a:ln w="25193">
              <a:solidFill>
                <a:srgbClr val="D95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62">
              <a:extLst>
                <a:ext uri="{FF2B5EF4-FFF2-40B4-BE49-F238E27FC236}">
                  <a16:creationId xmlns:a16="http://schemas.microsoft.com/office/drawing/2014/main" id="{4DC91873-9A5D-4641-9672-60AF0CCE962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8651" y="1490286"/>
              <a:ext cx="195246" cy="314165"/>
            </a:xfrm>
            <a:prstGeom prst="rect">
              <a:avLst/>
            </a:prstGeom>
          </p:spPr>
        </p:pic>
      </p:grpSp>
      <p:sp>
        <p:nvSpPr>
          <p:cNvPr id="40" name="Subtitle 39">
            <a:extLst>
              <a:ext uri="{FF2B5EF4-FFF2-40B4-BE49-F238E27FC236}">
                <a16:creationId xmlns:a16="http://schemas.microsoft.com/office/drawing/2014/main" id="{844BB1FF-8EAA-425F-BD98-B4CFA8F8B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692" y="1266882"/>
            <a:ext cx="11320587" cy="1655762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3140"/>
              </a:spcBef>
            </a:pPr>
            <a:r>
              <a:rPr lang="en-US" sz="2800" spc="40" dirty="0">
                <a:cs typeface="Tahoma"/>
              </a:rPr>
              <a:t>Hotels</a:t>
            </a:r>
            <a:r>
              <a:rPr lang="en-US" sz="2800" spc="-15" dirty="0">
                <a:cs typeface="Tahoma"/>
              </a:rPr>
              <a:t> </a:t>
            </a:r>
            <a:r>
              <a:rPr lang="en-US" sz="2800" spc="45" dirty="0">
                <a:cs typeface="Tahoma"/>
              </a:rPr>
              <a:t>have</a:t>
            </a:r>
            <a:r>
              <a:rPr lang="en-US" sz="2800" spc="-10" dirty="0">
                <a:cs typeface="Tahoma"/>
              </a:rPr>
              <a:t> </a:t>
            </a:r>
            <a:r>
              <a:rPr lang="en-US" sz="2800" spc="35" dirty="0">
                <a:cs typeface="Tahoma"/>
              </a:rPr>
              <a:t>different</a:t>
            </a:r>
            <a:r>
              <a:rPr lang="en-US" sz="2800" spc="-5" dirty="0">
                <a:cs typeface="Tahoma"/>
              </a:rPr>
              <a:t> </a:t>
            </a:r>
            <a:r>
              <a:rPr lang="en-US" sz="2800" spc="35" dirty="0">
                <a:cs typeface="Tahoma"/>
              </a:rPr>
              <a:t>functionalities</a:t>
            </a:r>
            <a:endParaRPr lang="en-US" sz="2800" dirty="0"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2800" spc="5" dirty="0">
                <a:cs typeface="Tahoma"/>
              </a:rPr>
              <a:t>Each</a:t>
            </a:r>
            <a:r>
              <a:rPr lang="en-US" sz="2800" spc="-20" dirty="0">
                <a:cs typeface="Tahoma"/>
              </a:rPr>
              <a:t> </a:t>
            </a:r>
            <a:r>
              <a:rPr lang="en-US" sz="2800" spc="10" dirty="0">
                <a:cs typeface="Tahoma"/>
              </a:rPr>
              <a:t>has</a:t>
            </a:r>
            <a:r>
              <a:rPr lang="en-US" sz="2800" spc="-25" dirty="0">
                <a:cs typeface="Tahoma"/>
              </a:rPr>
              <a:t> </a:t>
            </a:r>
            <a:r>
              <a:rPr lang="en-US" sz="2800" spc="-15" dirty="0">
                <a:cs typeface="Tahoma"/>
              </a:rPr>
              <a:t>its</a:t>
            </a:r>
            <a:r>
              <a:rPr lang="en-US" sz="2800" spc="-20" dirty="0">
                <a:cs typeface="Tahoma"/>
              </a:rPr>
              <a:t> </a:t>
            </a:r>
            <a:r>
              <a:rPr lang="en-US" sz="2800" spc="110" dirty="0">
                <a:cs typeface="Tahoma"/>
              </a:rPr>
              <a:t>own</a:t>
            </a:r>
            <a:r>
              <a:rPr lang="en-US" sz="2800" spc="-25" dirty="0">
                <a:cs typeface="Tahoma"/>
              </a:rPr>
              <a:t> </a:t>
            </a:r>
            <a:r>
              <a:rPr lang="en-US" sz="2800" spc="80" dirty="0">
                <a:cs typeface="Tahoma"/>
              </a:rPr>
              <a:t>purpose</a:t>
            </a:r>
            <a:endParaRPr lang="en-US" sz="28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2800" spc="5" dirty="0">
                <a:cs typeface="Tahoma"/>
              </a:rPr>
              <a:t>Each</a:t>
            </a:r>
            <a:r>
              <a:rPr lang="en-US" sz="2800" spc="-10" dirty="0">
                <a:cs typeface="Tahoma"/>
              </a:rPr>
              <a:t> </a:t>
            </a:r>
            <a:r>
              <a:rPr lang="en-US" sz="2800" spc="60" dirty="0">
                <a:cs typeface="Tahoma"/>
              </a:rPr>
              <a:t>of</a:t>
            </a:r>
            <a:r>
              <a:rPr lang="en-US" sz="2800" spc="-10" dirty="0">
                <a:cs typeface="Tahoma"/>
              </a:rPr>
              <a:t> </a:t>
            </a:r>
            <a:r>
              <a:rPr lang="en-US" sz="2800" spc="30" dirty="0">
                <a:cs typeface="Tahoma"/>
              </a:rPr>
              <a:t>the</a:t>
            </a:r>
            <a:r>
              <a:rPr lang="en-US" sz="2800" spc="-10" dirty="0">
                <a:cs typeface="Tahoma"/>
              </a:rPr>
              <a:t> </a:t>
            </a:r>
            <a:r>
              <a:rPr lang="en-US" sz="2800" spc="35" dirty="0">
                <a:cs typeface="Tahoma"/>
              </a:rPr>
              <a:t>functions</a:t>
            </a:r>
            <a:r>
              <a:rPr lang="en-US" sz="2800" dirty="0">
                <a:cs typeface="Tahoma"/>
              </a:rPr>
              <a:t> </a:t>
            </a:r>
            <a:r>
              <a:rPr lang="en-US" sz="2800" spc="30" dirty="0">
                <a:cs typeface="Tahoma"/>
              </a:rPr>
              <a:t>relate</a:t>
            </a:r>
            <a:r>
              <a:rPr lang="en-US" sz="2800" spc="-5" dirty="0">
                <a:cs typeface="Tahoma"/>
              </a:rPr>
              <a:t> </a:t>
            </a:r>
            <a:r>
              <a:rPr lang="en-US" sz="2800" spc="50" dirty="0">
                <a:cs typeface="Tahoma"/>
              </a:rPr>
              <a:t>to</a:t>
            </a:r>
            <a:r>
              <a:rPr lang="en-US" sz="2800" spc="-10" dirty="0">
                <a:cs typeface="Tahoma"/>
              </a:rPr>
              <a:t> </a:t>
            </a:r>
            <a:r>
              <a:rPr lang="en-US" sz="2800" spc="65" dirty="0">
                <a:cs typeface="Tahoma"/>
              </a:rPr>
              <a:t>each</a:t>
            </a:r>
            <a:r>
              <a:rPr lang="en-US" sz="2800" spc="-5" dirty="0">
                <a:cs typeface="Tahoma"/>
              </a:rPr>
              <a:t> </a:t>
            </a:r>
            <a:r>
              <a:rPr lang="en-US" sz="2800" spc="50" dirty="0">
                <a:cs typeface="Tahoma"/>
              </a:rPr>
              <a:t>other</a:t>
            </a:r>
            <a:endParaRPr lang="en-US" sz="2800" dirty="0">
              <a:cs typeface="Tahoma"/>
            </a:endParaRPr>
          </a:p>
          <a:p>
            <a:endParaRPr lang="en-MY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AB586E-F178-4D17-BBAD-44B7EA7F56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883" y="2922644"/>
            <a:ext cx="7435891" cy="378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7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69E7A8-44AE-4CB3-8F5E-FFA279728493}"/>
              </a:ext>
            </a:extLst>
          </p:cNvPr>
          <p:cNvSpPr txBox="1"/>
          <p:nvPr/>
        </p:nvSpPr>
        <p:spPr>
          <a:xfrm>
            <a:off x="609600" y="1462452"/>
            <a:ext cx="10854284" cy="2934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lang="en-US" sz="2800" spc="15" dirty="0">
                <a:cs typeface="Tahoma"/>
              </a:rPr>
              <a:t>The</a:t>
            </a:r>
            <a:r>
              <a:rPr lang="en-US" sz="2800" spc="-10" dirty="0">
                <a:latin typeface="Tahoma"/>
                <a:cs typeface="Tahoma"/>
              </a:rPr>
              <a:t> </a:t>
            </a:r>
            <a:r>
              <a:rPr lang="en-US" sz="2800" spc="50" dirty="0">
                <a:cs typeface="Tahoma"/>
              </a:rPr>
              <a:t>hotel</a:t>
            </a:r>
            <a:r>
              <a:rPr lang="en-US" sz="2800" spc="-5" dirty="0">
                <a:cs typeface="Tahoma"/>
              </a:rPr>
              <a:t> </a:t>
            </a:r>
            <a:r>
              <a:rPr lang="en-US" sz="2800" spc="35" dirty="0">
                <a:cs typeface="Tahoma"/>
              </a:rPr>
              <a:t>system</a:t>
            </a:r>
            <a:r>
              <a:rPr lang="en-US" sz="2800" spc="-5" dirty="0">
                <a:cs typeface="Tahoma"/>
              </a:rPr>
              <a:t> </a:t>
            </a:r>
            <a:r>
              <a:rPr lang="en-US" sz="2800" spc="-10" dirty="0">
                <a:cs typeface="Tahoma"/>
              </a:rPr>
              <a:t>is </a:t>
            </a:r>
            <a:r>
              <a:rPr lang="en-US" sz="2800" spc="20" dirty="0">
                <a:cs typeface="Tahoma"/>
              </a:rPr>
              <a:t>usually</a:t>
            </a:r>
            <a:r>
              <a:rPr lang="en-US" sz="2800" dirty="0">
                <a:cs typeface="Tahoma"/>
              </a:rPr>
              <a:t> </a:t>
            </a:r>
            <a:r>
              <a:rPr lang="en-US" sz="2800" spc="-5" dirty="0">
                <a:cs typeface="Tahoma"/>
              </a:rPr>
              <a:t>a</a:t>
            </a:r>
            <a:r>
              <a:rPr lang="en-US" sz="2800" spc="-10" dirty="0">
                <a:cs typeface="Tahoma"/>
              </a:rPr>
              <a:t> </a:t>
            </a:r>
            <a:r>
              <a:rPr lang="en-US" sz="2800" spc="30" dirty="0">
                <a:cs typeface="Tahoma"/>
              </a:rPr>
              <a:t>manual</a:t>
            </a:r>
            <a:r>
              <a:rPr lang="en-US" sz="2800" dirty="0">
                <a:cs typeface="Tahoma"/>
              </a:rPr>
              <a:t> </a:t>
            </a:r>
            <a:r>
              <a:rPr lang="en-US" sz="2800" spc="15" dirty="0">
                <a:cs typeface="Tahoma"/>
              </a:rPr>
              <a:t>system,</a:t>
            </a:r>
            <a:r>
              <a:rPr lang="en-US" sz="2800" dirty="0">
                <a:cs typeface="Tahoma"/>
              </a:rPr>
              <a:t> </a:t>
            </a:r>
            <a:r>
              <a:rPr lang="en-US" sz="2800" spc="45" dirty="0">
                <a:cs typeface="Tahoma"/>
              </a:rPr>
              <a:t>mostly</a:t>
            </a:r>
            <a:r>
              <a:rPr lang="en-US" sz="2800" spc="-5" dirty="0">
                <a:cs typeface="Tahoma"/>
              </a:rPr>
              <a:t> </a:t>
            </a:r>
            <a:r>
              <a:rPr lang="en-US" sz="2800" spc="90" dirty="0">
                <a:cs typeface="Tahoma"/>
              </a:rPr>
              <a:t>depends</a:t>
            </a:r>
            <a:r>
              <a:rPr lang="en-US" sz="2800" spc="-5" dirty="0">
                <a:cs typeface="Tahoma"/>
              </a:rPr>
              <a:t> </a:t>
            </a:r>
            <a:r>
              <a:rPr lang="en-US" sz="2800" spc="90" dirty="0">
                <a:cs typeface="Tahoma"/>
              </a:rPr>
              <a:t>on paperwork</a:t>
            </a:r>
            <a:endParaRPr lang="en-US" sz="28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2800" spc="25" dirty="0">
                <a:cs typeface="Tahoma"/>
              </a:rPr>
              <a:t>•Delay</a:t>
            </a:r>
            <a:endParaRPr lang="en-US" sz="28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2800" spc="-10" dirty="0">
                <a:cs typeface="Tahoma"/>
              </a:rPr>
              <a:t>•Data</a:t>
            </a:r>
            <a:r>
              <a:rPr lang="en-US" sz="2800" spc="-50" dirty="0">
                <a:cs typeface="Tahoma"/>
              </a:rPr>
              <a:t> </a:t>
            </a:r>
            <a:r>
              <a:rPr lang="en-US" sz="2800" spc="55" dirty="0">
                <a:cs typeface="Tahoma"/>
              </a:rPr>
              <a:t>inaccuracy</a:t>
            </a:r>
            <a:endParaRPr lang="en-US" sz="28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en-US" sz="2800" spc="75" dirty="0">
                <a:cs typeface="Tahoma"/>
              </a:rPr>
              <a:t>•More</a:t>
            </a:r>
            <a:r>
              <a:rPr lang="en-US" sz="2800" spc="-5" dirty="0">
                <a:cs typeface="Tahoma"/>
              </a:rPr>
              <a:t> </a:t>
            </a:r>
            <a:r>
              <a:rPr lang="en-US" sz="2800" spc="65" dirty="0">
                <a:cs typeface="Tahoma"/>
              </a:rPr>
              <a:t>expensive</a:t>
            </a:r>
            <a:r>
              <a:rPr lang="en-US" sz="2800" spc="5" dirty="0">
                <a:cs typeface="Tahoma"/>
              </a:rPr>
              <a:t> </a:t>
            </a:r>
            <a:r>
              <a:rPr lang="en-US" sz="2800" dirty="0">
                <a:cs typeface="Tahoma"/>
              </a:rPr>
              <a:t>(use </a:t>
            </a:r>
            <a:r>
              <a:rPr lang="en-US" sz="2800" spc="75" dirty="0">
                <a:cs typeface="Tahoma"/>
              </a:rPr>
              <a:t>more</a:t>
            </a:r>
            <a:r>
              <a:rPr lang="en-US" sz="2800" dirty="0">
                <a:cs typeface="Tahoma"/>
              </a:rPr>
              <a:t> </a:t>
            </a:r>
            <a:r>
              <a:rPr lang="en-US" sz="2800" spc="65" dirty="0">
                <a:cs typeface="Tahoma"/>
              </a:rPr>
              <a:t>manpower)</a:t>
            </a:r>
            <a:endParaRPr lang="en-US" sz="28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2800" spc="-40" dirty="0">
                <a:cs typeface="Tahoma"/>
              </a:rPr>
              <a:t>•Etc.…</a:t>
            </a:r>
            <a:endParaRPr lang="en-MY" sz="2800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CB1F655-E73A-43AD-8765-3B7B49590A19}"/>
              </a:ext>
            </a:extLst>
          </p:cNvPr>
          <p:cNvSpPr txBox="1"/>
          <p:nvPr/>
        </p:nvSpPr>
        <p:spPr>
          <a:xfrm>
            <a:off x="1039775" y="316116"/>
            <a:ext cx="10424109" cy="530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z="3350" spc="-114" dirty="0">
                <a:latin typeface="Verdana"/>
                <a:cs typeface="Verdana"/>
              </a:rPr>
              <a:t>Hote</a:t>
            </a:r>
            <a:r>
              <a:rPr sz="3350" spc="-70" dirty="0">
                <a:latin typeface="Verdana"/>
                <a:cs typeface="Verdana"/>
              </a:rPr>
              <a:t>l</a:t>
            </a:r>
            <a:r>
              <a:rPr sz="3350" spc="-260" dirty="0">
                <a:latin typeface="Verdana"/>
                <a:cs typeface="Verdana"/>
              </a:rPr>
              <a:t> </a:t>
            </a:r>
            <a:r>
              <a:rPr sz="3350" spc="-210" dirty="0">
                <a:latin typeface="Verdana"/>
                <a:cs typeface="Verdana"/>
              </a:rPr>
              <a:t>managemen</a:t>
            </a:r>
            <a:r>
              <a:rPr sz="3350" spc="-140" dirty="0">
                <a:latin typeface="Verdana"/>
                <a:cs typeface="Verdana"/>
              </a:rPr>
              <a:t>t</a:t>
            </a:r>
            <a:r>
              <a:rPr sz="3350" spc="-240" dirty="0">
                <a:latin typeface="Verdana"/>
                <a:cs typeface="Verdana"/>
              </a:rPr>
              <a:t> </a:t>
            </a:r>
            <a:r>
              <a:rPr sz="3350" spc="-235" dirty="0">
                <a:latin typeface="Verdana"/>
                <a:cs typeface="Verdana"/>
              </a:rPr>
              <a:t>system</a:t>
            </a:r>
            <a:endParaRPr sz="3350" dirty="0">
              <a:latin typeface="Verdana"/>
              <a:cs typeface="Verdana"/>
            </a:endParaRPr>
          </a:p>
        </p:txBody>
      </p:sp>
      <p:grpSp>
        <p:nvGrpSpPr>
          <p:cNvPr id="7" name="object 58">
            <a:extLst>
              <a:ext uri="{FF2B5EF4-FFF2-40B4-BE49-F238E27FC236}">
                <a16:creationId xmlns:a16="http://schemas.microsoft.com/office/drawing/2014/main" id="{26667C43-7C94-480A-9E4A-F619B3448E33}"/>
              </a:ext>
            </a:extLst>
          </p:cNvPr>
          <p:cNvGrpSpPr/>
          <p:nvPr/>
        </p:nvGrpSpPr>
        <p:grpSpPr>
          <a:xfrm>
            <a:off x="3065973" y="366394"/>
            <a:ext cx="460375" cy="460375"/>
            <a:chOff x="2188651" y="1357274"/>
            <a:chExt cx="460375" cy="460375"/>
          </a:xfrm>
        </p:grpSpPr>
        <p:pic>
          <p:nvPicPr>
            <p:cNvPr id="8" name="object 59">
              <a:extLst>
                <a:ext uri="{FF2B5EF4-FFF2-40B4-BE49-F238E27FC236}">
                  <a16:creationId xmlns:a16="http://schemas.microsoft.com/office/drawing/2014/main" id="{578E7BBA-5380-455C-96BA-69548107F71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2073" y="1357274"/>
              <a:ext cx="119667" cy="119667"/>
            </a:xfrm>
            <a:prstGeom prst="rect">
              <a:avLst/>
            </a:prstGeom>
          </p:spPr>
        </p:pic>
        <p:pic>
          <p:nvPicPr>
            <p:cNvPr id="9" name="object 60">
              <a:extLst>
                <a:ext uri="{FF2B5EF4-FFF2-40B4-BE49-F238E27FC236}">
                  <a16:creationId xmlns:a16="http://schemas.microsoft.com/office/drawing/2014/main" id="{BD54E0EA-2CE1-4A95-929D-84EA5FBCBC2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6440" y="1357274"/>
              <a:ext cx="119667" cy="119667"/>
            </a:xfrm>
            <a:prstGeom prst="rect">
              <a:avLst/>
            </a:prstGeom>
          </p:spPr>
        </p:pic>
        <p:sp>
          <p:nvSpPr>
            <p:cNvPr id="10" name="object 61">
              <a:extLst>
                <a:ext uri="{FF2B5EF4-FFF2-40B4-BE49-F238E27FC236}">
                  <a16:creationId xmlns:a16="http://schemas.microsoft.com/office/drawing/2014/main" id="{DFE29A42-CB9E-456F-BE62-6BAFE90E492B}"/>
                </a:ext>
              </a:extLst>
            </p:cNvPr>
            <p:cNvSpPr/>
            <p:nvPr/>
          </p:nvSpPr>
          <p:spPr>
            <a:xfrm>
              <a:off x="2380748" y="1502135"/>
              <a:ext cx="255270" cy="302895"/>
            </a:xfrm>
            <a:custGeom>
              <a:avLst/>
              <a:gdLst/>
              <a:ahLst/>
              <a:cxnLst/>
              <a:rect l="l" t="t" r="r" b="b"/>
              <a:pathLst>
                <a:path w="255269" h="302894">
                  <a:moveTo>
                    <a:pt x="160606" y="273975"/>
                  </a:moveTo>
                  <a:lnTo>
                    <a:pt x="160606" y="179500"/>
                  </a:lnTo>
                </a:path>
                <a:path w="255269" h="302894">
                  <a:moveTo>
                    <a:pt x="0" y="123761"/>
                  </a:moveTo>
                  <a:lnTo>
                    <a:pt x="141" y="131161"/>
                  </a:lnTo>
                  <a:lnTo>
                    <a:pt x="3612" y="138102"/>
                  </a:lnTo>
                  <a:lnTo>
                    <a:pt x="9447" y="142655"/>
                  </a:lnTo>
                  <a:lnTo>
                    <a:pt x="15424" y="147349"/>
                  </a:lnTo>
                  <a:lnTo>
                    <a:pt x="23204" y="149085"/>
                  </a:lnTo>
                  <a:lnTo>
                    <a:pt x="30609" y="147379"/>
                  </a:lnTo>
                  <a:lnTo>
                    <a:pt x="54473" y="139212"/>
                  </a:lnTo>
                  <a:lnTo>
                    <a:pt x="75247" y="125587"/>
                  </a:lnTo>
                  <a:lnTo>
                    <a:pt x="92030" y="107270"/>
                  </a:lnTo>
                  <a:lnTo>
                    <a:pt x="103921" y="85026"/>
                  </a:lnTo>
                  <a:lnTo>
                    <a:pt x="103921" y="273975"/>
                  </a:lnTo>
                  <a:lnTo>
                    <a:pt x="106148" y="285007"/>
                  </a:lnTo>
                  <a:lnTo>
                    <a:pt x="112222" y="294016"/>
                  </a:lnTo>
                  <a:lnTo>
                    <a:pt x="121231" y="300090"/>
                  </a:lnTo>
                  <a:lnTo>
                    <a:pt x="132263" y="302317"/>
                  </a:lnTo>
                  <a:lnTo>
                    <a:pt x="143295" y="300090"/>
                  </a:lnTo>
                  <a:lnTo>
                    <a:pt x="152304" y="294016"/>
                  </a:lnTo>
                  <a:lnTo>
                    <a:pt x="158378" y="285007"/>
                  </a:lnTo>
                  <a:lnTo>
                    <a:pt x="160606" y="273975"/>
                  </a:lnTo>
                  <a:lnTo>
                    <a:pt x="162833" y="285007"/>
                  </a:lnTo>
                  <a:lnTo>
                    <a:pt x="168907" y="294016"/>
                  </a:lnTo>
                  <a:lnTo>
                    <a:pt x="177916" y="300090"/>
                  </a:lnTo>
                  <a:lnTo>
                    <a:pt x="188948" y="302317"/>
                  </a:lnTo>
                  <a:lnTo>
                    <a:pt x="199980" y="300090"/>
                  </a:lnTo>
                  <a:lnTo>
                    <a:pt x="208989" y="294016"/>
                  </a:lnTo>
                  <a:lnTo>
                    <a:pt x="215063" y="285007"/>
                  </a:lnTo>
                  <a:lnTo>
                    <a:pt x="217290" y="273975"/>
                  </a:lnTo>
                  <a:lnTo>
                    <a:pt x="217290" y="170053"/>
                  </a:lnTo>
                  <a:lnTo>
                    <a:pt x="236185" y="170053"/>
                  </a:lnTo>
                  <a:lnTo>
                    <a:pt x="243540" y="168568"/>
                  </a:lnTo>
                  <a:lnTo>
                    <a:pt x="249546" y="164519"/>
                  </a:lnTo>
                  <a:lnTo>
                    <a:pt x="253595" y="158513"/>
                  </a:lnTo>
                  <a:lnTo>
                    <a:pt x="255080" y="151158"/>
                  </a:lnTo>
                  <a:lnTo>
                    <a:pt x="255080" y="103921"/>
                  </a:lnTo>
                  <a:lnTo>
                    <a:pt x="248709" y="64627"/>
                  </a:lnTo>
                  <a:lnTo>
                    <a:pt x="227507" y="30935"/>
                  </a:lnTo>
                  <a:lnTo>
                    <a:pt x="194837" y="8190"/>
                  </a:lnTo>
                  <a:lnTo>
                    <a:pt x="155882" y="0"/>
                  </a:lnTo>
                  <a:lnTo>
                    <a:pt x="101412" y="14096"/>
                  </a:lnTo>
                  <a:lnTo>
                    <a:pt x="61408" y="53661"/>
                  </a:lnTo>
                  <a:lnTo>
                    <a:pt x="56522" y="66778"/>
                  </a:lnTo>
                  <a:lnTo>
                    <a:pt x="51228" y="78389"/>
                  </a:lnTo>
                  <a:lnTo>
                    <a:pt x="39593" y="89399"/>
                  </a:lnTo>
                  <a:lnTo>
                    <a:pt x="15682" y="100709"/>
                  </a:lnTo>
                  <a:lnTo>
                    <a:pt x="9257" y="104473"/>
                  </a:lnTo>
                  <a:lnTo>
                    <a:pt x="4319" y="109839"/>
                  </a:lnTo>
                  <a:lnTo>
                    <a:pt x="1142" y="116403"/>
                  </a:lnTo>
                  <a:lnTo>
                    <a:pt x="0" y="123761"/>
                  </a:lnTo>
                  <a:close/>
                </a:path>
                <a:path w="255269" h="302894">
                  <a:moveTo>
                    <a:pt x="217290" y="170053"/>
                  </a:moveTo>
                  <a:lnTo>
                    <a:pt x="217290" y="85026"/>
                  </a:lnTo>
                </a:path>
              </a:pathLst>
            </a:custGeom>
            <a:ln w="25193">
              <a:solidFill>
                <a:srgbClr val="D95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62">
              <a:extLst>
                <a:ext uri="{FF2B5EF4-FFF2-40B4-BE49-F238E27FC236}">
                  <a16:creationId xmlns:a16="http://schemas.microsoft.com/office/drawing/2014/main" id="{E18C4279-1918-4668-A484-7063F82CE46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8651" y="1490286"/>
              <a:ext cx="195246" cy="314165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885B04B-1238-4308-B6B8-7C6D4FBEE1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12" y="4721735"/>
            <a:ext cx="11953188" cy="152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5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443FB598-DCF9-4208-B14F-C39BA6FA47AB}"/>
              </a:ext>
            </a:extLst>
          </p:cNvPr>
          <p:cNvSpPr txBox="1"/>
          <p:nvPr/>
        </p:nvSpPr>
        <p:spPr>
          <a:xfrm>
            <a:off x="670560" y="1233170"/>
            <a:ext cx="6847840" cy="418499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25"/>
              </a:spcBef>
            </a:pPr>
            <a:r>
              <a:rPr sz="3350" b="1" i="1" spc="-60" dirty="0">
                <a:latin typeface="+mj-lt"/>
                <a:cs typeface="Verdana"/>
              </a:rPr>
              <a:t>Propose</a:t>
            </a:r>
            <a:r>
              <a:rPr sz="3350" b="1" i="1" spc="-100" dirty="0">
                <a:latin typeface="+mj-lt"/>
                <a:cs typeface="Verdana"/>
              </a:rPr>
              <a:t>d</a:t>
            </a:r>
            <a:r>
              <a:rPr sz="3350" b="1" i="1" spc="-195" dirty="0">
                <a:latin typeface="+mj-lt"/>
                <a:cs typeface="Verdana"/>
              </a:rPr>
              <a:t> </a:t>
            </a:r>
            <a:r>
              <a:rPr sz="3350" b="1" i="1" spc="-185" dirty="0">
                <a:latin typeface="+mj-lt"/>
                <a:cs typeface="Verdana"/>
              </a:rPr>
              <a:t>system</a:t>
            </a:r>
            <a:r>
              <a:rPr lang="en-US" sz="3350" b="1" i="1" spc="-185" dirty="0">
                <a:latin typeface="+mj-lt"/>
                <a:cs typeface="Verdana"/>
              </a:rPr>
              <a:t>:</a:t>
            </a:r>
            <a:endParaRPr sz="3350" b="1" i="1" dirty="0">
              <a:latin typeface="+mj-lt"/>
              <a:cs typeface="Verdana"/>
            </a:endParaRPr>
          </a:p>
          <a:p>
            <a:pPr marL="12700">
              <a:lnSpc>
                <a:spcPct val="150000"/>
              </a:lnSpc>
              <a:spcBef>
                <a:spcPts val="1500"/>
              </a:spcBef>
            </a:pPr>
            <a:r>
              <a:rPr sz="2800" dirty="0" err="1">
                <a:cs typeface="Lucida Sans Unicode"/>
              </a:rPr>
              <a:t>HotelMatrix</a:t>
            </a:r>
            <a:r>
              <a:rPr lang="en-US" sz="2800" b="1" dirty="0">
                <a:cs typeface="Lucida Sans Unicode"/>
              </a:rPr>
              <a:t>:</a:t>
            </a:r>
          </a:p>
          <a:p>
            <a:pPr marL="12700" marR="5080">
              <a:lnSpc>
                <a:spcPct val="150000"/>
              </a:lnSpc>
              <a:spcBef>
                <a:spcPts val="80"/>
              </a:spcBef>
            </a:pPr>
            <a:r>
              <a:rPr sz="2800" spc="70" dirty="0">
                <a:cs typeface="Tahoma"/>
              </a:rPr>
              <a:t>A</a:t>
            </a:r>
            <a:r>
              <a:rPr sz="2800" spc="-10" dirty="0">
                <a:cs typeface="Tahoma"/>
              </a:rPr>
              <a:t> </a:t>
            </a:r>
            <a:r>
              <a:rPr sz="2800" spc="95" dirty="0">
                <a:cs typeface="Tahoma"/>
              </a:rPr>
              <a:t>new</a:t>
            </a:r>
            <a:r>
              <a:rPr sz="2800" spc="-10" dirty="0">
                <a:cs typeface="Tahoma"/>
              </a:rPr>
              <a:t> </a:t>
            </a:r>
            <a:r>
              <a:rPr sz="2800" spc="100" dirty="0">
                <a:cs typeface="Tahoma"/>
              </a:rPr>
              <a:t>proposed</a:t>
            </a:r>
            <a:r>
              <a:rPr sz="2800" spc="5" dirty="0">
                <a:cs typeface="Tahoma"/>
              </a:rPr>
              <a:t> </a:t>
            </a:r>
            <a:r>
              <a:rPr sz="2800" spc="15" dirty="0">
                <a:cs typeface="Tahoma"/>
              </a:rPr>
              <a:t>system</a:t>
            </a:r>
            <a:r>
              <a:rPr lang="en-US" sz="2800" spc="15" dirty="0">
                <a:cs typeface="Tahoma"/>
              </a:rPr>
              <a:t>.</a:t>
            </a:r>
            <a:endParaRPr lang="en-US" sz="2800" spc="35" dirty="0">
              <a:cs typeface="Tahoma"/>
            </a:endParaRPr>
          </a:p>
          <a:p>
            <a:pPr marL="12700" marR="5080">
              <a:lnSpc>
                <a:spcPct val="150000"/>
              </a:lnSpc>
              <a:spcBef>
                <a:spcPts val="80"/>
              </a:spcBef>
            </a:pPr>
            <a:r>
              <a:rPr lang="en-US" sz="2800" spc="-10" dirty="0">
                <a:cs typeface="Tahoma"/>
              </a:rPr>
              <a:t>b</a:t>
            </a:r>
            <a:r>
              <a:rPr sz="2800" spc="75" dirty="0">
                <a:cs typeface="Tahoma"/>
              </a:rPr>
              <a:t>ased on </a:t>
            </a:r>
            <a:r>
              <a:rPr sz="2800" spc="-114" dirty="0">
                <a:cs typeface="Tahoma"/>
              </a:rPr>
              <a:t>C++ </a:t>
            </a:r>
            <a:r>
              <a:rPr sz="2800" spc="35" dirty="0">
                <a:cs typeface="Tahoma"/>
              </a:rPr>
              <a:t>classes</a:t>
            </a:r>
            <a:r>
              <a:rPr lang="en-US" sz="2800" spc="35" dirty="0">
                <a:cs typeface="Tahoma"/>
              </a:rPr>
              <a:t> </a:t>
            </a:r>
            <a:r>
              <a:rPr sz="2800" spc="25" dirty="0">
                <a:cs typeface="Tahoma"/>
              </a:rPr>
              <a:t>inheritance</a:t>
            </a:r>
            <a:r>
              <a:rPr lang="en-US" sz="2800" spc="25" dirty="0">
                <a:cs typeface="Tahoma"/>
              </a:rPr>
              <a:t> and routing.</a:t>
            </a:r>
          </a:p>
          <a:p>
            <a:pPr marL="12700" marR="5080">
              <a:lnSpc>
                <a:spcPct val="150000"/>
              </a:lnSpc>
              <a:spcBef>
                <a:spcPts val="80"/>
              </a:spcBef>
            </a:pPr>
            <a:r>
              <a:rPr sz="2800" spc="40" dirty="0">
                <a:cs typeface="Tahoma"/>
              </a:rPr>
              <a:t>with </a:t>
            </a:r>
            <a:r>
              <a:rPr sz="2800" spc="65" dirty="0">
                <a:cs typeface="Tahoma"/>
              </a:rPr>
              <a:t>each </a:t>
            </a:r>
            <a:r>
              <a:rPr sz="2800" spc="35" dirty="0">
                <a:cs typeface="Tahoma"/>
              </a:rPr>
              <a:t>classes</a:t>
            </a:r>
            <a:r>
              <a:rPr sz="2800" spc="-5" dirty="0">
                <a:cs typeface="Tahoma"/>
              </a:rPr>
              <a:t> </a:t>
            </a:r>
            <a:r>
              <a:rPr sz="2800" spc="75" dirty="0">
                <a:cs typeface="Tahoma"/>
              </a:rPr>
              <a:t>relat</a:t>
            </a:r>
            <a:r>
              <a:rPr lang="en-US" sz="2800" spc="75" dirty="0">
                <a:cs typeface="Tahoma"/>
              </a:rPr>
              <a:t>ing</a:t>
            </a:r>
            <a:r>
              <a:rPr sz="2800" spc="75" dirty="0">
                <a:cs typeface="Tahoma"/>
              </a:rPr>
              <a:t>/depend</a:t>
            </a:r>
            <a:r>
              <a:rPr lang="en-US" sz="2800" spc="75" dirty="0">
                <a:cs typeface="Tahoma"/>
              </a:rPr>
              <a:t>ing</a:t>
            </a:r>
            <a:r>
              <a:rPr sz="2800" spc="10" dirty="0">
                <a:cs typeface="Tahoma"/>
              </a:rPr>
              <a:t> </a:t>
            </a:r>
            <a:r>
              <a:rPr sz="2800" spc="75" dirty="0">
                <a:cs typeface="Tahoma"/>
              </a:rPr>
              <a:t>on</a:t>
            </a:r>
            <a:r>
              <a:rPr sz="2800" spc="-10" dirty="0">
                <a:cs typeface="Tahoma"/>
              </a:rPr>
              <a:t> </a:t>
            </a:r>
            <a:r>
              <a:rPr sz="2800" spc="65" dirty="0">
                <a:cs typeface="Tahoma"/>
              </a:rPr>
              <a:t>each</a:t>
            </a:r>
            <a:r>
              <a:rPr sz="2800" spc="-5" dirty="0">
                <a:cs typeface="Tahoma"/>
              </a:rPr>
              <a:t> </a:t>
            </a:r>
            <a:r>
              <a:rPr sz="2800" spc="25" dirty="0">
                <a:cs typeface="Tahoma"/>
              </a:rPr>
              <a:t>other)</a:t>
            </a:r>
            <a:r>
              <a:rPr lang="en-US" sz="2800" spc="25" dirty="0">
                <a:cs typeface="Tahoma"/>
              </a:rPr>
              <a:t>.</a:t>
            </a:r>
            <a:endParaRPr sz="2800" dirty="0">
              <a:cs typeface="Tahoma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8869F244-6E80-4C4F-9387-72DAD2239FF5}"/>
              </a:ext>
            </a:extLst>
          </p:cNvPr>
          <p:cNvSpPr txBox="1"/>
          <p:nvPr/>
        </p:nvSpPr>
        <p:spPr>
          <a:xfrm>
            <a:off x="1039775" y="316116"/>
            <a:ext cx="10424109" cy="530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z="3350" spc="-114" dirty="0">
                <a:latin typeface="Verdana"/>
                <a:cs typeface="Verdana"/>
              </a:rPr>
              <a:t>Hote</a:t>
            </a:r>
            <a:r>
              <a:rPr sz="3350" spc="-70" dirty="0">
                <a:latin typeface="Verdana"/>
                <a:cs typeface="Verdana"/>
              </a:rPr>
              <a:t>l</a:t>
            </a:r>
            <a:r>
              <a:rPr sz="3350" spc="-260" dirty="0">
                <a:latin typeface="Verdana"/>
                <a:cs typeface="Verdana"/>
              </a:rPr>
              <a:t> </a:t>
            </a:r>
            <a:r>
              <a:rPr sz="3350" spc="-210" dirty="0">
                <a:latin typeface="Verdana"/>
                <a:cs typeface="Verdana"/>
              </a:rPr>
              <a:t>managemen</a:t>
            </a:r>
            <a:r>
              <a:rPr sz="3350" spc="-140" dirty="0">
                <a:latin typeface="Verdana"/>
                <a:cs typeface="Verdana"/>
              </a:rPr>
              <a:t>t</a:t>
            </a:r>
            <a:r>
              <a:rPr sz="3350" spc="-240" dirty="0">
                <a:latin typeface="Verdana"/>
                <a:cs typeface="Verdana"/>
              </a:rPr>
              <a:t> </a:t>
            </a:r>
            <a:r>
              <a:rPr sz="3350" spc="-235" dirty="0">
                <a:latin typeface="Verdana"/>
                <a:cs typeface="Verdana"/>
              </a:rPr>
              <a:t>system</a:t>
            </a:r>
            <a:endParaRPr sz="3350" dirty="0">
              <a:latin typeface="Verdana"/>
              <a:cs typeface="Verdana"/>
            </a:endParaRPr>
          </a:p>
        </p:txBody>
      </p:sp>
      <p:grpSp>
        <p:nvGrpSpPr>
          <p:cNvPr id="15" name="object 58">
            <a:extLst>
              <a:ext uri="{FF2B5EF4-FFF2-40B4-BE49-F238E27FC236}">
                <a16:creationId xmlns:a16="http://schemas.microsoft.com/office/drawing/2014/main" id="{CE1FD0B9-CDFB-4250-99C6-92DC0DFFDD18}"/>
              </a:ext>
            </a:extLst>
          </p:cNvPr>
          <p:cNvGrpSpPr/>
          <p:nvPr/>
        </p:nvGrpSpPr>
        <p:grpSpPr>
          <a:xfrm>
            <a:off x="3065973" y="366394"/>
            <a:ext cx="460375" cy="460375"/>
            <a:chOff x="2188651" y="1357274"/>
            <a:chExt cx="460375" cy="460375"/>
          </a:xfrm>
        </p:grpSpPr>
        <p:pic>
          <p:nvPicPr>
            <p:cNvPr id="16" name="object 59">
              <a:extLst>
                <a:ext uri="{FF2B5EF4-FFF2-40B4-BE49-F238E27FC236}">
                  <a16:creationId xmlns:a16="http://schemas.microsoft.com/office/drawing/2014/main" id="{13F864A6-CD91-4D42-B74D-A9535318C97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2073" y="1357274"/>
              <a:ext cx="119667" cy="119667"/>
            </a:xfrm>
            <a:prstGeom prst="rect">
              <a:avLst/>
            </a:prstGeom>
          </p:spPr>
        </p:pic>
        <p:pic>
          <p:nvPicPr>
            <p:cNvPr id="17" name="object 60">
              <a:extLst>
                <a:ext uri="{FF2B5EF4-FFF2-40B4-BE49-F238E27FC236}">
                  <a16:creationId xmlns:a16="http://schemas.microsoft.com/office/drawing/2014/main" id="{FD1A6E16-1C94-42FC-9F20-661A1F5A006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6440" y="1357274"/>
              <a:ext cx="119667" cy="119667"/>
            </a:xfrm>
            <a:prstGeom prst="rect">
              <a:avLst/>
            </a:prstGeom>
          </p:spPr>
        </p:pic>
        <p:sp>
          <p:nvSpPr>
            <p:cNvPr id="18" name="object 61">
              <a:extLst>
                <a:ext uri="{FF2B5EF4-FFF2-40B4-BE49-F238E27FC236}">
                  <a16:creationId xmlns:a16="http://schemas.microsoft.com/office/drawing/2014/main" id="{7599C047-DA59-4FEA-85F1-4669FAEB51A6}"/>
                </a:ext>
              </a:extLst>
            </p:cNvPr>
            <p:cNvSpPr/>
            <p:nvPr/>
          </p:nvSpPr>
          <p:spPr>
            <a:xfrm>
              <a:off x="2380748" y="1502135"/>
              <a:ext cx="255270" cy="302895"/>
            </a:xfrm>
            <a:custGeom>
              <a:avLst/>
              <a:gdLst/>
              <a:ahLst/>
              <a:cxnLst/>
              <a:rect l="l" t="t" r="r" b="b"/>
              <a:pathLst>
                <a:path w="255269" h="302894">
                  <a:moveTo>
                    <a:pt x="160606" y="273975"/>
                  </a:moveTo>
                  <a:lnTo>
                    <a:pt x="160606" y="179500"/>
                  </a:lnTo>
                </a:path>
                <a:path w="255269" h="302894">
                  <a:moveTo>
                    <a:pt x="0" y="123761"/>
                  </a:moveTo>
                  <a:lnTo>
                    <a:pt x="141" y="131161"/>
                  </a:lnTo>
                  <a:lnTo>
                    <a:pt x="3612" y="138102"/>
                  </a:lnTo>
                  <a:lnTo>
                    <a:pt x="9447" y="142655"/>
                  </a:lnTo>
                  <a:lnTo>
                    <a:pt x="15424" y="147349"/>
                  </a:lnTo>
                  <a:lnTo>
                    <a:pt x="23204" y="149085"/>
                  </a:lnTo>
                  <a:lnTo>
                    <a:pt x="30609" y="147379"/>
                  </a:lnTo>
                  <a:lnTo>
                    <a:pt x="54473" y="139212"/>
                  </a:lnTo>
                  <a:lnTo>
                    <a:pt x="75247" y="125587"/>
                  </a:lnTo>
                  <a:lnTo>
                    <a:pt x="92030" y="107270"/>
                  </a:lnTo>
                  <a:lnTo>
                    <a:pt x="103921" y="85026"/>
                  </a:lnTo>
                  <a:lnTo>
                    <a:pt x="103921" y="273975"/>
                  </a:lnTo>
                  <a:lnTo>
                    <a:pt x="106148" y="285007"/>
                  </a:lnTo>
                  <a:lnTo>
                    <a:pt x="112222" y="294016"/>
                  </a:lnTo>
                  <a:lnTo>
                    <a:pt x="121231" y="300090"/>
                  </a:lnTo>
                  <a:lnTo>
                    <a:pt x="132263" y="302317"/>
                  </a:lnTo>
                  <a:lnTo>
                    <a:pt x="143295" y="300090"/>
                  </a:lnTo>
                  <a:lnTo>
                    <a:pt x="152304" y="294016"/>
                  </a:lnTo>
                  <a:lnTo>
                    <a:pt x="158378" y="285007"/>
                  </a:lnTo>
                  <a:lnTo>
                    <a:pt x="160606" y="273975"/>
                  </a:lnTo>
                  <a:lnTo>
                    <a:pt x="162833" y="285007"/>
                  </a:lnTo>
                  <a:lnTo>
                    <a:pt x="168907" y="294016"/>
                  </a:lnTo>
                  <a:lnTo>
                    <a:pt x="177916" y="300090"/>
                  </a:lnTo>
                  <a:lnTo>
                    <a:pt x="188948" y="302317"/>
                  </a:lnTo>
                  <a:lnTo>
                    <a:pt x="199980" y="300090"/>
                  </a:lnTo>
                  <a:lnTo>
                    <a:pt x="208989" y="294016"/>
                  </a:lnTo>
                  <a:lnTo>
                    <a:pt x="215063" y="285007"/>
                  </a:lnTo>
                  <a:lnTo>
                    <a:pt x="217290" y="273975"/>
                  </a:lnTo>
                  <a:lnTo>
                    <a:pt x="217290" y="170053"/>
                  </a:lnTo>
                  <a:lnTo>
                    <a:pt x="236185" y="170053"/>
                  </a:lnTo>
                  <a:lnTo>
                    <a:pt x="243540" y="168568"/>
                  </a:lnTo>
                  <a:lnTo>
                    <a:pt x="249546" y="164519"/>
                  </a:lnTo>
                  <a:lnTo>
                    <a:pt x="253595" y="158513"/>
                  </a:lnTo>
                  <a:lnTo>
                    <a:pt x="255080" y="151158"/>
                  </a:lnTo>
                  <a:lnTo>
                    <a:pt x="255080" y="103921"/>
                  </a:lnTo>
                  <a:lnTo>
                    <a:pt x="248709" y="64627"/>
                  </a:lnTo>
                  <a:lnTo>
                    <a:pt x="227507" y="30935"/>
                  </a:lnTo>
                  <a:lnTo>
                    <a:pt x="194837" y="8190"/>
                  </a:lnTo>
                  <a:lnTo>
                    <a:pt x="155882" y="0"/>
                  </a:lnTo>
                  <a:lnTo>
                    <a:pt x="101412" y="14096"/>
                  </a:lnTo>
                  <a:lnTo>
                    <a:pt x="61408" y="53661"/>
                  </a:lnTo>
                  <a:lnTo>
                    <a:pt x="56522" y="66778"/>
                  </a:lnTo>
                  <a:lnTo>
                    <a:pt x="51228" y="78389"/>
                  </a:lnTo>
                  <a:lnTo>
                    <a:pt x="39593" y="89399"/>
                  </a:lnTo>
                  <a:lnTo>
                    <a:pt x="15682" y="100709"/>
                  </a:lnTo>
                  <a:lnTo>
                    <a:pt x="9257" y="104473"/>
                  </a:lnTo>
                  <a:lnTo>
                    <a:pt x="4319" y="109839"/>
                  </a:lnTo>
                  <a:lnTo>
                    <a:pt x="1142" y="116403"/>
                  </a:lnTo>
                  <a:lnTo>
                    <a:pt x="0" y="123761"/>
                  </a:lnTo>
                  <a:close/>
                </a:path>
                <a:path w="255269" h="302894">
                  <a:moveTo>
                    <a:pt x="217290" y="170053"/>
                  </a:moveTo>
                  <a:lnTo>
                    <a:pt x="217290" y="85026"/>
                  </a:lnTo>
                </a:path>
              </a:pathLst>
            </a:custGeom>
            <a:ln w="25193">
              <a:solidFill>
                <a:srgbClr val="D95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62">
              <a:extLst>
                <a:ext uri="{FF2B5EF4-FFF2-40B4-BE49-F238E27FC236}">
                  <a16:creationId xmlns:a16="http://schemas.microsoft.com/office/drawing/2014/main" id="{443683B1-07A7-4B84-A311-C65B5DAFC95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8651" y="1490286"/>
              <a:ext cx="195246" cy="314165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6E68261F-FFA5-4817-B1BF-1D69EF8FCF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829" y="847030"/>
            <a:ext cx="6011291" cy="422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F579146-5E46-4D8A-B30F-929B6692BDDE}"/>
              </a:ext>
            </a:extLst>
          </p:cNvPr>
          <p:cNvSpPr txBox="1"/>
          <p:nvPr/>
        </p:nvSpPr>
        <p:spPr>
          <a:xfrm>
            <a:off x="1039775" y="316116"/>
            <a:ext cx="10424109" cy="530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z="3350" spc="-114" dirty="0">
                <a:latin typeface="Verdana"/>
                <a:cs typeface="Verdana"/>
              </a:rPr>
              <a:t>Hote</a:t>
            </a:r>
            <a:r>
              <a:rPr sz="3350" spc="-70" dirty="0">
                <a:latin typeface="Verdana"/>
                <a:cs typeface="Verdana"/>
              </a:rPr>
              <a:t>l</a:t>
            </a:r>
            <a:r>
              <a:rPr sz="3350" spc="-260" dirty="0">
                <a:latin typeface="Verdana"/>
                <a:cs typeface="Verdana"/>
              </a:rPr>
              <a:t> </a:t>
            </a:r>
            <a:r>
              <a:rPr sz="3350" spc="-210" dirty="0">
                <a:latin typeface="Verdana"/>
                <a:cs typeface="Verdana"/>
              </a:rPr>
              <a:t>managemen</a:t>
            </a:r>
            <a:r>
              <a:rPr sz="3350" spc="-140" dirty="0">
                <a:latin typeface="Verdana"/>
                <a:cs typeface="Verdana"/>
              </a:rPr>
              <a:t>t</a:t>
            </a:r>
            <a:r>
              <a:rPr sz="3350" spc="-240" dirty="0">
                <a:latin typeface="Verdana"/>
                <a:cs typeface="Verdana"/>
              </a:rPr>
              <a:t> </a:t>
            </a:r>
            <a:r>
              <a:rPr sz="3350" spc="-235" dirty="0">
                <a:latin typeface="Verdana"/>
                <a:cs typeface="Verdana"/>
              </a:rPr>
              <a:t>system</a:t>
            </a:r>
            <a:endParaRPr sz="3350" dirty="0">
              <a:latin typeface="Verdana"/>
              <a:cs typeface="Verdana"/>
            </a:endParaRPr>
          </a:p>
        </p:txBody>
      </p:sp>
      <p:grpSp>
        <p:nvGrpSpPr>
          <p:cNvPr id="3" name="object 58">
            <a:extLst>
              <a:ext uri="{FF2B5EF4-FFF2-40B4-BE49-F238E27FC236}">
                <a16:creationId xmlns:a16="http://schemas.microsoft.com/office/drawing/2014/main" id="{B499A17E-34DF-4A92-81A3-383DD4DE533E}"/>
              </a:ext>
            </a:extLst>
          </p:cNvPr>
          <p:cNvGrpSpPr/>
          <p:nvPr/>
        </p:nvGrpSpPr>
        <p:grpSpPr>
          <a:xfrm>
            <a:off x="3065973" y="366394"/>
            <a:ext cx="460375" cy="460375"/>
            <a:chOff x="2188651" y="1357274"/>
            <a:chExt cx="460375" cy="460375"/>
          </a:xfrm>
        </p:grpSpPr>
        <p:pic>
          <p:nvPicPr>
            <p:cNvPr id="4" name="object 59">
              <a:extLst>
                <a:ext uri="{FF2B5EF4-FFF2-40B4-BE49-F238E27FC236}">
                  <a16:creationId xmlns:a16="http://schemas.microsoft.com/office/drawing/2014/main" id="{C8919DDE-9624-4236-B6AC-EF158648AC0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2073" y="1357274"/>
              <a:ext cx="119667" cy="119667"/>
            </a:xfrm>
            <a:prstGeom prst="rect">
              <a:avLst/>
            </a:prstGeom>
          </p:spPr>
        </p:pic>
        <p:pic>
          <p:nvPicPr>
            <p:cNvPr id="5" name="object 60">
              <a:extLst>
                <a:ext uri="{FF2B5EF4-FFF2-40B4-BE49-F238E27FC236}">
                  <a16:creationId xmlns:a16="http://schemas.microsoft.com/office/drawing/2014/main" id="{9BE965C6-DE23-4123-8B90-89B50CFC9CA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6440" y="1357274"/>
              <a:ext cx="119667" cy="119667"/>
            </a:xfrm>
            <a:prstGeom prst="rect">
              <a:avLst/>
            </a:prstGeom>
          </p:spPr>
        </p:pic>
        <p:sp>
          <p:nvSpPr>
            <p:cNvPr id="6" name="object 61">
              <a:extLst>
                <a:ext uri="{FF2B5EF4-FFF2-40B4-BE49-F238E27FC236}">
                  <a16:creationId xmlns:a16="http://schemas.microsoft.com/office/drawing/2014/main" id="{738908F1-0DCA-4311-B07F-4222277A28B0}"/>
                </a:ext>
              </a:extLst>
            </p:cNvPr>
            <p:cNvSpPr/>
            <p:nvPr/>
          </p:nvSpPr>
          <p:spPr>
            <a:xfrm>
              <a:off x="2380748" y="1502135"/>
              <a:ext cx="255270" cy="302895"/>
            </a:xfrm>
            <a:custGeom>
              <a:avLst/>
              <a:gdLst/>
              <a:ahLst/>
              <a:cxnLst/>
              <a:rect l="l" t="t" r="r" b="b"/>
              <a:pathLst>
                <a:path w="255269" h="302894">
                  <a:moveTo>
                    <a:pt x="160606" y="273975"/>
                  </a:moveTo>
                  <a:lnTo>
                    <a:pt x="160606" y="179500"/>
                  </a:lnTo>
                </a:path>
                <a:path w="255269" h="302894">
                  <a:moveTo>
                    <a:pt x="0" y="123761"/>
                  </a:moveTo>
                  <a:lnTo>
                    <a:pt x="141" y="131161"/>
                  </a:lnTo>
                  <a:lnTo>
                    <a:pt x="3612" y="138102"/>
                  </a:lnTo>
                  <a:lnTo>
                    <a:pt x="9447" y="142655"/>
                  </a:lnTo>
                  <a:lnTo>
                    <a:pt x="15424" y="147349"/>
                  </a:lnTo>
                  <a:lnTo>
                    <a:pt x="23204" y="149085"/>
                  </a:lnTo>
                  <a:lnTo>
                    <a:pt x="30609" y="147379"/>
                  </a:lnTo>
                  <a:lnTo>
                    <a:pt x="54473" y="139212"/>
                  </a:lnTo>
                  <a:lnTo>
                    <a:pt x="75247" y="125587"/>
                  </a:lnTo>
                  <a:lnTo>
                    <a:pt x="92030" y="107270"/>
                  </a:lnTo>
                  <a:lnTo>
                    <a:pt x="103921" y="85026"/>
                  </a:lnTo>
                  <a:lnTo>
                    <a:pt x="103921" y="273975"/>
                  </a:lnTo>
                  <a:lnTo>
                    <a:pt x="106148" y="285007"/>
                  </a:lnTo>
                  <a:lnTo>
                    <a:pt x="112222" y="294016"/>
                  </a:lnTo>
                  <a:lnTo>
                    <a:pt x="121231" y="300090"/>
                  </a:lnTo>
                  <a:lnTo>
                    <a:pt x="132263" y="302317"/>
                  </a:lnTo>
                  <a:lnTo>
                    <a:pt x="143295" y="300090"/>
                  </a:lnTo>
                  <a:lnTo>
                    <a:pt x="152304" y="294016"/>
                  </a:lnTo>
                  <a:lnTo>
                    <a:pt x="158378" y="285007"/>
                  </a:lnTo>
                  <a:lnTo>
                    <a:pt x="160606" y="273975"/>
                  </a:lnTo>
                  <a:lnTo>
                    <a:pt x="162833" y="285007"/>
                  </a:lnTo>
                  <a:lnTo>
                    <a:pt x="168907" y="294016"/>
                  </a:lnTo>
                  <a:lnTo>
                    <a:pt x="177916" y="300090"/>
                  </a:lnTo>
                  <a:lnTo>
                    <a:pt x="188948" y="302317"/>
                  </a:lnTo>
                  <a:lnTo>
                    <a:pt x="199980" y="300090"/>
                  </a:lnTo>
                  <a:lnTo>
                    <a:pt x="208989" y="294016"/>
                  </a:lnTo>
                  <a:lnTo>
                    <a:pt x="215063" y="285007"/>
                  </a:lnTo>
                  <a:lnTo>
                    <a:pt x="217290" y="273975"/>
                  </a:lnTo>
                  <a:lnTo>
                    <a:pt x="217290" y="170053"/>
                  </a:lnTo>
                  <a:lnTo>
                    <a:pt x="236185" y="170053"/>
                  </a:lnTo>
                  <a:lnTo>
                    <a:pt x="243540" y="168568"/>
                  </a:lnTo>
                  <a:lnTo>
                    <a:pt x="249546" y="164519"/>
                  </a:lnTo>
                  <a:lnTo>
                    <a:pt x="253595" y="158513"/>
                  </a:lnTo>
                  <a:lnTo>
                    <a:pt x="255080" y="151158"/>
                  </a:lnTo>
                  <a:lnTo>
                    <a:pt x="255080" y="103921"/>
                  </a:lnTo>
                  <a:lnTo>
                    <a:pt x="248709" y="64627"/>
                  </a:lnTo>
                  <a:lnTo>
                    <a:pt x="227507" y="30935"/>
                  </a:lnTo>
                  <a:lnTo>
                    <a:pt x="194837" y="8190"/>
                  </a:lnTo>
                  <a:lnTo>
                    <a:pt x="155882" y="0"/>
                  </a:lnTo>
                  <a:lnTo>
                    <a:pt x="101412" y="14096"/>
                  </a:lnTo>
                  <a:lnTo>
                    <a:pt x="61408" y="53661"/>
                  </a:lnTo>
                  <a:lnTo>
                    <a:pt x="56522" y="66778"/>
                  </a:lnTo>
                  <a:lnTo>
                    <a:pt x="51228" y="78389"/>
                  </a:lnTo>
                  <a:lnTo>
                    <a:pt x="39593" y="89399"/>
                  </a:lnTo>
                  <a:lnTo>
                    <a:pt x="15682" y="100709"/>
                  </a:lnTo>
                  <a:lnTo>
                    <a:pt x="9257" y="104473"/>
                  </a:lnTo>
                  <a:lnTo>
                    <a:pt x="4319" y="109839"/>
                  </a:lnTo>
                  <a:lnTo>
                    <a:pt x="1142" y="116403"/>
                  </a:lnTo>
                  <a:lnTo>
                    <a:pt x="0" y="123761"/>
                  </a:lnTo>
                  <a:close/>
                </a:path>
                <a:path w="255269" h="302894">
                  <a:moveTo>
                    <a:pt x="217290" y="170053"/>
                  </a:moveTo>
                  <a:lnTo>
                    <a:pt x="217290" y="85026"/>
                  </a:lnTo>
                </a:path>
              </a:pathLst>
            </a:custGeom>
            <a:ln w="25193">
              <a:solidFill>
                <a:srgbClr val="D95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62">
              <a:extLst>
                <a:ext uri="{FF2B5EF4-FFF2-40B4-BE49-F238E27FC236}">
                  <a16:creationId xmlns:a16="http://schemas.microsoft.com/office/drawing/2014/main" id="{29D682F3-769E-4A37-9F68-2B03AE2997D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8651" y="1490286"/>
              <a:ext cx="195246" cy="31416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8DFEA87-92D7-4CF8-9E94-1E873D618E1D}"/>
              </a:ext>
            </a:extLst>
          </p:cNvPr>
          <p:cNvSpPr txBox="1"/>
          <p:nvPr/>
        </p:nvSpPr>
        <p:spPr>
          <a:xfrm>
            <a:off x="728116" y="1607236"/>
            <a:ext cx="10735767" cy="4490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lang="en-US" sz="3350" b="1" i="1" spc="-200" dirty="0">
                <a:latin typeface="+mj-lt"/>
                <a:cs typeface="Verdana"/>
              </a:rPr>
              <a:t>Simila</a:t>
            </a:r>
            <a:r>
              <a:rPr lang="en-US" sz="3350" b="1" i="1" spc="-190" dirty="0">
                <a:latin typeface="+mj-lt"/>
                <a:cs typeface="Verdana"/>
              </a:rPr>
              <a:t>r</a:t>
            </a:r>
            <a:r>
              <a:rPr lang="en-US" sz="3350" b="1" i="1" spc="-204" dirty="0">
                <a:latin typeface="+mj-lt"/>
                <a:cs typeface="Verdana"/>
              </a:rPr>
              <a:t> </a:t>
            </a:r>
            <a:r>
              <a:rPr lang="en-US" sz="3350" b="1" i="1" spc="-190" dirty="0">
                <a:latin typeface="+mj-lt"/>
                <a:cs typeface="Verdana"/>
              </a:rPr>
              <a:t>systems:</a:t>
            </a: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endParaRPr lang="en-US" sz="3350" dirty="0">
              <a:latin typeface="+mj-lt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lang="en-US" sz="2800" spc="-10" dirty="0">
                <a:cs typeface="Tahoma"/>
              </a:rPr>
              <a:t>•EVIIVO</a:t>
            </a:r>
          </a:p>
          <a:p>
            <a:pPr marL="12700">
              <a:spcBef>
                <a:spcPts val="1075"/>
              </a:spcBef>
            </a:pPr>
            <a:r>
              <a:rPr lang="en-US" sz="2800" spc="-10" dirty="0">
                <a:cs typeface="Tahoma"/>
              </a:rPr>
              <a:t>	</a:t>
            </a:r>
            <a:r>
              <a:rPr lang="en-US" sz="2800" dirty="0"/>
              <a:t>reservations, payments, and guest interactions</a:t>
            </a:r>
            <a:endParaRPr lang="en-US" sz="28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en-US" sz="2800" spc="15" dirty="0">
                <a:cs typeface="Tahoma"/>
              </a:rPr>
              <a:t>•</a:t>
            </a:r>
            <a:r>
              <a:rPr lang="en-US" sz="2800" spc="15" dirty="0" err="1">
                <a:cs typeface="Tahoma"/>
              </a:rPr>
              <a:t>InnQuest</a:t>
            </a:r>
            <a:endParaRPr lang="en-US" sz="2800" spc="15" dirty="0">
              <a:cs typeface="Tahoma"/>
            </a:endParaRPr>
          </a:p>
          <a:p>
            <a:pPr marL="12700">
              <a:spcBef>
                <a:spcPts val="525"/>
              </a:spcBef>
            </a:pPr>
            <a:r>
              <a:rPr lang="en-US" sz="2800" spc="15" dirty="0">
                <a:cs typeface="Tahoma"/>
              </a:rPr>
              <a:t>	</a:t>
            </a:r>
            <a:r>
              <a:rPr lang="en-US" sz="2800" dirty="0"/>
              <a:t>property management system, booking engine,</a:t>
            </a:r>
            <a:r>
              <a:rPr lang="en-MY" sz="2800" dirty="0"/>
              <a:t> OTA channels</a:t>
            </a:r>
            <a:endParaRPr lang="en-US" sz="28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2800" spc="85" dirty="0">
                <a:cs typeface="Tahoma"/>
              </a:rPr>
              <a:t>•</a:t>
            </a:r>
            <a:r>
              <a:rPr lang="en-US" sz="2800" spc="85" dirty="0" err="1">
                <a:cs typeface="Tahoma"/>
              </a:rPr>
              <a:t>Cloudbeds</a:t>
            </a:r>
            <a:endParaRPr lang="en-US" sz="2800" spc="85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2800" spc="85" dirty="0">
                <a:cs typeface="Tahoma"/>
              </a:rPr>
              <a:t>	property management system, booking engine, OTA channels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271479-ACB1-4E87-8028-F261CE83D8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062" y="872225"/>
            <a:ext cx="7734723" cy="265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3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D2EC578-DC09-4554-811E-17A3FF156259}"/>
              </a:ext>
            </a:extLst>
          </p:cNvPr>
          <p:cNvSpPr txBox="1"/>
          <p:nvPr/>
        </p:nvSpPr>
        <p:spPr>
          <a:xfrm>
            <a:off x="1039775" y="316116"/>
            <a:ext cx="10424109" cy="530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z="3350" spc="-114" dirty="0">
                <a:latin typeface="Verdana"/>
                <a:cs typeface="Verdana"/>
              </a:rPr>
              <a:t>Hote</a:t>
            </a:r>
            <a:r>
              <a:rPr sz="3350" spc="-70" dirty="0">
                <a:latin typeface="Verdana"/>
                <a:cs typeface="Verdana"/>
              </a:rPr>
              <a:t>l</a:t>
            </a:r>
            <a:r>
              <a:rPr sz="3350" spc="-260" dirty="0">
                <a:latin typeface="Verdana"/>
                <a:cs typeface="Verdana"/>
              </a:rPr>
              <a:t> </a:t>
            </a:r>
            <a:r>
              <a:rPr sz="3350" spc="-210" dirty="0">
                <a:latin typeface="Verdana"/>
                <a:cs typeface="Verdana"/>
              </a:rPr>
              <a:t>managemen</a:t>
            </a:r>
            <a:r>
              <a:rPr sz="3350" spc="-140" dirty="0">
                <a:latin typeface="Verdana"/>
                <a:cs typeface="Verdana"/>
              </a:rPr>
              <a:t>t</a:t>
            </a:r>
            <a:r>
              <a:rPr sz="3350" spc="-240" dirty="0">
                <a:latin typeface="Verdana"/>
                <a:cs typeface="Verdana"/>
              </a:rPr>
              <a:t> </a:t>
            </a:r>
            <a:r>
              <a:rPr sz="3350" spc="-235" dirty="0">
                <a:latin typeface="Verdana"/>
                <a:cs typeface="Verdana"/>
              </a:rPr>
              <a:t>system</a:t>
            </a:r>
            <a:endParaRPr sz="3350" dirty="0">
              <a:latin typeface="Verdana"/>
              <a:cs typeface="Verdana"/>
            </a:endParaRPr>
          </a:p>
        </p:txBody>
      </p:sp>
      <p:grpSp>
        <p:nvGrpSpPr>
          <p:cNvPr id="5" name="object 58">
            <a:extLst>
              <a:ext uri="{FF2B5EF4-FFF2-40B4-BE49-F238E27FC236}">
                <a16:creationId xmlns:a16="http://schemas.microsoft.com/office/drawing/2014/main" id="{A8A525B1-2579-4FD0-9102-A6920D5E0DDC}"/>
              </a:ext>
            </a:extLst>
          </p:cNvPr>
          <p:cNvGrpSpPr/>
          <p:nvPr/>
        </p:nvGrpSpPr>
        <p:grpSpPr>
          <a:xfrm>
            <a:off x="3065973" y="366394"/>
            <a:ext cx="460375" cy="460375"/>
            <a:chOff x="2188651" y="1357274"/>
            <a:chExt cx="460375" cy="460375"/>
          </a:xfrm>
        </p:grpSpPr>
        <p:pic>
          <p:nvPicPr>
            <p:cNvPr id="6" name="object 59">
              <a:extLst>
                <a:ext uri="{FF2B5EF4-FFF2-40B4-BE49-F238E27FC236}">
                  <a16:creationId xmlns:a16="http://schemas.microsoft.com/office/drawing/2014/main" id="{C5288065-BF8A-43CE-BA66-45850CE0D0A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2073" y="1357274"/>
              <a:ext cx="119667" cy="119667"/>
            </a:xfrm>
            <a:prstGeom prst="rect">
              <a:avLst/>
            </a:prstGeom>
          </p:spPr>
        </p:pic>
        <p:pic>
          <p:nvPicPr>
            <p:cNvPr id="7" name="object 60">
              <a:extLst>
                <a:ext uri="{FF2B5EF4-FFF2-40B4-BE49-F238E27FC236}">
                  <a16:creationId xmlns:a16="http://schemas.microsoft.com/office/drawing/2014/main" id="{E181251C-D1C0-4927-BC6C-9064517C783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6440" y="1357274"/>
              <a:ext cx="119667" cy="119667"/>
            </a:xfrm>
            <a:prstGeom prst="rect">
              <a:avLst/>
            </a:prstGeom>
          </p:spPr>
        </p:pic>
        <p:sp>
          <p:nvSpPr>
            <p:cNvPr id="8" name="object 61">
              <a:extLst>
                <a:ext uri="{FF2B5EF4-FFF2-40B4-BE49-F238E27FC236}">
                  <a16:creationId xmlns:a16="http://schemas.microsoft.com/office/drawing/2014/main" id="{1C9557AA-23C4-46F8-A02C-169ED845881F}"/>
                </a:ext>
              </a:extLst>
            </p:cNvPr>
            <p:cNvSpPr/>
            <p:nvPr/>
          </p:nvSpPr>
          <p:spPr>
            <a:xfrm>
              <a:off x="2380748" y="1502135"/>
              <a:ext cx="255270" cy="302895"/>
            </a:xfrm>
            <a:custGeom>
              <a:avLst/>
              <a:gdLst/>
              <a:ahLst/>
              <a:cxnLst/>
              <a:rect l="l" t="t" r="r" b="b"/>
              <a:pathLst>
                <a:path w="255269" h="302894">
                  <a:moveTo>
                    <a:pt x="160606" y="273975"/>
                  </a:moveTo>
                  <a:lnTo>
                    <a:pt x="160606" y="179500"/>
                  </a:lnTo>
                </a:path>
                <a:path w="255269" h="302894">
                  <a:moveTo>
                    <a:pt x="0" y="123761"/>
                  </a:moveTo>
                  <a:lnTo>
                    <a:pt x="141" y="131161"/>
                  </a:lnTo>
                  <a:lnTo>
                    <a:pt x="3612" y="138102"/>
                  </a:lnTo>
                  <a:lnTo>
                    <a:pt x="9447" y="142655"/>
                  </a:lnTo>
                  <a:lnTo>
                    <a:pt x="15424" y="147349"/>
                  </a:lnTo>
                  <a:lnTo>
                    <a:pt x="23204" y="149085"/>
                  </a:lnTo>
                  <a:lnTo>
                    <a:pt x="30609" y="147379"/>
                  </a:lnTo>
                  <a:lnTo>
                    <a:pt x="54473" y="139212"/>
                  </a:lnTo>
                  <a:lnTo>
                    <a:pt x="75247" y="125587"/>
                  </a:lnTo>
                  <a:lnTo>
                    <a:pt x="92030" y="107270"/>
                  </a:lnTo>
                  <a:lnTo>
                    <a:pt x="103921" y="85026"/>
                  </a:lnTo>
                  <a:lnTo>
                    <a:pt x="103921" y="273975"/>
                  </a:lnTo>
                  <a:lnTo>
                    <a:pt x="106148" y="285007"/>
                  </a:lnTo>
                  <a:lnTo>
                    <a:pt x="112222" y="294016"/>
                  </a:lnTo>
                  <a:lnTo>
                    <a:pt x="121231" y="300090"/>
                  </a:lnTo>
                  <a:lnTo>
                    <a:pt x="132263" y="302317"/>
                  </a:lnTo>
                  <a:lnTo>
                    <a:pt x="143295" y="300090"/>
                  </a:lnTo>
                  <a:lnTo>
                    <a:pt x="152304" y="294016"/>
                  </a:lnTo>
                  <a:lnTo>
                    <a:pt x="158378" y="285007"/>
                  </a:lnTo>
                  <a:lnTo>
                    <a:pt x="160606" y="273975"/>
                  </a:lnTo>
                  <a:lnTo>
                    <a:pt x="162833" y="285007"/>
                  </a:lnTo>
                  <a:lnTo>
                    <a:pt x="168907" y="294016"/>
                  </a:lnTo>
                  <a:lnTo>
                    <a:pt x="177916" y="300090"/>
                  </a:lnTo>
                  <a:lnTo>
                    <a:pt x="188948" y="302317"/>
                  </a:lnTo>
                  <a:lnTo>
                    <a:pt x="199980" y="300090"/>
                  </a:lnTo>
                  <a:lnTo>
                    <a:pt x="208989" y="294016"/>
                  </a:lnTo>
                  <a:lnTo>
                    <a:pt x="215063" y="285007"/>
                  </a:lnTo>
                  <a:lnTo>
                    <a:pt x="217290" y="273975"/>
                  </a:lnTo>
                  <a:lnTo>
                    <a:pt x="217290" y="170053"/>
                  </a:lnTo>
                  <a:lnTo>
                    <a:pt x="236185" y="170053"/>
                  </a:lnTo>
                  <a:lnTo>
                    <a:pt x="243540" y="168568"/>
                  </a:lnTo>
                  <a:lnTo>
                    <a:pt x="249546" y="164519"/>
                  </a:lnTo>
                  <a:lnTo>
                    <a:pt x="253595" y="158513"/>
                  </a:lnTo>
                  <a:lnTo>
                    <a:pt x="255080" y="151158"/>
                  </a:lnTo>
                  <a:lnTo>
                    <a:pt x="255080" y="103921"/>
                  </a:lnTo>
                  <a:lnTo>
                    <a:pt x="248709" y="64627"/>
                  </a:lnTo>
                  <a:lnTo>
                    <a:pt x="227507" y="30935"/>
                  </a:lnTo>
                  <a:lnTo>
                    <a:pt x="194837" y="8190"/>
                  </a:lnTo>
                  <a:lnTo>
                    <a:pt x="155882" y="0"/>
                  </a:lnTo>
                  <a:lnTo>
                    <a:pt x="101412" y="14096"/>
                  </a:lnTo>
                  <a:lnTo>
                    <a:pt x="61408" y="53661"/>
                  </a:lnTo>
                  <a:lnTo>
                    <a:pt x="56522" y="66778"/>
                  </a:lnTo>
                  <a:lnTo>
                    <a:pt x="51228" y="78389"/>
                  </a:lnTo>
                  <a:lnTo>
                    <a:pt x="39593" y="89399"/>
                  </a:lnTo>
                  <a:lnTo>
                    <a:pt x="15682" y="100709"/>
                  </a:lnTo>
                  <a:lnTo>
                    <a:pt x="9257" y="104473"/>
                  </a:lnTo>
                  <a:lnTo>
                    <a:pt x="4319" y="109839"/>
                  </a:lnTo>
                  <a:lnTo>
                    <a:pt x="1142" y="116403"/>
                  </a:lnTo>
                  <a:lnTo>
                    <a:pt x="0" y="123761"/>
                  </a:lnTo>
                  <a:close/>
                </a:path>
                <a:path w="255269" h="302894">
                  <a:moveTo>
                    <a:pt x="217290" y="170053"/>
                  </a:moveTo>
                  <a:lnTo>
                    <a:pt x="217290" y="85026"/>
                  </a:lnTo>
                </a:path>
              </a:pathLst>
            </a:custGeom>
            <a:ln w="25193">
              <a:solidFill>
                <a:srgbClr val="D95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62">
              <a:extLst>
                <a:ext uri="{FF2B5EF4-FFF2-40B4-BE49-F238E27FC236}">
                  <a16:creationId xmlns:a16="http://schemas.microsoft.com/office/drawing/2014/main" id="{069F6755-3A07-4D90-BF58-640056F4B4C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8651" y="1490286"/>
              <a:ext cx="195246" cy="31416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F9B09C2-0AC3-4A4D-BD94-A07569D8FE2C}"/>
              </a:ext>
            </a:extLst>
          </p:cNvPr>
          <p:cNvSpPr txBox="1"/>
          <p:nvPr/>
        </p:nvSpPr>
        <p:spPr>
          <a:xfrm>
            <a:off x="394219" y="825420"/>
            <a:ext cx="14002501" cy="78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1935"/>
              </a:spcBef>
            </a:pPr>
            <a:r>
              <a:rPr lang="en-US" sz="3350" b="1" i="1" spc="-114" dirty="0">
                <a:latin typeface="+mj-lt"/>
                <a:cs typeface="Verdana"/>
              </a:rPr>
              <a:t>Functionalities:</a:t>
            </a:r>
            <a:endParaRPr lang="en-US" sz="3350" b="1" i="1" dirty="0">
              <a:latin typeface="+mj-lt"/>
              <a:cs typeface="Verdan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A39742-5200-4C1E-A65C-5F0C38627B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5" y="2120452"/>
            <a:ext cx="12192000" cy="384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2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77F7268-1835-4997-8F9E-072C9A02AD03}"/>
              </a:ext>
            </a:extLst>
          </p:cNvPr>
          <p:cNvSpPr txBox="1"/>
          <p:nvPr/>
        </p:nvSpPr>
        <p:spPr>
          <a:xfrm>
            <a:off x="1039775" y="316116"/>
            <a:ext cx="10424109" cy="530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z="3350" spc="-114" dirty="0">
                <a:latin typeface="Verdana"/>
                <a:cs typeface="Verdana"/>
              </a:rPr>
              <a:t>Hote</a:t>
            </a:r>
            <a:r>
              <a:rPr sz="3350" spc="-70" dirty="0">
                <a:latin typeface="Verdana"/>
                <a:cs typeface="Verdana"/>
              </a:rPr>
              <a:t>l</a:t>
            </a:r>
            <a:r>
              <a:rPr sz="3350" spc="-260" dirty="0">
                <a:latin typeface="Verdana"/>
                <a:cs typeface="Verdana"/>
              </a:rPr>
              <a:t> </a:t>
            </a:r>
            <a:r>
              <a:rPr sz="3350" spc="-210" dirty="0">
                <a:latin typeface="Verdana"/>
                <a:cs typeface="Verdana"/>
              </a:rPr>
              <a:t>managemen</a:t>
            </a:r>
            <a:r>
              <a:rPr sz="3350" spc="-140" dirty="0">
                <a:latin typeface="Verdana"/>
                <a:cs typeface="Verdana"/>
              </a:rPr>
              <a:t>t</a:t>
            </a:r>
            <a:r>
              <a:rPr sz="3350" spc="-240" dirty="0">
                <a:latin typeface="Verdana"/>
                <a:cs typeface="Verdana"/>
              </a:rPr>
              <a:t> </a:t>
            </a:r>
            <a:r>
              <a:rPr sz="3350" spc="-235" dirty="0">
                <a:latin typeface="Verdana"/>
                <a:cs typeface="Verdana"/>
              </a:rPr>
              <a:t>system</a:t>
            </a:r>
            <a:endParaRPr sz="3350" dirty="0">
              <a:latin typeface="Verdana"/>
              <a:cs typeface="Verdana"/>
            </a:endParaRPr>
          </a:p>
        </p:txBody>
      </p:sp>
      <p:grpSp>
        <p:nvGrpSpPr>
          <p:cNvPr id="3" name="object 58">
            <a:extLst>
              <a:ext uri="{FF2B5EF4-FFF2-40B4-BE49-F238E27FC236}">
                <a16:creationId xmlns:a16="http://schemas.microsoft.com/office/drawing/2014/main" id="{591C6B71-4C77-43CB-A22D-9DFC4BF78024}"/>
              </a:ext>
            </a:extLst>
          </p:cNvPr>
          <p:cNvGrpSpPr/>
          <p:nvPr/>
        </p:nvGrpSpPr>
        <p:grpSpPr>
          <a:xfrm>
            <a:off x="3065973" y="366394"/>
            <a:ext cx="460375" cy="460375"/>
            <a:chOff x="2188651" y="1357274"/>
            <a:chExt cx="460375" cy="460375"/>
          </a:xfrm>
        </p:grpSpPr>
        <p:pic>
          <p:nvPicPr>
            <p:cNvPr id="4" name="object 59">
              <a:extLst>
                <a:ext uri="{FF2B5EF4-FFF2-40B4-BE49-F238E27FC236}">
                  <a16:creationId xmlns:a16="http://schemas.microsoft.com/office/drawing/2014/main" id="{7E1508E1-0C58-4F14-937F-4BB6E317F81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2073" y="1357274"/>
              <a:ext cx="119667" cy="119667"/>
            </a:xfrm>
            <a:prstGeom prst="rect">
              <a:avLst/>
            </a:prstGeom>
          </p:spPr>
        </p:pic>
        <p:pic>
          <p:nvPicPr>
            <p:cNvPr id="5" name="object 60">
              <a:extLst>
                <a:ext uri="{FF2B5EF4-FFF2-40B4-BE49-F238E27FC236}">
                  <a16:creationId xmlns:a16="http://schemas.microsoft.com/office/drawing/2014/main" id="{654F26C5-CB49-4815-8F46-EF4E12B817D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6440" y="1357274"/>
              <a:ext cx="119667" cy="119667"/>
            </a:xfrm>
            <a:prstGeom prst="rect">
              <a:avLst/>
            </a:prstGeom>
          </p:spPr>
        </p:pic>
        <p:sp>
          <p:nvSpPr>
            <p:cNvPr id="6" name="object 61">
              <a:extLst>
                <a:ext uri="{FF2B5EF4-FFF2-40B4-BE49-F238E27FC236}">
                  <a16:creationId xmlns:a16="http://schemas.microsoft.com/office/drawing/2014/main" id="{BBFF1814-966A-4F50-963A-672F9ED6393F}"/>
                </a:ext>
              </a:extLst>
            </p:cNvPr>
            <p:cNvSpPr/>
            <p:nvPr/>
          </p:nvSpPr>
          <p:spPr>
            <a:xfrm>
              <a:off x="2380748" y="1502135"/>
              <a:ext cx="255270" cy="302895"/>
            </a:xfrm>
            <a:custGeom>
              <a:avLst/>
              <a:gdLst/>
              <a:ahLst/>
              <a:cxnLst/>
              <a:rect l="l" t="t" r="r" b="b"/>
              <a:pathLst>
                <a:path w="255269" h="302894">
                  <a:moveTo>
                    <a:pt x="160606" y="273975"/>
                  </a:moveTo>
                  <a:lnTo>
                    <a:pt x="160606" y="179500"/>
                  </a:lnTo>
                </a:path>
                <a:path w="255269" h="302894">
                  <a:moveTo>
                    <a:pt x="0" y="123761"/>
                  </a:moveTo>
                  <a:lnTo>
                    <a:pt x="141" y="131161"/>
                  </a:lnTo>
                  <a:lnTo>
                    <a:pt x="3612" y="138102"/>
                  </a:lnTo>
                  <a:lnTo>
                    <a:pt x="9447" y="142655"/>
                  </a:lnTo>
                  <a:lnTo>
                    <a:pt x="15424" y="147349"/>
                  </a:lnTo>
                  <a:lnTo>
                    <a:pt x="23204" y="149085"/>
                  </a:lnTo>
                  <a:lnTo>
                    <a:pt x="30609" y="147379"/>
                  </a:lnTo>
                  <a:lnTo>
                    <a:pt x="54473" y="139212"/>
                  </a:lnTo>
                  <a:lnTo>
                    <a:pt x="75247" y="125587"/>
                  </a:lnTo>
                  <a:lnTo>
                    <a:pt x="92030" y="107270"/>
                  </a:lnTo>
                  <a:lnTo>
                    <a:pt x="103921" y="85026"/>
                  </a:lnTo>
                  <a:lnTo>
                    <a:pt x="103921" y="273975"/>
                  </a:lnTo>
                  <a:lnTo>
                    <a:pt x="106148" y="285007"/>
                  </a:lnTo>
                  <a:lnTo>
                    <a:pt x="112222" y="294016"/>
                  </a:lnTo>
                  <a:lnTo>
                    <a:pt x="121231" y="300090"/>
                  </a:lnTo>
                  <a:lnTo>
                    <a:pt x="132263" y="302317"/>
                  </a:lnTo>
                  <a:lnTo>
                    <a:pt x="143295" y="300090"/>
                  </a:lnTo>
                  <a:lnTo>
                    <a:pt x="152304" y="294016"/>
                  </a:lnTo>
                  <a:lnTo>
                    <a:pt x="158378" y="285007"/>
                  </a:lnTo>
                  <a:lnTo>
                    <a:pt x="160606" y="273975"/>
                  </a:lnTo>
                  <a:lnTo>
                    <a:pt x="162833" y="285007"/>
                  </a:lnTo>
                  <a:lnTo>
                    <a:pt x="168907" y="294016"/>
                  </a:lnTo>
                  <a:lnTo>
                    <a:pt x="177916" y="300090"/>
                  </a:lnTo>
                  <a:lnTo>
                    <a:pt x="188948" y="302317"/>
                  </a:lnTo>
                  <a:lnTo>
                    <a:pt x="199980" y="300090"/>
                  </a:lnTo>
                  <a:lnTo>
                    <a:pt x="208989" y="294016"/>
                  </a:lnTo>
                  <a:lnTo>
                    <a:pt x="215063" y="285007"/>
                  </a:lnTo>
                  <a:lnTo>
                    <a:pt x="217290" y="273975"/>
                  </a:lnTo>
                  <a:lnTo>
                    <a:pt x="217290" y="170053"/>
                  </a:lnTo>
                  <a:lnTo>
                    <a:pt x="236185" y="170053"/>
                  </a:lnTo>
                  <a:lnTo>
                    <a:pt x="243540" y="168568"/>
                  </a:lnTo>
                  <a:lnTo>
                    <a:pt x="249546" y="164519"/>
                  </a:lnTo>
                  <a:lnTo>
                    <a:pt x="253595" y="158513"/>
                  </a:lnTo>
                  <a:lnTo>
                    <a:pt x="255080" y="151158"/>
                  </a:lnTo>
                  <a:lnTo>
                    <a:pt x="255080" y="103921"/>
                  </a:lnTo>
                  <a:lnTo>
                    <a:pt x="248709" y="64627"/>
                  </a:lnTo>
                  <a:lnTo>
                    <a:pt x="227507" y="30935"/>
                  </a:lnTo>
                  <a:lnTo>
                    <a:pt x="194837" y="8190"/>
                  </a:lnTo>
                  <a:lnTo>
                    <a:pt x="155882" y="0"/>
                  </a:lnTo>
                  <a:lnTo>
                    <a:pt x="101412" y="14096"/>
                  </a:lnTo>
                  <a:lnTo>
                    <a:pt x="61408" y="53661"/>
                  </a:lnTo>
                  <a:lnTo>
                    <a:pt x="56522" y="66778"/>
                  </a:lnTo>
                  <a:lnTo>
                    <a:pt x="51228" y="78389"/>
                  </a:lnTo>
                  <a:lnTo>
                    <a:pt x="39593" y="89399"/>
                  </a:lnTo>
                  <a:lnTo>
                    <a:pt x="15682" y="100709"/>
                  </a:lnTo>
                  <a:lnTo>
                    <a:pt x="9257" y="104473"/>
                  </a:lnTo>
                  <a:lnTo>
                    <a:pt x="4319" y="109839"/>
                  </a:lnTo>
                  <a:lnTo>
                    <a:pt x="1142" y="116403"/>
                  </a:lnTo>
                  <a:lnTo>
                    <a:pt x="0" y="123761"/>
                  </a:lnTo>
                  <a:close/>
                </a:path>
                <a:path w="255269" h="302894">
                  <a:moveTo>
                    <a:pt x="217290" y="170053"/>
                  </a:moveTo>
                  <a:lnTo>
                    <a:pt x="217290" y="85026"/>
                  </a:lnTo>
                </a:path>
              </a:pathLst>
            </a:custGeom>
            <a:ln w="25193">
              <a:solidFill>
                <a:srgbClr val="D95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62">
              <a:extLst>
                <a:ext uri="{FF2B5EF4-FFF2-40B4-BE49-F238E27FC236}">
                  <a16:creationId xmlns:a16="http://schemas.microsoft.com/office/drawing/2014/main" id="{1B0F6910-D1FE-48E0-AECB-9080E98C870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8651" y="1490286"/>
              <a:ext cx="195246" cy="314165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7B41F47-A1EC-4339-801B-B5803D8F7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957" y="2008725"/>
            <a:ext cx="2202879" cy="30326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34148E-F1E1-4783-9516-8F19138D0E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341" y="1279973"/>
            <a:ext cx="2202879" cy="31304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6C8C16-4C55-4DB8-9C5E-0703B31554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340" y="3167432"/>
            <a:ext cx="2647979" cy="2862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0B4AC1-3246-4E5B-8945-E4F148FC37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42" y="2008725"/>
            <a:ext cx="2668893" cy="25124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087C431-2B7E-470E-BBA4-85CDB304DBFA}"/>
              </a:ext>
            </a:extLst>
          </p:cNvPr>
          <p:cNvSpPr txBox="1"/>
          <p:nvPr/>
        </p:nvSpPr>
        <p:spPr>
          <a:xfrm>
            <a:off x="483780" y="746715"/>
            <a:ext cx="6096000" cy="78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1935"/>
              </a:spcBef>
            </a:pPr>
            <a:r>
              <a:rPr lang="en-US" sz="3350" b="1" i="1" spc="-114" dirty="0">
                <a:latin typeface="+mj-lt"/>
                <a:cs typeface="Verdana"/>
              </a:rPr>
              <a:t>Classes:</a:t>
            </a:r>
            <a:endParaRPr lang="en-US" sz="3350" b="1" i="1" dirty="0">
              <a:latin typeface="+mj-lt"/>
              <a:cs typeface="Verdana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BA9628A-89FB-4F59-B7BB-4D874731FC5A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973935" y="2780907"/>
            <a:ext cx="1863395" cy="3865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2B6E645-C676-423E-83D9-C2073EAD3EDE}"/>
              </a:ext>
            </a:extLst>
          </p:cNvPr>
          <p:cNvCxnSpPr/>
          <p:nvPr/>
        </p:nvCxnSpPr>
        <p:spPr>
          <a:xfrm rot="10800000" flipV="1">
            <a:off x="2957836" y="1605279"/>
            <a:ext cx="6577639" cy="4615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DA3EE5E-E32B-494A-AC2E-FFE60087CCD6}"/>
              </a:ext>
            </a:extLst>
          </p:cNvPr>
          <p:cNvCxnSpPr>
            <a:cxnSpLocks/>
            <a:stCxn id="13" idx="2"/>
            <a:endCxn id="9" idx="2"/>
          </p:cNvCxnSpPr>
          <p:nvPr/>
        </p:nvCxnSpPr>
        <p:spPr>
          <a:xfrm rot="5400000" flipH="1" flipV="1">
            <a:off x="5848502" y="4030216"/>
            <a:ext cx="988721" cy="3011067"/>
          </a:xfrm>
          <a:prstGeom prst="bentConnector3">
            <a:avLst>
              <a:gd name="adj1" fmla="val -231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3A0B19D-3A52-46E0-AD40-B47E6F6B50D1}"/>
              </a:ext>
            </a:extLst>
          </p:cNvPr>
          <p:cNvCxnSpPr>
            <a:cxnSpLocks/>
          </p:cNvCxnSpPr>
          <p:nvPr/>
        </p:nvCxnSpPr>
        <p:spPr>
          <a:xfrm flipV="1">
            <a:off x="8949836" y="2915152"/>
            <a:ext cx="555505" cy="67988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49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54660B-946F-4CF2-A472-2EB9D8101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38" y="1396945"/>
            <a:ext cx="2686140" cy="3208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300D46-C4AF-40DD-8A0E-836983FBA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070" y="2620003"/>
            <a:ext cx="2794082" cy="2968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CE704E-371C-4662-A94B-F863C6DC6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676" y="2811333"/>
            <a:ext cx="2589852" cy="30701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0CBA0B-120B-4614-91C6-DCCC732BF4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56" y="1685062"/>
            <a:ext cx="1896958" cy="3526397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69CF7367-D3C5-40F6-B42D-6DD18B067DAE}"/>
              </a:ext>
            </a:extLst>
          </p:cNvPr>
          <p:cNvSpPr txBox="1"/>
          <p:nvPr/>
        </p:nvSpPr>
        <p:spPr>
          <a:xfrm>
            <a:off x="1039775" y="316116"/>
            <a:ext cx="10424109" cy="530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z="3350" spc="-114" dirty="0">
                <a:latin typeface="Verdana"/>
                <a:cs typeface="Verdana"/>
              </a:rPr>
              <a:t>Hote</a:t>
            </a:r>
            <a:r>
              <a:rPr sz="3350" spc="-70" dirty="0">
                <a:latin typeface="Verdana"/>
                <a:cs typeface="Verdana"/>
              </a:rPr>
              <a:t>l</a:t>
            </a:r>
            <a:r>
              <a:rPr sz="3350" spc="-260" dirty="0">
                <a:latin typeface="Verdana"/>
                <a:cs typeface="Verdana"/>
              </a:rPr>
              <a:t> </a:t>
            </a:r>
            <a:r>
              <a:rPr sz="3350" spc="-210" dirty="0">
                <a:latin typeface="Verdana"/>
                <a:cs typeface="Verdana"/>
              </a:rPr>
              <a:t>managemen</a:t>
            </a:r>
            <a:r>
              <a:rPr sz="3350" spc="-140" dirty="0">
                <a:latin typeface="Verdana"/>
                <a:cs typeface="Verdana"/>
              </a:rPr>
              <a:t>t</a:t>
            </a:r>
            <a:r>
              <a:rPr sz="3350" spc="-240" dirty="0">
                <a:latin typeface="Verdana"/>
                <a:cs typeface="Verdana"/>
              </a:rPr>
              <a:t> </a:t>
            </a:r>
            <a:r>
              <a:rPr sz="3350" spc="-235" dirty="0">
                <a:latin typeface="Verdana"/>
                <a:cs typeface="Verdana"/>
              </a:rPr>
              <a:t>system</a:t>
            </a:r>
            <a:endParaRPr sz="3350" dirty="0">
              <a:latin typeface="Verdana"/>
              <a:cs typeface="Verdana"/>
            </a:endParaRPr>
          </a:p>
        </p:txBody>
      </p:sp>
      <p:grpSp>
        <p:nvGrpSpPr>
          <p:cNvPr id="11" name="object 58">
            <a:extLst>
              <a:ext uri="{FF2B5EF4-FFF2-40B4-BE49-F238E27FC236}">
                <a16:creationId xmlns:a16="http://schemas.microsoft.com/office/drawing/2014/main" id="{073E7452-2BB1-473B-B651-1EC3A28BDC04}"/>
              </a:ext>
            </a:extLst>
          </p:cNvPr>
          <p:cNvGrpSpPr/>
          <p:nvPr/>
        </p:nvGrpSpPr>
        <p:grpSpPr>
          <a:xfrm>
            <a:off x="3065973" y="366394"/>
            <a:ext cx="460375" cy="460375"/>
            <a:chOff x="2188651" y="1357274"/>
            <a:chExt cx="460375" cy="460375"/>
          </a:xfrm>
        </p:grpSpPr>
        <p:pic>
          <p:nvPicPr>
            <p:cNvPr id="12" name="object 59">
              <a:extLst>
                <a:ext uri="{FF2B5EF4-FFF2-40B4-BE49-F238E27FC236}">
                  <a16:creationId xmlns:a16="http://schemas.microsoft.com/office/drawing/2014/main" id="{CC8E1F39-6961-43BA-9AC7-631183B73FA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2073" y="1357274"/>
              <a:ext cx="119667" cy="119667"/>
            </a:xfrm>
            <a:prstGeom prst="rect">
              <a:avLst/>
            </a:prstGeom>
          </p:spPr>
        </p:pic>
        <p:pic>
          <p:nvPicPr>
            <p:cNvPr id="13" name="object 60">
              <a:extLst>
                <a:ext uri="{FF2B5EF4-FFF2-40B4-BE49-F238E27FC236}">
                  <a16:creationId xmlns:a16="http://schemas.microsoft.com/office/drawing/2014/main" id="{545CBB99-120F-4EB0-A518-FD8C444D0BC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26440" y="1357274"/>
              <a:ext cx="119667" cy="119667"/>
            </a:xfrm>
            <a:prstGeom prst="rect">
              <a:avLst/>
            </a:prstGeom>
          </p:spPr>
        </p:pic>
        <p:sp>
          <p:nvSpPr>
            <p:cNvPr id="14" name="object 61">
              <a:extLst>
                <a:ext uri="{FF2B5EF4-FFF2-40B4-BE49-F238E27FC236}">
                  <a16:creationId xmlns:a16="http://schemas.microsoft.com/office/drawing/2014/main" id="{FFEB42A5-50BA-4F38-BE82-598E0F72A946}"/>
                </a:ext>
              </a:extLst>
            </p:cNvPr>
            <p:cNvSpPr/>
            <p:nvPr/>
          </p:nvSpPr>
          <p:spPr>
            <a:xfrm>
              <a:off x="2380748" y="1502135"/>
              <a:ext cx="255270" cy="302895"/>
            </a:xfrm>
            <a:custGeom>
              <a:avLst/>
              <a:gdLst/>
              <a:ahLst/>
              <a:cxnLst/>
              <a:rect l="l" t="t" r="r" b="b"/>
              <a:pathLst>
                <a:path w="255269" h="302894">
                  <a:moveTo>
                    <a:pt x="160606" y="273975"/>
                  </a:moveTo>
                  <a:lnTo>
                    <a:pt x="160606" y="179500"/>
                  </a:lnTo>
                </a:path>
                <a:path w="255269" h="302894">
                  <a:moveTo>
                    <a:pt x="0" y="123761"/>
                  </a:moveTo>
                  <a:lnTo>
                    <a:pt x="141" y="131161"/>
                  </a:lnTo>
                  <a:lnTo>
                    <a:pt x="3612" y="138102"/>
                  </a:lnTo>
                  <a:lnTo>
                    <a:pt x="9447" y="142655"/>
                  </a:lnTo>
                  <a:lnTo>
                    <a:pt x="15424" y="147349"/>
                  </a:lnTo>
                  <a:lnTo>
                    <a:pt x="23204" y="149085"/>
                  </a:lnTo>
                  <a:lnTo>
                    <a:pt x="30609" y="147379"/>
                  </a:lnTo>
                  <a:lnTo>
                    <a:pt x="54473" y="139212"/>
                  </a:lnTo>
                  <a:lnTo>
                    <a:pt x="75247" y="125587"/>
                  </a:lnTo>
                  <a:lnTo>
                    <a:pt x="92030" y="107270"/>
                  </a:lnTo>
                  <a:lnTo>
                    <a:pt x="103921" y="85026"/>
                  </a:lnTo>
                  <a:lnTo>
                    <a:pt x="103921" y="273975"/>
                  </a:lnTo>
                  <a:lnTo>
                    <a:pt x="106148" y="285007"/>
                  </a:lnTo>
                  <a:lnTo>
                    <a:pt x="112222" y="294016"/>
                  </a:lnTo>
                  <a:lnTo>
                    <a:pt x="121231" y="300090"/>
                  </a:lnTo>
                  <a:lnTo>
                    <a:pt x="132263" y="302317"/>
                  </a:lnTo>
                  <a:lnTo>
                    <a:pt x="143295" y="300090"/>
                  </a:lnTo>
                  <a:lnTo>
                    <a:pt x="152304" y="294016"/>
                  </a:lnTo>
                  <a:lnTo>
                    <a:pt x="158378" y="285007"/>
                  </a:lnTo>
                  <a:lnTo>
                    <a:pt x="160606" y="273975"/>
                  </a:lnTo>
                  <a:lnTo>
                    <a:pt x="162833" y="285007"/>
                  </a:lnTo>
                  <a:lnTo>
                    <a:pt x="168907" y="294016"/>
                  </a:lnTo>
                  <a:lnTo>
                    <a:pt x="177916" y="300090"/>
                  </a:lnTo>
                  <a:lnTo>
                    <a:pt x="188948" y="302317"/>
                  </a:lnTo>
                  <a:lnTo>
                    <a:pt x="199980" y="300090"/>
                  </a:lnTo>
                  <a:lnTo>
                    <a:pt x="208989" y="294016"/>
                  </a:lnTo>
                  <a:lnTo>
                    <a:pt x="215063" y="285007"/>
                  </a:lnTo>
                  <a:lnTo>
                    <a:pt x="217290" y="273975"/>
                  </a:lnTo>
                  <a:lnTo>
                    <a:pt x="217290" y="170053"/>
                  </a:lnTo>
                  <a:lnTo>
                    <a:pt x="236185" y="170053"/>
                  </a:lnTo>
                  <a:lnTo>
                    <a:pt x="243540" y="168568"/>
                  </a:lnTo>
                  <a:lnTo>
                    <a:pt x="249546" y="164519"/>
                  </a:lnTo>
                  <a:lnTo>
                    <a:pt x="253595" y="158513"/>
                  </a:lnTo>
                  <a:lnTo>
                    <a:pt x="255080" y="151158"/>
                  </a:lnTo>
                  <a:lnTo>
                    <a:pt x="255080" y="103921"/>
                  </a:lnTo>
                  <a:lnTo>
                    <a:pt x="248709" y="64627"/>
                  </a:lnTo>
                  <a:lnTo>
                    <a:pt x="227507" y="30935"/>
                  </a:lnTo>
                  <a:lnTo>
                    <a:pt x="194837" y="8190"/>
                  </a:lnTo>
                  <a:lnTo>
                    <a:pt x="155882" y="0"/>
                  </a:lnTo>
                  <a:lnTo>
                    <a:pt x="101412" y="14096"/>
                  </a:lnTo>
                  <a:lnTo>
                    <a:pt x="61408" y="53661"/>
                  </a:lnTo>
                  <a:lnTo>
                    <a:pt x="56522" y="66778"/>
                  </a:lnTo>
                  <a:lnTo>
                    <a:pt x="51228" y="78389"/>
                  </a:lnTo>
                  <a:lnTo>
                    <a:pt x="39593" y="89399"/>
                  </a:lnTo>
                  <a:lnTo>
                    <a:pt x="15682" y="100709"/>
                  </a:lnTo>
                  <a:lnTo>
                    <a:pt x="9257" y="104473"/>
                  </a:lnTo>
                  <a:lnTo>
                    <a:pt x="4319" y="109839"/>
                  </a:lnTo>
                  <a:lnTo>
                    <a:pt x="1142" y="116403"/>
                  </a:lnTo>
                  <a:lnTo>
                    <a:pt x="0" y="123761"/>
                  </a:lnTo>
                  <a:close/>
                </a:path>
                <a:path w="255269" h="302894">
                  <a:moveTo>
                    <a:pt x="217290" y="170053"/>
                  </a:moveTo>
                  <a:lnTo>
                    <a:pt x="217290" y="85026"/>
                  </a:lnTo>
                </a:path>
              </a:pathLst>
            </a:custGeom>
            <a:ln w="25193">
              <a:solidFill>
                <a:srgbClr val="D95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62">
              <a:extLst>
                <a:ext uri="{FF2B5EF4-FFF2-40B4-BE49-F238E27FC236}">
                  <a16:creationId xmlns:a16="http://schemas.microsoft.com/office/drawing/2014/main" id="{4A35B685-2D34-421E-9D17-FEFDDEF128E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88651" y="1490286"/>
              <a:ext cx="195246" cy="314165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5689AF9-5328-4159-959E-5BF2AB280C6B}"/>
              </a:ext>
            </a:extLst>
          </p:cNvPr>
          <p:cNvSpPr txBox="1"/>
          <p:nvPr/>
        </p:nvSpPr>
        <p:spPr>
          <a:xfrm>
            <a:off x="535313" y="701191"/>
            <a:ext cx="6096000" cy="78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1935"/>
              </a:spcBef>
            </a:pPr>
            <a:r>
              <a:rPr lang="en-US" sz="3350" b="1" i="1" spc="-114" dirty="0">
                <a:latin typeface="+mj-lt"/>
                <a:cs typeface="Verdana"/>
              </a:rPr>
              <a:t>Classes:</a:t>
            </a:r>
            <a:endParaRPr lang="en-US" sz="3350" b="1" i="1" dirty="0">
              <a:latin typeface="+mj-lt"/>
              <a:cs typeface="Verdana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93BB3A2-CFAD-4A5B-A7D6-ED8AE369485A}"/>
              </a:ext>
            </a:extLst>
          </p:cNvPr>
          <p:cNvCxnSpPr>
            <a:stCxn id="9" idx="3"/>
            <a:endCxn id="5" idx="1"/>
          </p:cNvCxnSpPr>
          <p:nvPr/>
        </p:nvCxnSpPr>
        <p:spPr>
          <a:xfrm>
            <a:off x="2637314" y="3448261"/>
            <a:ext cx="620756" cy="65575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A8A3B03-62A1-4D43-9582-2A109739275C}"/>
              </a:ext>
            </a:extLst>
          </p:cNvPr>
          <p:cNvCxnSpPr>
            <a:stCxn id="3" idx="0"/>
            <a:endCxn id="7" idx="0"/>
          </p:cNvCxnSpPr>
          <p:nvPr/>
        </p:nvCxnSpPr>
        <p:spPr>
          <a:xfrm rot="16200000" flipH="1">
            <a:off x="8556061" y="655792"/>
            <a:ext cx="1414388" cy="2896694"/>
          </a:xfrm>
          <a:prstGeom prst="bentConnector3">
            <a:avLst>
              <a:gd name="adj1" fmla="val -161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7CABCFA-86E5-457D-BFCA-7B9498B9FEBF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5400000" flipH="1">
            <a:off x="5865206" y="1035089"/>
            <a:ext cx="670025" cy="9022767"/>
          </a:xfrm>
          <a:prstGeom prst="bentConnector3">
            <a:avLst>
              <a:gd name="adj1" fmla="val -568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F37916A-6F7B-4CAA-B03A-B22A286C3F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72820" y="1902970"/>
            <a:ext cx="381310" cy="1816727"/>
          </a:xfrm>
          <a:prstGeom prst="bentConnector4">
            <a:avLst>
              <a:gd name="adj1" fmla="val -254460"/>
              <a:gd name="adj2" fmla="val 884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52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813</TotalTime>
  <Words>143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</dc:title>
  <dc:creator>ABDALLA ALI ABDALLA ALI</dc:creator>
  <cp:lastModifiedBy>ABDALLA ALI ABDALLA ALI</cp:lastModifiedBy>
  <cp:revision>10</cp:revision>
  <dcterms:created xsi:type="dcterms:W3CDTF">2024-11-06T00:07:43Z</dcterms:created>
  <dcterms:modified xsi:type="dcterms:W3CDTF">2024-11-06T14:06:55Z</dcterms:modified>
</cp:coreProperties>
</file>