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7" r:id="rId6"/>
    <p:sldId id="258" r:id="rId7"/>
    <p:sldId id="259" r:id="rId8"/>
    <p:sldId id="279" r:id="rId9"/>
    <p:sldId id="278" r:id="rId10"/>
    <p:sldId id="273" r:id="rId11"/>
    <p:sldId id="269" r:id="rId12"/>
    <p:sldId id="265" r:id="rId13"/>
    <p:sldId id="284" r:id="rId14"/>
    <p:sldId id="285" r:id="rId15"/>
    <p:sldId id="286" r:id="rId16"/>
    <p:sldId id="287" r:id="rId17"/>
    <p:sldId id="288" r:id="rId18"/>
    <p:sldId id="289" r:id="rId19"/>
    <p:sldId id="290" r:id="rId20"/>
    <p:sldId id="291" r:id="rId21"/>
    <p:sldId id="292" r:id="rId22"/>
    <p:sldId id="293" r:id="rId23"/>
    <p:sldId id="294" r:id="rId24"/>
    <p:sldId id="24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74826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Graph_(data_structure)" TargetMode="External"/><Relationship Id="rId7" Type="http://schemas.openxmlformats.org/officeDocument/2006/relationships/hyperlink" Target="https://en.wikipedia.org/wiki/Priority_queue" TargetMode="External"/><Relationship Id="rId2" Type="http://schemas.openxmlformats.org/officeDocument/2006/relationships/hyperlink" Target="https://en.wikipedia.org/wiki/Search_algorithm" TargetMode="External"/><Relationship Id="rId1" Type="http://schemas.openxmlformats.org/officeDocument/2006/relationships/slideLayout" Target="../slideLayouts/slideLayout3.xml"/><Relationship Id="rId6" Type="http://schemas.openxmlformats.org/officeDocument/2006/relationships/hyperlink" Target="https://en.wikipedia.org/wiki/Greedy_algorithm" TargetMode="External"/><Relationship Id="rId5" Type="http://schemas.openxmlformats.org/officeDocument/2006/relationships/hyperlink" Target="https://en.wikipedia.org/wiki/Heuristic_function" TargetMode="External"/><Relationship Id="rId4" Type="http://schemas.openxmlformats.org/officeDocument/2006/relationships/hyperlink" Target="https://en.wikipedia.org/wiki/Judea_Pear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B*" TargetMode="External"/><Relationship Id="rId2" Type="http://schemas.openxmlformats.org/officeDocument/2006/relationships/hyperlink" Target="https://en.wikipedia.org/wiki/A*_search_algorithm" TargetMode="External"/><Relationship Id="rId1" Type="http://schemas.openxmlformats.org/officeDocument/2006/relationships/slideLayout" Target="../slideLayouts/slideLayout3.xml"/><Relationship Id="rId4" Type="http://schemas.openxmlformats.org/officeDocument/2006/relationships/hyperlink" Target="https://en.wikipedia.org/wiki/Combinatorial_searc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11500" dirty="0">
                <a:solidFill>
                  <a:schemeClr val="bg2">
                    <a:lumMod val="10000"/>
                  </a:schemeClr>
                </a:solidFill>
              </a:rPr>
              <a:t>N-puzzle</a:t>
            </a:r>
            <a:endParaRPr lang="en-US" sz="7200" dirty="0">
              <a:solidFill>
                <a:schemeClr val="bg2">
                  <a:lumMod val="10000"/>
                </a:schemeClr>
              </a:solidFill>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3886200" y="0"/>
            <a:ext cx="8432524" cy="1325563"/>
          </a:xfrm>
        </p:spPr>
        <p:txBody>
          <a:bodyPr anchor="b">
            <a:normAutofit/>
          </a:bodyPr>
          <a:lstStyle/>
          <a:p>
            <a:pPr marL="0" marR="0">
              <a:spcBef>
                <a:spcPts val="0"/>
              </a:spcBef>
              <a:spcAft>
                <a:spcPts val="0"/>
              </a:spcAft>
            </a:pPr>
            <a:r>
              <a:rPr lang="en-US" sz="32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4)</a:t>
            </a:r>
            <a:r>
              <a:rPr lang="en-US" sz="18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2800" b="1" dirty="0">
                <a:solidFill>
                  <a:schemeClr val="tx1">
                    <a:lumMod val="95000"/>
                    <a:lumOff val="5000"/>
                  </a:schemeClr>
                </a:solidFill>
                <a:effectLst/>
                <a:latin typeface="Georgia" panose="02040502050405020303" pitchFamily="18" charset="0"/>
                <a:ea typeface="Calibri" panose="020F0502020204030204" pitchFamily="34" charset="0"/>
                <a:cs typeface="Arial" panose="020B0604020202020204" pitchFamily="34" charset="0"/>
              </a:rPr>
              <a:t>Evaluating Search Algorithms for Solving n-Puzzle:</a:t>
            </a:r>
            <a:endParaRPr lang="en-US" sz="18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Slide Number Placeholder 4">
            <a:extLst>
              <a:ext uri="{FF2B5EF4-FFF2-40B4-BE49-F238E27FC236}">
                <a16:creationId xmlns:a16="http://schemas.microsoft.com/office/drawing/2014/main" id="{8221210B-CA85-FC60-966F-22FEFBA4403D}"/>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10</a:t>
            </a:fld>
            <a:endParaRPr lang="en-US"/>
          </a:p>
        </p:txBody>
      </p:sp>
      <p:sp>
        <p:nvSpPr>
          <p:cNvPr id="4" name="Content Placeholder 3">
            <a:extLst>
              <a:ext uri="{FF2B5EF4-FFF2-40B4-BE49-F238E27FC236}">
                <a16:creationId xmlns:a16="http://schemas.microsoft.com/office/drawing/2014/main" id="{950677C9-3E42-427F-93B8-526692906471}"/>
              </a:ext>
            </a:extLst>
          </p:cNvPr>
          <p:cNvSpPr>
            <a:spLocks/>
          </p:cNvSpPr>
          <p:nvPr/>
        </p:nvSpPr>
        <p:spPr>
          <a:xfrm>
            <a:off x="709159" y="1960959"/>
            <a:ext cx="3329441" cy="2019475"/>
          </a:xfrm>
          <a:prstGeom prst="rect">
            <a:avLst/>
          </a:prstGeom>
        </p:spPr>
        <p:txBody>
          <a:bodyPr vert="horz" lIns="91440" tIns="45720" rIns="91440" bIns="45720" rtlCol="0" anchor="t">
            <a:noAutofit/>
          </a:bodyPr>
          <a:lstStyle/>
          <a:p>
            <a:pPr defTabSz="649224">
              <a:spcAft>
                <a:spcPts val="600"/>
              </a:spcAft>
            </a:pPr>
            <a:r>
              <a:rPr lang="en-US" sz="4400" b="1" u="sng"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There is a lot of paper in this task here is a few:</a:t>
            </a:r>
            <a:endParaRPr lang="en-US" sz="4400" dirty="0">
              <a:solidFill>
                <a:schemeClr val="tx1">
                  <a:lumMod val="95000"/>
                  <a:lumOff val="5000"/>
                </a:schemeClr>
              </a:solidFill>
            </a:endParaRPr>
          </a:p>
        </p:txBody>
      </p:sp>
      <p:sp>
        <p:nvSpPr>
          <p:cNvPr id="5" name="Content Placeholder 4">
            <a:extLst>
              <a:ext uri="{FF2B5EF4-FFF2-40B4-BE49-F238E27FC236}">
                <a16:creationId xmlns:a16="http://schemas.microsoft.com/office/drawing/2014/main" id="{BDB9D020-1E25-453D-83DF-1420ACD3968D}"/>
              </a:ext>
            </a:extLst>
          </p:cNvPr>
          <p:cNvSpPr>
            <a:spLocks/>
          </p:cNvSpPr>
          <p:nvPr/>
        </p:nvSpPr>
        <p:spPr>
          <a:xfrm>
            <a:off x="4188270" y="1670795"/>
            <a:ext cx="7828384" cy="3154521"/>
          </a:xfrm>
          <a:prstGeom prst="rect">
            <a:avLst/>
          </a:prstGeom>
        </p:spPr>
        <p:txBody>
          <a:bodyPr vert="horz" lIns="91440" tIns="45720" rIns="91440" bIns="45720" rtlCol="0" anchor="t">
            <a:noAutofit/>
          </a:bodyPr>
          <a:lstStyle/>
          <a:p>
            <a:r>
              <a:rPr lang="en-US" sz="2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Abstract: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2000" dirty="0">
                <a:effectLst/>
                <a:latin typeface="Arial" panose="020B0604020202020204" pitchFamily="34" charset="0"/>
                <a:ea typeface="Calibri" panose="020F0502020204030204" pitchFamily="34" charset="0"/>
                <a:cs typeface="Arial" panose="020B0604020202020204" pitchFamily="34" charset="0"/>
              </a:rPr>
              <a:t>Artificial game playing has gathered significant attention in past few decades. Several games are used to evaluate various algorithm. n-puzzle is a classical problem in computer science in evaluating search heuristics which is a central problem in artificial game playing and artificial intelligence in general. In this paper we formulate n-puzzle as an undirected graph problem and evaluate search algorithms with various heuristics. We find out relation between a random puzzle state and its time complexity and also provide evidence that finding a shortest path to an n-puzzle is an NP-Hard problem</a:t>
            </a:r>
            <a:r>
              <a:rPr lang="en-US" sz="1600" dirty="0">
                <a:effectLst/>
                <a:latin typeface="Arial" panose="020B0604020202020204" pitchFamily="34"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0158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3886200" y="0"/>
            <a:ext cx="8432524" cy="1325563"/>
          </a:xfrm>
        </p:spPr>
        <p:txBody>
          <a:bodyPr anchor="b">
            <a:normAutofit/>
          </a:bodyPr>
          <a:lstStyle/>
          <a:p>
            <a:pPr marL="0" marR="0">
              <a:spcBef>
                <a:spcPts val="0"/>
              </a:spcBef>
              <a:spcAft>
                <a:spcPts val="1200"/>
              </a:spcAft>
            </a:pPr>
            <a:r>
              <a:rPr lang="en-US" sz="2800" b="1" kern="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5)</a:t>
            </a:r>
            <a:r>
              <a:rPr lang="en-US" sz="2800" b="1" kern="0" dirty="0">
                <a:solidFill>
                  <a:schemeClr val="tx1">
                    <a:lumMod val="95000"/>
                    <a:lumOff val="5000"/>
                  </a:schemeClr>
                </a:solidFill>
                <a:effectLst/>
                <a:latin typeface="Georgia" panose="02040502050405020303" pitchFamily="18" charset="0"/>
                <a:ea typeface="Times New Roman" panose="02020603050405020304" pitchFamily="18" charset="0"/>
                <a:cs typeface="Times New Roman" panose="02020603050405020304" pitchFamily="18" charset="0"/>
              </a:rPr>
              <a:t> An N-Puzzle Solver Using Tissue P System with Evolutional Symport/Antiport Rules and Cell Division:</a:t>
            </a:r>
            <a:endParaRPr lang="en-US" sz="2800" b="1" kern="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6" name="Slide Number Placeholder 4">
            <a:extLst>
              <a:ext uri="{FF2B5EF4-FFF2-40B4-BE49-F238E27FC236}">
                <a16:creationId xmlns:a16="http://schemas.microsoft.com/office/drawing/2014/main" id="{8221210B-CA85-FC60-966F-22FEFBA4403D}"/>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11</a:t>
            </a:fld>
            <a:endParaRPr lang="en-US"/>
          </a:p>
        </p:txBody>
      </p:sp>
      <p:sp>
        <p:nvSpPr>
          <p:cNvPr id="4" name="Content Placeholder 3">
            <a:extLst>
              <a:ext uri="{FF2B5EF4-FFF2-40B4-BE49-F238E27FC236}">
                <a16:creationId xmlns:a16="http://schemas.microsoft.com/office/drawing/2014/main" id="{950677C9-3E42-427F-93B8-526692906471}"/>
              </a:ext>
            </a:extLst>
          </p:cNvPr>
          <p:cNvSpPr>
            <a:spLocks/>
          </p:cNvSpPr>
          <p:nvPr/>
        </p:nvSpPr>
        <p:spPr>
          <a:xfrm>
            <a:off x="709159" y="1960959"/>
            <a:ext cx="3329441" cy="2019475"/>
          </a:xfrm>
          <a:prstGeom prst="rect">
            <a:avLst/>
          </a:prstGeom>
        </p:spPr>
        <p:txBody>
          <a:bodyPr vert="horz" lIns="91440" tIns="45720" rIns="91440" bIns="45720" rtlCol="0" anchor="t">
            <a:noAutofit/>
          </a:bodyPr>
          <a:lstStyle/>
          <a:p>
            <a:pPr defTabSz="649224">
              <a:spcAft>
                <a:spcPts val="600"/>
              </a:spcAft>
            </a:pPr>
            <a:r>
              <a:rPr lang="en-US" sz="4400" b="1" u="sng"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There is a lot of paper in this task here is a few:</a:t>
            </a:r>
            <a:endParaRPr lang="en-US" sz="4400" dirty="0">
              <a:solidFill>
                <a:schemeClr val="tx1">
                  <a:lumMod val="95000"/>
                  <a:lumOff val="5000"/>
                </a:schemeClr>
              </a:solidFill>
            </a:endParaRPr>
          </a:p>
        </p:txBody>
      </p:sp>
      <p:sp>
        <p:nvSpPr>
          <p:cNvPr id="5" name="Content Placeholder 4">
            <a:extLst>
              <a:ext uri="{FF2B5EF4-FFF2-40B4-BE49-F238E27FC236}">
                <a16:creationId xmlns:a16="http://schemas.microsoft.com/office/drawing/2014/main" id="{BDB9D020-1E25-453D-83DF-1420ACD3968D}"/>
              </a:ext>
            </a:extLst>
          </p:cNvPr>
          <p:cNvSpPr>
            <a:spLocks/>
          </p:cNvSpPr>
          <p:nvPr/>
        </p:nvSpPr>
        <p:spPr>
          <a:xfrm>
            <a:off x="4188270" y="1670795"/>
            <a:ext cx="7828384" cy="3154521"/>
          </a:xfrm>
          <a:prstGeom prst="rect">
            <a:avLst/>
          </a:prstGeom>
        </p:spPr>
        <p:txBody>
          <a:bodyPr vert="horz" lIns="91440" tIns="45720" rIns="91440" bIns="45720" rtlCol="0" anchor="t">
            <a:noAutofit/>
          </a:bodyPr>
          <a:lstStyle/>
          <a:p>
            <a:r>
              <a:rPr lang="en-US"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Abstract: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dirty="0">
                <a:solidFill>
                  <a:srgbClr val="333333"/>
                </a:solidFill>
                <a:effectLst/>
                <a:latin typeface="Arial" panose="020B0604020202020204" pitchFamily="34" charset="0"/>
                <a:ea typeface="Calibri" panose="020F0502020204030204" pitchFamily="34" charset="0"/>
                <a:cs typeface="Arial" panose="020B0604020202020204" pitchFamily="34" charset="0"/>
              </a:rPr>
              <a:t>An N-puzzle is a sliding blocks game that takes place on a grid with tiles each numbered from 1 to N. Many strategies like branch and bound and iterative deepening are exist in the literature to find the solution of the puzzle. But, here, a different membrane computing algorithm also called P systems, motivated from the structure and working of the living cell has been used to obtain the solution. A variation of P system, called tissue P system with evolutional symport/antiport (TPSESA) rules, is used to solve the puzzle. It has been proved that the power of computation of TPSESA rules with membrane division is universal Turing computable. In this paper, a concept of dynamic membrane division is also considered so that it completely simulates the behavior of a living cell. On the basis of experiments performed on a sample of different instances, the proposed algorithm is very efficient and reliable. As far as the author is concerned, this is the first time, an N-Puzzle problem is solved using the framework of membrane computing.</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8625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456743" y="1341827"/>
            <a:ext cx="3917692" cy="785327"/>
          </a:xfrm>
        </p:spPr>
        <p:txBody>
          <a:bodyPr/>
          <a:lstStyle/>
          <a:p>
            <a:r>
              <a:rPr lang="en-US" sz="2000" b="1" dirty="0">
                <a:solidFill>
                  <a:srgbClr val="000000"/>
                </a:solidFill>
                <a:effectLst/>
                <a:latin typeface="Poppins" panose="020B0502040204020203" pitchFamily="2" charset="0"/>
                <a:ea typeface="Times New Roman" panose="02020603050405020304" pitchFamily="18" charset="0"/>
                <a:cs typeface="Arial" panose="020B0604020202020204" pitchFamily="34" charset="0"/>
              </a:rPr>
              <a:t>What is Best First Search?</a:t>
            </a:r>
            <a:br>
              <a:rPr lang="en-US" sz="2000" dirty="0">
                <a:effectLst/>
                <a:latin typeface="Calibri" panose="020F0502020204030204" pitchFamily="34" charset="0"/>
                <a:ea typeface="Times New Roman" panose="02020603050405020304" pitchFamily="18" charset="0"/>
                <a:cs typeface="Arial" panose="020B0604020202020204" pitchFamily="34" charset="0"/>
              </a:rPr>
            </a:br>
            <a:r>
              <a:rPr lang="en-US" sz="2000" dirty="0"/>
              <a: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90329" y="2559861"/>
            <a:ext cx="11288875" cy="3436483"/>
          </a:xfrm>
        </p:spPr>
        <p:txBody>
          <a:bodyPr vert="horz" lIns="91440" tIns="45720" rIns="91440" bIns="45720" rtlCol="0" anchor="t">
            <a:noAutofit/>
          </a:bodyPr>
          <a:lstStyle/>
          <a:p>
            <a:pPr marL="0" marR="0">
              <a:spcBef>
                <a:spcPts val="600"/>
              </a:spcBef>
              <a:spcAft>
                <a:spcPts val="600"/>
              </a:spcAft>
            </a:pPr>
            <a:r>
              <a:rPr lang="en-US" sz="1600" b="1" dirty="0">
                <a:solidFill>
                  <a:schemeClr val="tx1">
                    <a:lumMod val="95000"/>
                    <a:lumOff val="5000"/>
                  </a:schemeClr>
                </a:solidFill>
                <a:effectLst/>
                <a:latin typeface="Arial" panose="020B0604020202020204" pitchFamily="34" charset="0"/>
                <a:ea typeface="Times New Roman" panose="02020603050405020304" pitchFamily="18" charset="0"/>
              </a:rPr>
              <a:t>Best-first search</a:t>
            </a:r>
            <a:r>
              <a:rPr lang="en-US" sz="1600" dirty="0">
                <a:solidFill>
                  <a:schemeClr val="tx1">
                    <a:lumMod val="95000"/>
                    <a:lumOff val="5000"/>
                  </a:schemeClr>
                </a:solidFill>
                <a:effectLst/>
                <a:latin typeface="Arial" panose="020B0604020202020204" pitchFamily="34" charset="0"/>
                <a:ea typeface="Times New Roman" panose="02020603050405020304" pitchFamily="18" charset="0"/>
              </a:rPr>
              <a:t> </a:t>
            </a:r>
            <a:r>
              <a:rPr lang="en-US" sz="1600" dirty="0">
                <a:solidFill>
                  <a:schemeClr val="bg1">
                    <a:lumMod val="95000"/>
                  </a:schemeClr>
                </a:solidFill>
                <a:effectLst/>
                <a:latin typeface="Arial" panose="020B0604020202020204" pitchFamily="34" charset="0"/>
                <a:ea typeface="Times New Roman" panose="02020603050405020304" pitchFamily="18" charset="0"/>
              </a:rPr>
              <a:t>is a class of </a:t>
            </a:r>
            <a:r>
              <a:rPr lang="en-US" sz="1600" u="sng" dirty="0">
                <a:solidFill>
                  <a:schemeClr val="bg1">
                    <a:lumMod val="95000"/>
                  </a:schemeClr>
                </a:solidFill>
                <a:effectLst/>
                <a:latin typeface="Arial" panose="020B0604020202020204" pitchFamily="34" charset="0"/>
                <a:ea typeface="Times New Roman" panose="02020603050405020304" pitchFamily="18" charset="0"/>
                <a:hlinkClick r:id="rId2" tooltip="Search algorithm">
                  <a:extLst>
                    <a:ext uri="{A12FA001-AC4F-418D-AE19-62706E023703}">
                      <ahyp:hlinkClr xmlns:ahyp="http://schemas.microsoft.com/office/drawing/2018/hyperlinkcolor" val="tx"/>
                    </a:ext>
                  </a:extLst>
                </a:hlinkClick>
              </a:rPr>
              <a:t>search algorithms</a:t>
            </a:r>
            <a:r>
              <a:rPr lang="en-US" sz="1600" dirty="0">
                <a:solidFill>
                  <a:schemeClr val="bg1">
                    <a:lumMod val="95000"/>
                  </a:schemeClr>
                </a:solidFill>
                <a:effectLst/>
                <a:latin typeface="Arial" panose="020B0604020202020204" pitchFamily="34" charset="0"/>
                <a:ea typeface="Times New Roman" panose="02020603050405020304" pitchFamily="18" charset="0"/>
              </a:rPr>
              <a:t>, which explore a </a:t>
            </a:r>
            <a:r>
              <a:rPr lang="en-US" sz="1600" u="sng" dirty="0">
                <a:solidFill>
                  <a:schemeClr val="bg1">
                    <a:lumMod val="95000"/>
                  </a:schemeClr>
                </a:solidFill>
                <a:effectLst/>
                <a:latin typeface="Arial" panose="020B0604020202020204" pitchFamily="34" charset="0"/>
                <a:ea typeface="Times New Roman" panose="02020603050405020304" pitchFamily="18" charset="0"/>
                <a:hlinkClick r:id="rId3" tooltip="Graph (data structure)">
                  <a:extLst>
                    <a:ext uri="{A12FA001-AC4F-418D-AE19-62706E023703}">
                      <ahyp:hlinkClr xmlns:ahyp="http://schemas.microsoft.com/office/drawing/2018/hyperlinkcolor" val="tx"/>
                    </a:ext>
                  </a:extLst>
                </a:hlinkClick>
              </a:rPr>
              <a:t>graph</a:t>
            </a:r>
            <a:r>
              <a:rPr lang="en-US" sz="1600" dirty="0">
                <a:solidFill>
                  <a:schemeClr val="bg1">
                    <a:lumMod val="95000"/>
                  </a:schemeClr>
                </a:solidFill>
                <a:effectLst/>
                <a:latin typeface="Arial" panose="020B0604020202020204" pitchFamily="34" charset="0"/>
                <a:ea typeface="Times New Roman" panose="02020603050405020304" pitchFamily="18" charset="0"/>
              </a:rPr>
              <a:t> by expanding the most promising node chosen according to a specified rule.</a:t>
            </a:r>
            <a:endParaRPr lang="en-US" sz="1600" dirty="0">
              <a:solidFill>
                <a:schemeClr val="bg1">
                  <a:lumMod val="95000"/>
                </a:schemeClr>
              </a:solidFill>
              <a:effectLst/>
              <a:latin typeface="Times New Roman" panose="02020603050405020304" pitchFamily="18" charset="0"/>
              <a:ea typeface="Times New Roman" panose="02020603050405020304" pitchFamily="18" charset="0"/>
            </a:endParaRPr>
          </a:p>
          <a:p>
            <a:pPr marL="0" marR="0">
              <a:spcBef>
                <a:spcPts val="600"/>
              </a:spcBef>
              <a:spcAft>
                <a:spcPts val="600"/>
              </a:spcAft>
            </a:pPr>
            <a:r>
              <a:rPr lang="en-US" sz="1600" u="sng" dirty="0">
                <a:solidFill>
                  <a:schemeClr val="bg1">
                    <a:lumMod val="95000"/>
                  </a:schemeClr>
                </a:solidFill>
                <a:effectLst/>
                <a:latin typeface="Arial" panose="020B0604020202020204" pitchFamily="34" charset="0"/>
                <a:ea typeface="Times New Roman" panose="02020603050405020304" pitchFamily="18" charset="0"/>
                <a:hlinkClick r:id="rId4" tooltip="Judea Pearl">
                  <a:extLst>
                    <a:ext uri="{A12FA001-AC4F-418D-AE19-62706E023703}">
                      <ahyp:hlinkClr xmlns:ahyp="http://schemas.microsoft.com/office/drawing/2018/hyperlinkcolor" val="tx"/>
                    </a:ext>
                  </a:extLst>
                </a:hlinkClick>
              </a:rPr>
              <a:t>Judea Pearl</a:t>
            </a:r>
            <a:r>
              <a:rPr lang="en-US" sz="1600" dirty="0">
                <a:solidFill>
                  <a:schemeClr val="bg1">
                    <a:lumMod val="95000"/>
                  </a:schemeClr>
                </a:solidFill>
                <a:effectLst/>
                <a:latin typeface="Arial" panose="020B0604020202020204" pitchFamily="34" charset="0"/>
                <a:ea typeface="Times New Roman" panose="02020603050405020304" pitchFamily="18" charset="0"/>
              </a:rPr>
              <a:t> described the best-first search as estimating the promise of node </a:t>
            </a:r>
            <a:r>
              <a:rPr lang="en-US" sz="1600" i="1" dirty="0">
                <a:solidFill>
                  <a:schemeClr val="bg1">
                    <a:lumMod val="95000"/>
                  </a:schemeClr>
                </a:solidFill>
                <a:effectLst/>
                <a:latin typeface="Arial" panose="020B0604020202020204" pitchFamily="34" charset="0"/>
                <a:ea typeface="Times New Roman" panose="02020603050405020304" pitchFamily="18" charset="0"/>
              </a:rPr>
              <a:t>n</a:t>
            </a:r>
            <a:r>
              <a:rPr lang="en-US" sz="1600" dirty="0">
                <a:solidFill>
                  <a:schemeClr val="bg1">
                    <a:lumMod val="95000"/>
                  </a:schemeClr>
                </a:solidFill>
                <a:effectLst/>
                <a:latin typeface="Arial" panose="020B0604020202020204" pitchFamily="34" charset="0"/>
                <a:ea typeface="Times New Roman" panose="02020603050405020304" pitchFamily="18" charset="0"/>
              </a:rPr>
              <a:t> by a "heuristic evaluation function {\display style f(n)} which, in general, may depend on the description of </a:t>
            </a:r>
            <a:r>
              <a:rPr lang="en-US" sz="1600" i="1" dirty="0">
                <a:solidFill>
                  <a:schemeClr val="bg1">
                    <a:lumMod val="95000"/>
                  </a:schemeClr>
                </a:solidFill>
                <a:effectLst/>
                <a:latin typeface="Arial" panose="020B0604020202020204" pitchFamily="34" charset="0"/>
                <a:ea typeface="Times New Roman" panose="02020603050405020304" pitchFamily="18" charset="0"/>
              </a:rPr>
              <a:t>n</a:t>
            </a:r>
            <a:r>
              <a:rPr lang="en-US" sz="1600" dirty="0">
                <a:solidFill>
                  <a:schemeClr val="bg1">
                    <a:lumMod val="95000"/>
                  </a:schemeClr>
                </a:solidFill>
                <a:effectLst/>
                <a:latin typeface="Arial" panose="020B0604020202020204" pitchFamily="34" charset="0"/>
                <a:ea typeface="Times New Roman" panose="02020603050405020304" pitchFamily="18" charset="0"/>
              </a:rPr>
              <a:t>, the description of the goal, the information gathered by the search up to that point, and most importantly, on any extra knowledge about the problem domain." </a:t>
            </a:r>
            <a:endParaRPr lang="en-US" sz="1600" dirty="0">
              <a:solidFill>
                <a:schemeClr val="bg1">
                  <a:lumMod val="95000"/>
                </a:schemeClr>
              </a:solidFill>
              <a:effectLst/>
              <a:latin typeface="Times New Roman" panose="02020603050405020304" pitchFamily="18" charset="0"/>
              <a:ea typeface="Times New Roman" panose="02020603050405020304" pitchFamily="18" charset="0"/>
            </a:endParaRPr>
          </a:p>
          <a:p>
            <a:pPr marL="0" marR="0">
              <a:spcBef>
                <a:spcPts val="600"/>
              </a:spcBef>
              <a:spcAft>
                <a:spcPts val="600"/>
              </a:spcAft>
            </a:pPr>
            <a:r>
              <a:rPr lang="en-US" sz="1600" dirty="0">
                <a:solidFill>
                  <a:schemeClr val="bg1">
                    <a:lumMod val="95000"/>
                  </a:schemeClr>
                </a:solidFill>
                <a:effectLst/>
                <a:latin typeface="Arial" panose="020B0604020202020204" pitchFamily="34" charset="0"/>
                <a:ea typeface="Times New Roman" panose="02020603050405020304" pitchFamily="18" charset="0"/>
              </a:rPr>
              <a:t>Some authors have used "best-first search" to refer specifically to a search with a </a:t>
            </a:r>
            <a:r>
              <a:rPr lang="en-US" sz="1600" u="sng" dirty="0">
                <a:solidFill>
                  <a:schemeClr val="bg1">
                    <a:lumMod val="95000"/>
                  </a:schemeClr>
                </a:solidFill>
                <a:effectLst/>
                <a:latin typeface="Arial" panose="020B0604020202020204" pitchFamily="34" charset="0"/>
                <a:ea typeface="Times New Roman" panose="02020603050405020304" pitchFamily="18" charset="0"/>
                <a:hlinkClick r:id="rId5" tooltip="Heuristic function">
                  <a:extLst>
                    <a:ext uri="{A12FA001-AC4F-418D-AE19-62706E023703}">
                      <ahyp:hlinkClr xmlns:ahyp="http://schemas.microsoft.com/office/drawing/2018/hyperlinkcolor" val="tx"/>
                    </a:ext>
                  </a:extLst>
                </a:hlinkClick>
              </a:rPr>
              <a:t>heuristic</a:t>
            </a:r>
            <a:r>
              <a:rPr lang="en-US" sz="1600" dirty="0">
                <a:solidFill>
                  <a:schemeClr val="bg1">
                    <a:lumMod val="95000"/>
                  </a:schemeClr>
                </a:solidFill>
                <a:effectLst/>
                <a:latin typeface="Arial" panose="020B0604020202020204" pitchFamily="34" charset="0"/>
                <a:ea typeface="Times New Roman" panose="02020603050405020304" pitchFamily="18" charset="0"/>
              </a:rPr>
              <a:t> that attempts to predict how close the end of a path is to a solution (or, goal), so that paths which are judged to be closer to a solution (or, goal) are extended first. This specific type of search is called </a:t>
            </a:r>
            <a:r>
              <a:rPr lang="en-US" sz="1600" i="1" u="sng" dirty="0">
                <a:solidFill>
                  <a:schemeClr val="bg1">
                    <a:lumMod val="95000"/>
                  </a:schemeClr>
                </a:solidFill>
                <a:effectLst/>
                <a:latin typeface="Arial" panose="020B0604020202020204" pitchFamily="34" charset="0"/>
                <a:ea typeface="Times New Roman" panose="02020603050405020304" pitchFamily="18" charset="0"/>
                <a:hlinkClick r:id="rId6" tooltip="Greedy algorithm">
                  <a:extLst>
                    <a:ext uri="{A12FA001-AC4F-418D-AE19-62706E023703}">
                      <ahyp:hlinkClr xmlns:ahyp="http://schemas.microsoft.com/office/drawing/2018/hyperlinkcolor" val="tx"/>
                    </a:ext>
                  </a:extLst>
                </a:hlinkClick>
              </a:rPr>
              <a:t>greedy</a:t>
            </a:r>
            <a:r>
              <a:rPr lang="en-US" sz="1600" i="1" dirty="0">
                <a:solidFill>
                  <a:schemeClr val="bg1">
                    <a:lumMod val="95000"/>
                  </a:schemeClr>
                </a:solidFill>
                <a:effectLst/>
                <a:latin typeface="Arial" panose="020B0604020202020204" pitchFamily="34" charset="0"/>
                <a:ea typeface="Times New Roman" panose="02020603050405020304" pitchFamily="18" charset="0"/>
              </a:rPr>
              <a:t> best-first search</a:t>
            </a:r>
            <a:r>
              <a:rPr lang="en-US" sz="1600" dirty="0">
                <a:solidFill>
                  <a:schemeClr val="bg1">
                    <a:lumMod val="95000"/>
                  </a:schemeClr>
                </a:solidFill>
                <a:effectLst/>
                <a:latin typeface="Arial" panose="020B0604020202020204" pitchFamily="34" charset="0"/>
                <a:ea typeface="Times New Roman" panose="02020603050405020304" pitchFamily="18" charset="0"/>
              </a:rPr>
              <a:t> or </a:t>
            </a:r>
            <a:r>
              <a:rPr lang="en-US" sz="1600" i="1" dirty="0">
                <a:solidFill>
                  <a:schemeClr val="bg1">
                    <a:lumMod val="95000"/>
                  </a:schemeClr>
                </a:solidFill>
                <a:effectLst/>
                <a:latin typeface="Arial" panose="020B0604020202020204" pitchFamily="34" charset="0"/>
                <a:ea typeface="Times New Roman" panose="02020603050405020304" pitchFamily="18" charset="0"/>
              </a:rPr>
              <a:t>pure heuristic search</a:t>
            </a:r>
            <a:r>
              <a:rPr lang="en-US" sz="1600" dirty="0">
                <a:solidFill>
                  <a:schemeClr val="bg1">
                    <a:lumMod val="95000"/>
                  </a:schemeClr>
                </a:solidFill>
                <a:effectLst/>
                <a:latin typeface="Arial" panose="020B0604020202020204" pitchFamily="34" charset="0"/>
                <a:ea typeface="Times New Roman" panose="02020603050405020304" pitchFamily="18" charset="0"/>
              </a:rPr>
              <a:t>. </a:t>
            </a:r>
            <a:endParaRPr lang="en-US" sz="1600" dirty="0">
              <a:solidFill>
                <a:schemeClr val="bg1">
                  <a:lumMod val="95000"/>
                </a:schemeClr>
              </a:solidFill>
              <a:effectLst/>
              <a:latin typeface="Times New Roman" panose="02020603050405020304" pitchFamily="18" charset="0"/>
              <a:ea typeface="Times New Roman" panose="02020603050405020304" pitchFamily="18" charset="0"/>
            </a:endParaRPr>
          </a:p>
          <a:p>
            <a:r>
              <a:rPr lang="en-US" sz="1600" dirty="0">
                <a:solidFill>
                  <a:schemeClr val="bg1">
                    <a:lumMod val="95000"/>
                  </a:schemeClr>
                </a:solidFill>
                <a:effectLst/>
                <a:latin typeface="Arial" panose="020B0604020202020204" pitchFamily="34" charset="0"/>
                <a:ea typeface="Times New Roman" panose="02020603050405020304" pitchFamily="18" charset="0"/>
              </a:rPr>
              <a:t>Efficient selection of the current best candidate for extension is typically implemented using a </a:t>
            </a:r>
            <a:r>
              <a:rPr lang="en-US" sz="1600" u="sng" dirty="0">
                <a:solidFill>
                  <a:schemeClr val="bg1">
                    <a:lumMod val="95000"/>
                  </a:schemeClr>
                </a:solidFill>
                <a:effectLst/>
                <a:latin typeface="Arial" panose="020B0604020202020204" pitchFamily="34" charset="0"/>
                <a:ea typeface="Times New Roman" panose="02020603050405020304" pitchFamily="18" charset="0"/>
                <a:cs typeface="Arial" panose="020B0604020202020204" pitchFamily="34" charset="0"/>
                <a:hlinkClick r:id="rId7" tooltip="Priority queue">
                  <a:extLst>
                    <a:ext uri="{A12FA001-AC4F-418D-AE19-62706E023703}">
                      <ahyp:hlinkClr xmlns:ahyp="http://schemas.microsoft.com/office/drawing/2018/hyperlinkcolor" val="tx"/>
                    </a:ext>
                  </a:extLst>
                </a:hlinkClick>
              </a:rPr>
              <a:t>priority queue</a:t>
            </a:r>
            <a:endParaRPr lang="en-US" sz="1600" u="sng" dirty="0">
              <a:solidFill>
                <a:schemeClr val="bg1">
                  <a:lumMod val="95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1600" dirty="0">
              <a:solidFill>
                <a:schemeClr val="bg1">
                  <a:lumMod val="95000"/>
                </a:schemeClr>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
        <p:nvSpPr>
          <p:cNvPr id="7" name="TextBox 6">
            <a:extLst>
              <a:ext uri="{FF2B5EF4-FFF2-40B4-BE49-F238E27FC236}">
                <a16:creationId xmlns:a16="http://schemas.microsoft.com/office/drawing/2014/main" id="{58E1E41E-3B3D-FF76-3321-E03B21641C29}"/>
              </a:ext>
            </a:extLst>
          </p:cNvPr>
          <p:cNvSpPr txBox="1"/>
          <p:nvPr/>
        </p:nvSpPr>
        <p:spPr>
          <a:xfrm>
            <a:off x="1334278" y="136525"/>
            <a:ext cx="9400979" cy="1569660"/>
          </a:xfrm>
          <a:prstGeom prst="rect">
            <a:avLst/>
          </a:prstGeom>
          <a:noFill/>
        </p:spPr>
        <p:txBody>
          <a:bodyPr wrap="square">
            <a:spAutoFit/>
          </a:bodyPr>
          <a:lstStyle/>
          <a:p>
            <a:r>
              <a:rPr lang="en-US" sz="3200" u="sng" dirty="0">
                <a:solidFill>
                  <a:schemeClr val="tx1">
                    <a:lumMod val="95000"/>
                    <a:lumOff val="5000"/>
                  </a:schemeClr>
                </a:solidFill>
                <a:effectLst/>
                <a:latin typeface="Congenial Black" panose="020B0604020202020204" pitchFamily="2" charset="0"/>
                <a:ea typeface="Times New Roman" panose="02020603050405020304" pitchFamily="18" charset="0"/>
                <a:cs typeface="Arial" panose="020B0604020202020204" pitchFamily="34" charset="0"/>
              </a:rPr>
              <a:t>Details of the algorithm(s)/approach(es) that will be used</a:t>
            </a:r>
            <a:br>
              <a:rPr lang="en-US" sz="3200" dirty="0">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24206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456743" y="1341827"/>
            <a:ext cx="3917692" cy="785327"/>
          </a:xfrm>
        </p:spPr>
        <p:txBody>
          <a:bodyPr/>
          <a:lstStyle/>
          <a:p>
            <a:pPr marL="0" marR="0">
              <a:spcBef>
                <a:spcPts val="600"/>
              </a:spcBef>
              <a:spcAft>
                <a:spcPts val="600"/>
              </a:spcAft>
            </a:pPr>
            <a:r>
              <a:rPr lang="en-US" sz="2000" b="1" u="sng" dirty="0">
                <a:solidFill>
                  <a:schemeClr val="tx1">
                    <a:lumMod val="95000"/>
                    <a:lumOff val="5000"/>
                  </a:schemeClr>
                </a:solidFill>
                <a:effectLst/>
                <a:latin typeface="Arial" panose="020B0604020202020204" pitchFamily="34" charset="0"/>
                <a:ea typeface="Times New Roman" panose="02020603050405020304" pitchFamily="18" charset="0"/>
              </a:rPr>
              <a:t>NOTE</a:t>
            </a:r>
            <a:br>
              <a:rPr lang="en-US" sz="1800" dirty="0">
                <a:effectLst/>
                <a:latin typeface="Times New Roman" panose="02020603050405020304" pitchFamily="18" charset="0"/>
                <a:ea typeface="Times New Roman" panose="02020603050405020304" pitchFamily="18" charset="0"/>
              </a:rPr>
            </a:br>
            <a:r>
              <a:rPr lang="en-US" sz="900" dirty="0"/>
              <a: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90329" y="2559861"/>
            <a:ext cx="11288875" cy="3436483"/>
          </a:xfrm>
        </p:spPr>
        <p:txBody>
          <a:bodyPr vert="horz" lIns="91440" tIns="45720" rIns="91440" bIns="45720" rtlCol="0" anchor="t">
            <a:noAutofit/>
          </a:bodyPr>
          <a:lstStyle/>
          <a:p>
            <a:pPr marL="0" marR="0">
              <a:spcBef>
                <a:spcPts val="600"/>
              </a:spcBef>
              <a:spcAft>
                <a:spcPts val="600"/>
              </a:spcAft>
            </a:pPr>
            <a:r>
              <a:rPr lang="en-US" sz="1600" dirty="0">
                <a:effectLst/>
                <a:latin typeface="Arial" panose="020B0604020202020204" pitchFamily="34" charset="0"/>
                <a:ea typeface="Times New Roman" panose="02020603050405020304" pitchFamily="18" charset="0"/>
              </a:rPr>
              <a:t>The </a:t>
            </a:r>
            <a:r>
              <a:rPr lang="en-US" sz="1600" u="sng" dirty="0">
                <a:effectLst/>
                <a:latin typeface="Arial" panose="020B0604020202020204" pitchFamily="34" charset="0"/>
                <a:ea typeface="Times New Roman" panose="02020603050405020304" pitchFamily="18" charset="0"/>
                <a:hlinkClick r:id="rId2" tooltip="A* search algorithm">
                  <a:extLst>
                    <a:ext uri="{A12FA001-AC4F-418D-AE19-62706E023703}">
                      <ahyp:hlinkClr xmlns:ahyp="http://schemas.microsoft.com/office/drawing/2018/hyperlinkcolor" val="tx"/>
                    </a:ext>
                  </a:extLst>
                </a:hlinkClick>
              </a:rPr>
              <a:t>A* search algorithm</a:t>
            </a:r>
            <a:r>
              <a:rPr lang="en-US" sz="1600" dirty="0">
                <a:effectLst/>
                <a:latin typeface="Arial" panose="020B0604020202020204" pitchFamily="34" charset="0"/>
                <a:ea typeface="Times New Roman" panose="02020603050405020304" pitchFamily="18" charset="0"/>
              </a:rPr>
              <a:t> is an example of a best-first search algorithm, as is </a:t>
            </a:r>
            <a:r>
              <a:rPr lang="en-US" sz="1600" u="sng" dirty="0">
                <a:effectLst/>
                <a:latin typeface="Arial" panose="020B0604020202020204" pitchFamily="34" charset="0"/>
                <a:ea typeface="Times New Roman" panose="02020603050405020304" pitchFamily="18" charset="0"/>
                <a:hlinkClick r:id="rId3" tooltip="B*">
                  <a:extLst>
                    <a:ext uri="{A12FA001-AC4F-418D-AE19-62706E023703}">
                      <ahyp:hlinkClr xmlns:ahyp="http://schemas.microsoft.com/office/drawing/2018/hyperlinkcolor" val="tx"/>
                    </a:ext>
                  </a:extLst>
                </a:hlinkClick>
              </a:rPr>
              <a:t>B*</a:t>
            </a:r>
            <a:r>
              <a:rPr lang="en-US" sz="1600" dirty="0">
                <a:effectLst/>
                <a:latin typeface="Arial" panose="020B0604020202020204" pitchFamily="34" charset="0"/>
                <a:ea typeface="Times New Roman" panose="02020603050405020304" pitchFamily="18" charset="0"/>
              </a:rPr>
              <a:t>. Best-first algorithms are often used for path finding in </a:t>
            </a:r>
            <a:r>
              <a:rPr lang="en-US" sz="1600" u="sng" dirty="0">
                <a:effectLst/>
                <a:latin typeface="Arial" panose="020B0604020202020204" pitchFamily="34" charset="0"/>
                <a:ea typeface="Times New Roman" panose="02020603050405020304" pitchFamily="18" charset="0"/>
                <a:hlinkClick r:id="rId4" tooltip="Combinatorial search">
                  <a:extLst>
                    <a:ext uri="{A12FA001-AC4F-418D-AE19-62706E023703}">
                      <ahyp:hlinkClr xmlns:ahyp="http://schemas.microsoft.com/office/drawing/2018/hyperlinkcolor" val="tx"/>
                    </a:ext>
                  </a:extLst>
                </a:hlinkClick>
              </a:rPr>
              <a:t>combinatorial search</a:t>
            </a:r>
            <a:r>
              <a:rPr lang="en-US" sz="1600" dirty="0">
                <a:effectLst/>
                <a:latin typeface="Arial" panose="020B0604020202020204" pitchFamily="34" charset="0"/>
                <a:ea typeface="Times New Roman" panose="02020603050405020304" pitchFamily="18" charset="0"/>
              </a:rPr>
              <a:t>. Neither A* nor B* is a greedy best-first search, as they incorporate the distance from the start in addition to estimated distances to the goal.</a:t>
            </a:r>
            <a:endParaRPr lang="en-US" sz="1400" dirty="0">
              <a:effectLst/>
              <a:latin typeface="Times New Roman" panose="02020603050405020304" pitchFamily="18" charset="0"/>
              <a:ea typeface="Times New Roman" panose="02020603050405020304" pitchFamily="18" charset="0"/>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
        <p:nvSpPr>
          <p:cNvPr id="7" name="TextBox 6">
            <a:extLst>
              <a:ext uri="{FF2B5EF4-FFF2-40B4-BE49-F238E27FC236}">
                <a16:creationId xmlns:a16="http://schemas.microsoft.com/office/drawing/2014/main" id="{58E1E41E-3B3D-FF76-3321-E03B21641C29}"/>
              </a:ext>
            </a:extLst>
          </p:cNvPr>
          <p:cNvSpPr txBox="1"/>
          <p:nvPr/>
        </p:nvSpPr>
        <p:spPr>
          <a:xfrm>
            <a:off x="1334278" y="136525"/>
            <a:ext cx="9400979" cy="1569660"/>
          </a:xfrm>
          <a:prstGeom prst="rect">
            <a:avLst/>
          </a:prstGeom>
          <a:noFill/>
        </p:spPr>
        <p:txBody>
          <a:bodyPr wrap="square">
            <a:spAutoFit/>
          </a:bodyPr>
          <a:lstStyle/>
          <a:p>
            <a:r>
              <a:rPr lang="en-US" sz="3200" u="sng" dirty="0">
                <a:solidFill>
                  <a:schemeClr val="tx1">
                    <a:lumMod val="95000"/>
                    <a:lumOff val="5000"/>
                  </a:schemeClr>
                </a:solidFill>
                <a:effectLst/>
                <a:latin typeface="Congenial Black" panose="020B0604020202020204" pitchFamily="2" charset="0"/>
                <a:ea typeface="Times New Roman" panose="02020603050405020304" pitchFamily="18" charset="0"/>
                <a:cs typeface="Arial" panose="020B0604020202020204" pitchFamily="34" charset="0"/>
              </a:rPr>
              <a:t>Details of the algorithm(s)/approach(es) that will be used</a:t>
            </a:r>
            <a:br>
              <a:rPr lang="en-US" sz="3200" dirty="0">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66546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E1E41E-3B3D-FF76-3321-E03B21641C29}"/>
              </a:ext>
            </a:extLst>
          </p:cNvPr>
          <p:cNvSpPr txBox="1"/>
          <p:nvPr/>
        </p:nvSpPr>
        <p:spPr>
          <a:xfrm>
            <a:off x="1167492" y="381000"/>
            <a:ext cx="9779183"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a:solidFill>
                  <a:schemeClr val="bg1"/>
                </a:solidFill>
                <a:latin typeface="+mj-lt"/>
                <a:ea typeface="+mj-ea"/>
                <a:cs typeface="+mj-cs"/>
              </a:rPr>
              <a:t>Advantages and Disadvantages of Best First Search: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sz="1500" dirty="0"/>
              <a:t>Advantages: </a:t>
            </a:r>
          </a:p>
          <a:p>
            <a:pPr marL="342900"/>
            <a:r>
              <a:rPr lang="en-US" sz="1500" dirty="0"/>
              <a:t>Can switch between BFS and DFS, thus gaining the advantages of both.</a:t>
            </a:r>
          </a:p>
          <a:p>
            <a:pPr marL="342900"/>
            <a:r>
              <a:rPr lang="en-US" sz="1500" dirty="0"/>
              <a:t> More efficient when compared to DFS. </a:t>
            </a:r>
          </a:p>
          <a:p>
            <a:pPr marL="342900"/>
            <a:r>
              <a:rPr lang="en-US" sz="1500" dirty="0"/>
              <a:t>The solution will definitely found out by BFS If there is some solution. </a:t>
            </a:r>
          </a:p>
          <a:p>
            <a:pPr marL="342900"/>
            <a:r>
              <a:rPr lang="en-US" sz="1500" dirty="0"/>
              <a:t>BFS will never get trapped in a blind alley, which means unwanted nodes.</a:t>
            </a:r>
          </a:p>
          <a:p>
            <a:pPr marL="342900"/>
            <a:r>
              <a:rPr lang="en-US" sz="1500" dirty="0"/>
              <a:t>If there is more than one solution then it will find a solution with minimal steps.</a:t>
            </a:r>
          </a:p>
          <a:p>
            <a:r>
              <a:rPr lang="en-US" sz="1500" dirty="0"/>
              <a:t>Disadvantages:</a:t>
            </a:r>
          </a:p>
          <a:p>
            <a:r>
              <a:rPr lang="en-US" sz="1500" dirty="0"/>
              <a:t> 1.   Chances of getting stuck in a loop are higher. </a:t>
            </a:r>
          </a:p>
          <a:p>
            <a:r>
              <a:rPr lang="en-US" sz="1500" dirty="0"/>
              <a:t>2.   Memory Constraints As it stores all the nodes of the present level to go for the next level.</a:t>
            </a:r>
          </a:p>
          <a:p>
            <a:r>
              <a:rPr lang="en-US" sz="1500" dirty="0"/>
              <a:t>3.   If a solution is far away then it consumes time. </a:t>
            </a:r>
          </a:p>
          <a:p>
            <a:endParaRPr lang="en-US" sz="1500" dirty="0"/>
          </a:p>
        </p:txBody>
      </p:sp>
      <p:sp>
        <p:nvSpPr>
          <p:cNvPr id="12" name="Footer Placeholder 3">
            <a:extLst>
              <a:ext uri="{FF2B5EF4-FFF2-40B4-BE49-F238E27FC236}">
                <a16:creationId xmlns:a16="http://schemas.microsoft.com/office/drawing/2014/main" id="{C108EE8D-BAC2-F186-881F-AEC6CBA0961F}"/>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97741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E1E41E-3B3D-FF76-3321-E03B21641C29}"/>
              </a:ext>
            </a:extLst>
          </p:cNvPr>
          <p:cNvSpPr txBox="1"/>
          <p:nvPr/>
        </p:nvSpPr>
        <p:spPr>
          <a:xfrm>
            <a:off x="1167492" y="381000"/>
            <a:ext cx="9779183"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kern="1200" dirty="0">
                <a:effectLst/>
                <a:latin typeface="+mj-lt"/>
                <a:ea typeface="+mj-ea"/>
                <a:cs typeface="+mj-cs"/>
              </a:rPr>
              <a:t>In the following this is flow chart of “Best-first search”</a:t>
            </a:r>
          </a:p>
          <a:p>
            <a:pPr>
              <a:lnSpc>
                <a:spcPct val="90000"/>
              </a:lnSpc>
              <a:spcBef>
                <a:spcPct val="0"/>
              </a:spcBef>
              <a:spcAft>
                <a:spcPts val="600"/>
              </a:spcAft>
            </a:pPr>
            <a:br>
              <a:rPr lang="en-US" sz="2600" b="1" kern="1200" dirty="0">
                <a:effectLst/>
                <a:latin typeface="+mj-lt"/>
                <a:ea typeface="+mj-ea"/>
                <a:cs typeface="+mj-cs"/>
              </a:rPr>
            </a:br>
            <a:endParaRPr lang="en-US" sz="2600" b="1" kern="1200" dirty="0">
              <a:effectLst/>
              <a:latin typeface="+mj-lt"/>
              <a:ea typeface="+mj-ea"/>
              <a:cs typeface="+mj-cs"/>
            </a:endParaRPr>
          </a:p>
        </p:txBody>
      </p:sp>
      <p:pic>
        <p:nvPicPr>
          <p:cNvPr id="2" name="Content Placeholder 7">
            <a:extLst>
              <a:ext uri="{FF2B5EF4-FFF2-40B4-BE49-F238E27FC236}">
                <a16:creationId xmlns:a16="http://schemas.microsoft.com/office/drawing/2014/main" id="{C6739F9D-9086-2785-03AF-1F8C36F798BE}"/>
              </a:ext>
            </a:extLst>
          </p:cNvPr>
          <p:cNvPicPr>
            <a:picLocks noChangeAspect="1"/>
          </p:cNvPicPr>
          <p:nvPr/>
        </p:nvPicPr>
        <p:blipFill>
          <a:blip r:embed="rId2"/>
          <a:stretch>
            <a:fillRect/>
          </a:stretch>
        </p:blipFill>
        <p:spPr>
          <a:xfrm>
            <a:off x="3581400" y="1209675"/>
            <a:ext cx="5705475" cy="5511799"/>
          </a:xfrm>
          <a:prstGeom prst="rect">
            <a:avLst/>
          </a:prstGeom>
          <a:noFill/>
        </p:spPr>
      </p:pic>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15</a:t>
            </a:fld>
            <a:endParaRPr lang="en-US"/>
          </a:p>
        </p:txBody>
      </p:sp>
    </p:spTree>
    <p:extLst>
      <p:ext uri="{BB962C8B-B14F-4D97-AF65-F5344CB8AC3E}">
        <p14:creationId xmlns:p14="http://schemas.microsoft.com/office/powerpoint/2010/main" val="137565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DAABFDC-45DC-C594-E912-66A3D7E087C5}"/>
              </a:ext>
            </a:extLst>
          </p:cNvPr>
          <p:cNvSpPr>
            <a:spLocks noGrp="1"/>
          </p:cNvSpPr>
          <p:nvPr>
            <p:ph type="title"/>
          </p:nvPr>
        </p:nvSpPr>
        <p:spPr>
          <a:xfrm>
            <a:off x="1167492" y="381000"/>
            <a:ext cx="9779183" cy="1325563"/>
          </a:xfrm>
        </p:spPr>
        <p:txBody>
          <a:bodyPr/>
          <a:lstStyle/>
          <a:p>
            <a:pPr>
              <a:lnSpc>
                <a:spcPct val="90000"/>
              </a:lnSpc>
              <a:spcBef>
                <a:spcPct val="0"/>
              </a:spcBef>
              <a:spcAft>
                <a:spcPts val="600"/>
              </a:spcAft>
            </a:pPr>
            <a:r>
              <a:rPr lang="en-US" sz="4800" b="1" kern="1200" dirty="0">
                <a:effectLst/>
                <a:latin typeface="+mj-lt"/>
                <a:ea typeface="+mj-ea"/>
                <a:cs typeface="+mj-cs"/>
              </a:rPr>
              <a:t>In the following this is flow chart of “Best-first search</a:t>
            </a:r>
            <a:endParaRPr lang="en-US" dirty="0"/>
          </a:p>
        </p:txBody>
      </p:sp>
      <p:sp>
        <p:nvSpPr>
          <p:cNvPr id="7" name="TextBox 6">
            <a:extLst>
              <a:ext uri="{FF2B5EF4-FFF2-40B4-BE49-F238E27FC236}">
                <a16:creationId xmlns:a16="http://schemas.microsoft.com/office/drawing/2014/main" id="{58E1E41E-3B3D-FF76-3321-E03B21641C29}"/>
              </a:ext>
            </a:extLst>
          </p:cNvPr>
          <p:cNvSpPr txBox="1"/>
          <p:nvPr/>
        </p:nvSpPr>
        <p:spPr>
          <a:xfrm>
            <a:off x="1167493" y="2087561"/>
            <a:ext cx="9779182" cy="3366815"/>
          </a:xfrm>
          <a:prstGeom prst="rect">
            <a:avLst/>
          </a:prstGeom>
        </p:spPr>
        <p:txBody>
          <a:bodyPr vert="horz" lIns="91440" tIns="45720" rIns="91440" bIns="45720" rtlCol="0">
            <a:normAutofit/>
          </a:bodyPr>
          <a:lstStyle/>
          <a:p>
            <a:pPr>
              <a:lnSpc>
                <a:spcPct val="90000"/>
              </a:lnSpc>
              <a:spcBef>
                <a:spcPts val="1000"/>
              </a:spcBef>
              <a:spcAft>
                <a:spcPts val="600"/>
              </a:spcAft>
            </a:pPr>
            <a:r>
              <a:rPr lang="en-US" sz="2600" b="1" u="sng">
                <a:effectLst/>
              </a:rPr>
              <a:t> </a:t>
            </a:r>
            <a:r>
              <a:rPr lang="en-US" sz="2600">
                <a:effectLst/>
              </a:rPr>
              <a:t>1-create a priority queue</a:t>
            </a:r>
            <a:br>
              <a:rPr lang="en-US" sz="2600">
                <a:effectLst/>
              </a:rPr>
            </a:br>
            <a:r>
              <a:rPr lang="en-US" sz="2600">
                <a:effectLst/>
              </a:rPr>
              <a:t>2-insert the initial state in the queue</a:t>
            </a:r>
            <a:br>
              <a:rPr lang="en-US" sz="2600">
                <a:effectLst/>
              </a:rPr>
            </a:br>
            <a:r>
              <a:rPr lang="en-US" sz="2600">
                <a:effectLst/>
              </a:rPr>
              <a:t>3-calculate heuristic distance for child states </a:t>
            </a:r>
            <a:br>
              <a:rPr lang="en-US" sz="2600">
                <a:effectLst/>
              </a:rPr>
            </a:br>
            <a:r>
              <a:rPr lang="en-US" sz="2600">
                <a:effectLst/>
              </a:rPr>
              <a:t>4-select the state with lowest heuristic distance</a:t>
            </a:r>
            <a:br>
              <a:rPr lang="en-US" sz="2600">
                <a:effectLst/>
              </a:rPr>
            </a:br>
            <a:r>
              <a:rPr lang="en-US" sz="2600">
                <a:effectLst/>
              </a:rPr>
              <a:t>5- if the state is the goal state</a:t>
            </a:r>
            <a:br>
              <a:rPr lang="en-US" sz="2600">
                <a:effectLst/>
              </a:rPr>
            </a:br>
            <a:r>
              <a:rPr lang="en-US" sz="2600">
                <a:effectLst/>
              </a:rPr>
              <a:t>             solution is found;</a:t>
            </a:r>
            <a:br>
              <a:rPr lang="en-US" sz="2600">
                <a:effectLst/>
              </a:rPr>
            </a:br>
            <a:r>
              <a:rPr lang="en-US" sz="2600" b="1">
                <a:effectLst/>
              </a:rPr>
              <a:t>else</a:t>
            </a:r>
            <a:br>
              <a:rPr lang="en-US" sz="2600">
                <a:effectLst/>
              </a:rPr>
            </a:br>
            <a:r>
              <a:rPr lang="en-US" sz="2600">
                <a:effectLst/>
              </a:rPr>
              <a:t>        repeat process 3 until the end </a:t>
            </a:r>
            <a:br>
              <a:rPr lang="en-US" sz="2600">
                <a:effectLst/>
              </a:rPr>
            </a:br>
            <a:endParaRPr lang="en-US" sz="2600" b="1"/>
          </a:p>
        </p:txBody>
      </p:sp>
      <p:sp>
        <p:nvSpPr>
          <p:cNvPr id="12" name="Footer Placeholder 3">
            <a:extLst>
              <a:ext uri="{FF2B5EF4-FFF2-40B4-BE49-F238E27FC236}">
                <a16:creationId xmlns:a16="http://schemas.microsoft.com/office/drawing/2014/main" id="{C108EE8D-BAC2-F186-881F-AEC6CBA0961F}"/>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31987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E1E41E-3B3D-FF76-3321-E03B21641C29}"/>
              </a:ext>
            </a:extLst>
          </p:cNvPr>
          <p:cNvSpPr txBox="1"/>
          <p:nvPr/>
        </p:nvSpPr>
        <p:spPr>
          <a:xfrm>
            <a:off x="1156996" y="381001"/>
            <a:ext cx="9789679" cy="468086"/>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2800" dirty="0"/>
              <a:t>The block diagram for all heuristic function :</a:t>
            </a:r>
            <a:endParaRPr lang="en-US" sz="2600" b="1" kern="1200" dirty="0">
              <a:effectLst/>
              <a:latin typeface="+mj-lt"/>
              <a:ea typeface="+mj-ea"/>
              <a:cs typeface="+mj-cs"/>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17</a:t>
            </a:fld>
            <a:endParaRPr lang="en-US"/>
          </a:p>
        </p:txBody>
      </p:sp>
      <p:pic>
        <p:nvPicPr>
          <p:cNvPr id="3" name="Picture 2">
            <a:extLst>
              <a:ext uri="{FF2B5EF4-FFF2-40B4-BE49-F238E27FC236}">
                <a16:creationId xmlns:a16="http://schemas.microsoft.com/office/drawing/2014/main" id="{CC498051-40F2-B581-24EA-C1FDFCDB5244}"/>
              </a:ext>
            </a:extLst>
          </p:cNvPr>
          <p:cNvPicPr>
            <a:picLocks noChangeAspect="1"/>
          </p:cNvPicPr>
          <p:nvPr/>
        </p:nvPicPr>
        <p:blipFill rotWithShape="1">
          <a:blip r:embed="rId2"/>
          <a:srcRect l="24977" t="13850" r="28922" b="1040"/>
          <a:stretch/>
        </p:blipFill>
        <p:spPr>
          <a:xfrm>
            <a:off x="3179165" y="1021091"/>
            <a:ext cx="6157519" cy="5836909"/>
          </a:xfrm>
          <a:prstGeom prst="rect">
            <a:avLst/>
          </a:prstGeom>
        </p:spPr>
      </p:pic>
    </p:spTree>
    <p:extLst>
      <p:ext uri="{BB962C8B-B14F-4D97-AF65-F5344CB8AC3E}">
        <p14:creationId xmlns:p14="http://schemas.microsoft.com/office/powerpoint/2010/main" val="199559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E1E41E-3B3D-FF76-3321-E03B21641C29}"/>
              </a:ext>
            </a:extLst>
          </p:cNvPr>
          <p:cNvSpPr txBox="1"/>
          <p:nvPr/>
        </p:nvSpPr>
        <p:spPr>
          <a:xfrm>
            <a:off x="1156996" y="381001"/>
            <a:ext cx="9789679" cy="468086"/>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2800" dirty="0"/>
              <a:t>The block diagram for all heuristic function :</a:t>
            </a:r>
            <a:endParaRPr lang="en-US" sz="2600" b="1" kern="1200" dirty="0">
              <a:effectLst/>
              <a:latin typeface="+mj-lt"/>
              <a:ea typeface="+mj-ea"/>
              <a:cs typeface="+mj-cs"/>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18</a:t>
            </a:fld>
            <a:endParaRPr lang="en-US"/>
          </a:p>
        </p:txBody>
      </p:sp>
      <p:pic>
        <p:nvPicPr>
          <p:cNvPr id="2" name="Picture 1">
            <a:extLst>
              <a:ext uri="{FF2B5EF4-FFF2-40B4-BE49-F238E27FC236}">
                <a16:creationId xmlns:a16="http://schemas.microsoft.com/office/drawing/2014/main" id="{2F4BA5C2-5AC4-041E-3E56-3D90F952BBD6}"/>
              </a:ext>
            </a:extLst>
          </p:cNvPr>
          <p:cNvPicPr>
            <a:picLocks noChangeAspect="1"/>
          </p:cNvPicPr>
          <p:nvPr/>
        </p:nvPicPr>
        <p:blipFill rotWithShape="1">
          <a:blip r:embed="rId2"/>
          <a:srcRect l="25115" t="13823" r="29335" b="1407"/>
          <a:stretch/>
        </p:blipFill>
        <p:spPr>
          <a:xfrm>
            <a:off x="3159852" y="837294"/>
            <a:ext cx="6841397" cy="6020706"/>
          </a:xfrm>
          <a:prstGeom prst="rect">
            <a:avLst/>
          </a:prstGeom>
        </p:spPr>
      </p:pic>
    </p:spTree>
    <p:extLst>
      <p:ext uri="{BB962C8B-B14F-4D97-AF65-F5344CB8AC3E}">
        <p14:creationId xmlns:p14="http://schemas.microsoft.com/office/powerpoint/2010/main" val="646799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E1E41E-3B3D-FF76-3321-E03B21641C29}"/>
              </a:ext>
            </a:extLst>
          </p:cNvPr>
          <p:cNvSpPr txBox="1"/>
          <p:nvPr/>
        </p:nvSpPr>
        <p:spPr>
          <a:xfrm>
            <a:off x="1156996" y="381001"/>
            <a:ext cx="9789679" cy="468086"/>
          </a:xfrm>
          <a:prstGeom prst="rect">
            <a:avLst/>
          </a:prstGeom>
        </p:spPr>
        <p:txBody>
          <a:bodyPr vert="horz" lIns="91440" tIns="45720" rIns="91440" bIns="45720" rtlCol="0" anchor="b">
            <a:normAutofit fontScale="70000" lnSpcReduction="20000"/>
          </a:bodyPr>
          <a:lstStyle/>
          <a:p>
            <a:pPr>
              <a:lnSpc>
                <a:spcPct val="90000"/>
              </a:lnSpc>
              <a:spcBef>
                <a:spcPct val="0"/>
              </a:spcBef>
              <a:spcAft>
                <a:spcPts val="600"/>
              </a:spcAft>
            </a:pPr>
            <a:r>
              <a:rPr lang="en-US" sz="4400"/>
              <a:t>The block diagram of the system:</a:t>
            </a:r>
            <a:endParaRPr lang="en-US" sz="2600" b="1" kern="1200" dirty="0">
              <a:effectLst/>
              <a:latin typeface="+mj-lt"/>
              <a:ea typeface="+mj-ea"/>
              <a:cs typeface="+mj-cs"/>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19</a:t>
            </a:fld>
            <a:endParaRPr lang="en-US"/>
          </a:p>
        </p:txBody>
      </p:sp>
      <p:pic>
        <p:nvPicPr>
          <p:cNvPr id="2" name="Picture 1">
            <a:extLst>
              <a:ext uri="{FF2B5EF4-FFF2-40B4-BE49-F238E27FC236}">
                <a16:creationId xmlns:a16="http://schemas.microsoft.com/office/drawing/2014/main" id="{A1466DE1-FA45-D231-49CB-D00A46ADF919}"/>
              </a:ext>
            </a:extLst>
          </p:cNvPr>
          <p:cNvPicPr>
            <a:picLocks noChangeAspect="1"/>
          </p:cNvPicPr>
          <p:nvPr/>
        </p:nvPicPr>
        <p:blipFill>
          <a:blip r:embed="rId2"/>
          <a:stretch>
            <a:fillRect/>
          </a:stretch>
        </p:blipFill>
        <p:spPr>
          <a:xfrm>
            <a:off x="2897386" y="849087"/>
            <a:ext cx="6397228" cy="6008912"/>
          </a:xfrm>
          <a:prstGeom prst="rect">
            <a:avLst/>
          </a:prstGeom>
        </p:spPr>
      </p:pic>
    </p:spTree>
    <p:extLst>
      <p:ext uri="{BB962C8B-B14F-4D97-AF65-F5344CB8AC3E}">
        <p14:creationId xmlns:p14="http://schemas.microsoft.com/office/powerpoint/2010/main" val="314083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624735" y="381000"/>
            <a:ext cx="5281126" cy="1325563"/>
          </a:xfrm>
        </p:spPr>
        <p:txBody>
          <a:bodyPr/>
          <a:lstStyle/>
          <a:p>
            <a:r>
              <a:rPr lang="en-US" sz="2400" b="1" dirty="0"/>
              <a:t>N-Puzzle Solver (for sizes: 8, 15, and 24) using a Best-First Search algorithm</a:t>
            </a:r>
            <a:endParaRPr lang="en-US" sz="2400"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pic>
        <p:nvPicPr>
          <p:cNvPr id="7" name="Picture 6">
            <a:extLst>
              <a:ext uri="{FF2B5EF4-FFF2-40B4-BE49-F238E27FC236}">
                <a16:creationId xmlns:a16="http://schemas.microsoft.com/office/drawing/2014/main" id="{2F495213-6BBA-8092-9EB0-D56D96A7F09C}"/>
              </a:ext>
            </a:extLst>
          </p:cNvPr>
          <p:cNvPicPr>
            <a:picLocks noGrp="1" noChangeAspect="1"/>
          </p:cNvPicPr>
          <p:nvPr/>
        </p:nvPicPr>
        <p:blipFill rotWithShape="1">
          <a:blip r:embed="rId2"/>
          <a:srcRect l="24371" r="31202"/>
          <a:stretch/>
        </p:blipFill>
        <p:spPr>
          <a:xfrm>
            <a:off x="20" y="10"/>
            <a:ext cx="5416530" cy="6857990"/>
          </a:xfrm>
          <a:prstGeom prst="rect">
            <a:avLst/>
          </a:prstGeom>
          <a:noFill/>
          <a:effectLst/>
        </p:spPr>
      </p:pic>
      <p:graphicFrame>
        <p:nvGraphicFramePr>
          <p:cNvPr id="9" name="Table 8">
            <a:extLst>
              <a:ext uri="{FF2B5EF4-FFF2-40B4-BE49-F238E27FC236}">
                <a16:creationId xmlns:a16="http://schemas.microsoft.com/office/drawing/2014/main" id="{8A2E19CD-C882-F90F-8FCA-863011E70E49}"/>
              </a:ext>
            </a:extLst>
          </p:cNvPr>
          <p:cNvGraphicFramePr>
            <a:graphicFrameLocks noGrp="1"/>
          </p:cNvGraphicFramePr>
          <p:nvPr>
            <p:extLst>
              <p:ext uri="{D42A27DB-BD31-4B8C-83A1-F6EECF244321}">
                <p14:modId xmlns:p14="http://schemas.microsoft.com/office/powerpoint/2010/main" val="3716388541"/>
              </p:ext>
            </p:extLst>
          </p:nvPr>
        </p:nvGraphicFramePr>
        <p:xfrm>
          <a:off x="5812972" y="2412654"/>
          <a:ext cx="5723046" cy="2214880"/>
        </p:xfrm>
        <a:graphic>
          <a:graphicData uri="http://schemas.openxmlformats.org/drawingml/2006/table">
            <a:tbl>
              <a:tblPr firstRow="1" bandRow="1">
                <a:tableStyleId>{5C22544A-7EE6-4342-B048-85BDC9FD1C3A}</a:tableStyleId>
              </a:tblPr>
              <a:tblGrid>
                <a:gridCol w="2861523">
                  <a:extLst>
                    <a:ext uri="{9D8B030D-6E8A-4147-A177-3AD203B41FA5}">
                      <a16:colId xmlns:a16="http://schemas.microsoft.com/office/drawing/2014/main" val="579698391"/>
                    </a:ext>
                  </a:extLst>
                </a:gridCol>
                <a:gridCol w="2861523">
                  <a:extLst>
                    <a:ext uri="{9D8B030D-6E8A-4147-A177-3AD203B41FA5}">
                      <a16:colId xmlns:a16="http://schemas.microsoft.com/office/drawing/2014/main" val="289618096"/>
                    </a:ext>
                  </a:extLst>
                </a:gridCol>
              </a:tblGrid>
              <a:tr h="0">
                <a:tc>
                  <a:txBody>
                    <a:bodyPr/>
                    <a:lstStyle/>
                    <a:p>
                      <a:r>
                        <a:rPr lang="ar-EG" dirty="0"/>
                        <a:t>20210561</a:t>
                      </a:r>
                      <a:endParaRPr lang="en-US" dirty="0"/>
                    </a:p>
                  </a:txBody>
                  <a:tcPr/>
                </a:tc>
                <a:tc>
                  <a:txBody>
                    <a:bodyPr/>
                    <a:lstStyle/>
                    <a:p>
                      <a:r>
                        <a:rPr lang="ar-EG" dirty="0"/>
                        <a:t>عبدالله مصطفي محمود الشامي </a:t>
                      </a:r>
                      <a:endParaRPr lang="en-US" dirty="0"/>
                    </a:p>
                  </a:txBody>
                  <a:tcPr/>
                </a:tc>
                <a:extLst>
                  <a:ext uri="{0D108BD9-81ED-4DB2-BD59-A6C34878D82A}">
                    <a16:rowId xmlns:a16="http://schemas.microsoft.com/office/drawing/2014/main" val="3346994713"/>
                  </a:ext>
                </a:extLst>
              </a:tr>
              <a:tr h="188954">
                <a:tc>
                  <a:txBody>
                    <a:bodyPr/>
                    <a:lstStyle/>
                    <a:p>
                      <a:r>
                        <a:rPr lang="ar-EG" dirty="0"/>
                        <a:t>20211070</a:t>
                      </a:r>
                      <a:endParaRPr lang="en-US" dirty="0"/>
                    </a:p>
                  </a:txBody>
                  <a:tcPr/>
                </a:tc>
                <a:tc>
                  <a:txBody>
                    <a:bodyPr/>
                    <a:lstStyle/>
                    <a:p>
                      <a:r>
                        <a:rPr lang="ar-EG" dirty="0"/>
                        <a:t>يوسف حاتم محمود احمد </a:t>
                      </a:r>
                      <a:endParaRPr lang="en-US" dirty="0"/>
                    </a:p>
                  </a:txBody>
                  <a:tcPr/>
                </a:tc>
                <a:extLst>
                  <a:ext uri="{0D108BD9-81ED-4DB2-BD59-A6C34878D82A}">
                    <a16:rowId xmlns:a16="http://schemas.microsoft.com/office/drawing/2014/main" val="588585892"/>
                  </a:ext>
                </a:extLst>
              </a:tr>
              <a:tr h="370840">
                <a:tc>
                  <a:txBody>
                    <a:bodyPr/>
                    <a:lstStyle/>
                    <a:p>
                      <a:r>
                        <a:rPr lang="ar-EG" dirty="0"/>
                        <a:t>20211059</a:t>
                      </a:r>
                      <a:endParaRPr lang="en-US" dirty="0"/>
                    </a:p>
                  </a:txBody>
                  <a:tcPr/>
                </a:tc>
                <a:tc>
                  <a:txBody>
                    <a:bodyPr/>
                    <a:lstStyle/>
                    <a:p>
                      <a:r>
                        <a:rPr lang="ar-EG" dirty="0"/>
                        <a:t>يوسف احمد كامل تهامي</a:t>
                      </a:r>
                      <a:endParaRPr lang="en-US" dirty="0"/>
                    </a:p>
                  </a:txBody>
                  <a:tcPr/>
                </a:tc>
                <a:extLst>
                  <a:ext uri="{0D108BD9-81ED-4DB2-BD59-A6C34878D82A}">
                    <a16:rowId xmlns:a16="http://schemas.microsoft.com/office/drawing/2014/main" val="1640737518"/>
                  </a:ext>
                </a:extLst>
              </a:tr>
              <a:tr h="370840">
                <a:tc>
                  <a:txBody>
                    <a:bodyPr/>
                    <a:lstStyle/>
                    <a:p>
                      <a:r>
                        <a:rPr lang="ar-EG" dirty="0"/>
                        <a:t>20211067</a:t>
                      </a:r>
                      <a:endParaRPr lang="en-US" dirty="0"/>
                    </a:p>
                  </a:txBody>
                  <a:tcPr/>
                </a:tc>
                <a:tc>
                  <a:txBody>
                    <a:bodyPr/>
                    <a:lstStyle/>
                    <a:p>
                      <a:r>
                        <a:rPr lang="ar-EG" dirty="0"/>
                        <a:t>يوسف جابر فتحي صادق</a:t>
                      </a:r>
                      <a:endParaRPr lang="en-US" dirty="0"/>
                    </a:p>
                  </a:txBody>
                  <a:tcPr/>
                </a:tc>
                <a:extLst>
                  <a:ext uri="{0D108BD9-81ED-4DB2-BD59-A6C34878D82A}">
                    <a16:rowId xmlns:a16="http://schemas.microsoft.com/office/drawing/2014/main" val="2097157999"/>
                  </a:ext>
                </a:extLst>
              </a:tr>
              <a:tr h="370840">
                <a:tc>
                  <a:txBody>
                    <a:bodyPr/>
                    <a:lstStyle/>
                    <a:p>
                      <a:r>
                        <a:rPr lang="ar-EG" dirty="0"/>
                        <a:t>20210005</a:t>
                      </a:r>
                      <a:endParaRPr lang="en-US" dirty="0"/>
                    </a:p>
                  </a:txBody>
                  <a:tcPr/>
                </a:tc>
                <a:tc>
                  <a:txBody>
                    <a:bodyPr/>
                    <a:lstStyle/>
                    <a:p>
                      <a:r>
                        <a:rPr lang="ar-EG" dirty="0"/>
                        <a:t>ابراهيم اسامه حسن محمد عمران</a:t>
                      </a:r>
                      <a:endParaRPr lang="en-US" dirty="0"/>
                    </a:p>
                  </a:txBody>
                  <a:tcPr/>
                </a:tc>
                <a:extLst>
                  <a:ext uri="{0D108BD9-81ED-4DB2-BD59-A6C34878D82A}">
                    <a16:rowId xmlns:a16="http://schemas.microsoft.com/office/drawing/2014/main" val="3171519579"/>
                  </a:ext>
                </a:extLst>
              </a:tr>
              <a:tr h="370840">
                <a:tc>
                  <a:txBody>
                    <a:bodyPr/>
                    <a:lstStyle/>
                    <a:p>
                      <a:r>
                        <a:rPr lang="ar-EG" dirty="0"/>
                        <a:t>20210737</a:t>
                      </a:r>
                      <a:endParaRPr lang="en-US" dirty="0"/>
                    </a:p>
                  </a:txBody>
                  <a:tcPr/>
                </a:tc>
                <a:tc>
                  <a:txBody>
                    <a:bodyPr/>
                    <a:lstStyle/>
                    <a:p>
                      <a:r>
                        <a:rPr lang="ar-EG" dirty="0"/>
                        <a:t>محمد احمد محمد عبدالمجيد</a:t>
                      </a:r>
                      <a:endParaRPr lang="en-US" dirty="0"/>
                    </a:p>
                  </a:txBody>
                  <a:tcPr/>
                </a:tc>
                <a:extLst>
                  <a:ext uri="{0D108BD9-81ED-4DB2-BD59-A6C34878D82A}">
                    <a16:rowId xmlns:a16="http://schemas.microsoft.com/office/drawing/2014/main" val="2575002980"/>
                  </a:ext>
                </a:extLst>
              </a:tr>
            </a:tbl>
          </a:graphicData>
        </a:graphic>
      </p:graphicFrame>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E1E41E-3B3D-FF76-3321-E03B21641C29}"/>
              </a:ext>
            </a:extLst>
          </p:cNvPr>
          <p:cNvSpPr txBox="1"/>
          <p:nvPr/>
        </p:nvSpPr>
        <p:spPr>
          <a:xfrm>
            <a:off x="1156996" y="381001"/>
            <a:ext cx="9789679" cy="468086"/>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2400" b="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Use case- diagram which represent the future /function from the user’s point of view:	</a:t>
            </a:r>
            <a:endParaRPr lang="en-US" sz="2400" b="1" kern="1200" dirty="0">
              <a:solidFill>
                <a:schemeClr val="bg2">
                  <a:lumMod val="10000"/>
                </a:schemeClr>
              </a:solidFill>
              <a:effectLst/>
              <a:latin typeface="+mj-lt"/>
              <a:ea typeface="+mj-ea"/>
              <a:cs typeface="+mj-cs"/>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20</a:t>
            </a:fld>
            <a:endParaRPr lang="en-US"/>
          </a:p>
        </p:txBody>
      </p:sp>
      <p:pic>
        <p:nvPicPr>
          <p:cNvPr id="3" name="Picture 2">
            <a:extLst>
              <a:ext uri="{FF2B5EF4-FFF2-40B4-BE49-F238E27FC236}">
                <a16:creationId xmlns:a16="http://schemas.microsoft.com/office/drawing/2014/main" id="{E4B17D82-9CB0-BEE8-6CFB-38B06106C09B}"/>
              </a:ext>
            </a:extLst>
          </p:cNvPr>
          <p:cNvPicPr>
            <a:picLocks noChangeAspect="1"/>
          </p:cNvPicPr>
          <p:nvPr/>
        </p:nvPicPr>
        <p:blipFill>
          <a:blip r:embed="rId2"/>
          <a:stretch>
            <a:fillRect/>
          </a:stretch>
        </p:blipFill>
        <p:spPr>
          <a:xfrm>
            <a:off x="3160988" y="744586"/>
            <a:ext cx="7240312" cy="6113413"/>
          </a:xfrm>
          <a:prstGeom prst="rect">
            <a:avLst/>
          </a:prstGeom>
        </p:spPr>
      </p:pic>
    </p:spTree>
    <p:extLst>
      <p:ext uri="{BB962C8B-B14F-4D97-AF65-F5344CB8AC3E}">
        <p14:creationId xmlns:p14="http://schemas.microsoft.com/office/powerpoint/2010/main" val="32929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8" name="Oval 17">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8" name="Straight Connector 27">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6" name="Straight Connector 35">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969CEA8C-C62B-E0EC-B2B8-8E643830C749}"/>
              </a:ext>
            </a:extLst>
          </p:cNvPr>
          <p:cNvPicPr>
            <a:picLocks noChangeAspect="1"/>
          </p:cNvPicPr>
          <p:nvPr/>
        </p:nvPicPr>
        <p:blipFill rotWithShape="1">
          <a:blip r:embed="rId2">
            <a:duotone>
              <a:prstClr val="black"/>
              <a:schemeClr val="bg1">
                <a:tint val="45000"/>
                <a:satMod val="400000"/>
              </a:schemeClr>
            </a:duotone>
            <a:alphaModFix amt="25000"/>
          </a:blip>
          <a:srcRect t="13433" b="11661"/>
          <a:stretch/>
        </p:blipFill>
        <p:spPr>
          <a:xfrm>
            <a:off x="735178" y="339918"/>
            <a:ext cx="10786262" cy="5393105"/>
          </a:xfrm>
          <a:prstGeom prst="rect">
            <a:avLst/>
          </a:prstGeom>
          <a:noFill/>
        </p:spPr>
      </p:pic>
      <p:sp>
        <p:nvSpPr>
          <p:cNvPr id="6" name="Title 5">
            <a:extLst>
              <a:ext uri="{FF2B5EF4-FFF2-40B4-BE49-F238E27FC236}">
                <a16:creationId xmlns:a16="http://schemas.microsoft.com/office/drawing/2014/main" id="{E5A1ADEB-D0B5-D325-B0E3-5D49223CD7DF}"/>
              </a:ext>
            </a:extLst>
          </p:cNvPr>
          <p:cNvSpPr>
            <a:spLocks noGrp="1"/>
          </p:cNvSpPr>
          <p:nvPr>
            <p:ph type="title"/>
          </p:nvPr>
        </p:nvSpPr>
        <p:spPr>
          <a:xfrm>
            <a:off x="2618173" y="630936"/>
            <a:ext cx="7315200" cy="2702018"/>
          </a:xfrm>
          <a:noFill/>
        </p:spPr>
        <p:txBody>
          <a:bodyPr vert="horz" lIns="91440" tIns="45720" rIns="91440" bIns="45720" rtlCol="0" anchor="b">
            <a:normAutofit/>
          </a:bodyPr>
          <a:lstStyle/>
          <a:p>
            <a:pPr algn="ctr"/>
            <a:r>
              <a:rPr lang="en-US" sz="4800" kern="1200">
                <a:ln w="22225">
                  <a:solidFill>
                    <a:schemeClr val="tx1"/>
                  </a:solidFill>
                  <a:miter lim="800000"/>
                </a:ln>
                <a:solidFill>
                  <a:schemeClr val="bg1"/>
                </a:solidFill>
                <a:latin typeface="+mj-lt"/>
                <a:ea typeface="+mj-ea"/>
                <a:cs typeface="+mj-cs"/>
              </a:rPr>
              <a:t>Thank you</a:t>
            </a:r>
          </a:p>
        </p:txBody>
      </p:sp>
      <p:sp>
        <p:nvSpPr>
          <p:cNvPr id="4" name="Slide Number Placeholder 3">
            <a:extLst>
              <a:ext uri="{FF2B5EF4-FFF2-40B4-BE49-F238E27FC236}">
                <a16:creationId xmlns:a16="http://schemas.microsoft.com/office/drawing/2014/main" id="{DBEE2500-415F-8318-20CC-78C0DCE5F9C7}"/>
              </a:ext>
            </a:extLst>
          </p:cNvPr>
          <p:cNvSpPr>
            <a:spLocks noGrp="1"/>
          </p:cNvSpPr>
          <p:nvPr>
            <p:ph type="sldNum" sz="quarter" idx="12"/>
          </p:nvPr>
        </p:nvSpPr>
        <p:spPr>
          <a:xfrm>
            <a:off x="0" y="6309360"/>
            <a:ext cx="640080" cy="548640"/>
          </a:xfrm>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rPr>
              <a:pPr algn="ctr">
                <a:spcAft>
                  <a:spcPts val="600"/>
                </a:spcAft>
                <a:defRPr/>
              </a:pPr>
              <a:t>21</a:t>
            </a:fld>
            <a:endParaRPr lang="en-US">
              <a:solidFill>
                <a:schemeClr val="bg1"/>
              </a:solidFill>
            </a:endParaRPr>
          </a:p>
        </p:txBody>
      </p:sp>
    </p:spTree>
    <p:extLst>
      <p:ext uri="{BB962C8B-B14F-4D97-AF65-F5344CB8AC3E}">
        <p14:creationId xmlns:p14="http://schemas.microsoft.com/office/powerpoint/2010/main" val="35139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a:lnSpc>
                <a:spcPct val="140000"/>
              </a:lnSpc>
            </a:pPr>
            <a:r>
              <a:rPr lang="en-US" sz="2400" b="1"/>
              <a:t>Heuristic search and the idea of a priority queue are both used in the best first search. This search algorithm follows a particular rule. The purpose is to take the shortest route possible from the starting point to the destination. When determining the shortest route in a network between a particular starting node and a goal node, the best First Search algorithm in artificial intelligence is utilized. As the distance from the starting node increases, the algorithm expands the graph nodes until it reaches the destination node. </a:t>
            </a:r>
            <a:endParaRPr lang="en-US" sz="2400" b="1"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PREENTATION TITLE</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t">
            <a:normAutofit/>
          </a:bodyPr>
          <a:lstStyle/>
          <a:p>
            <a:r>
              <a:rPr lang="en-US" b="1" dirty="0"/>
              <a:t>priority queue </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02638" y="1212979"/>
            <a:ext cx="8406880" cy="4805266"/>
          </a:xfrm>
        </p:spPr>
        <p:txBody>
          <a:bodyPr vert="horz" lIns="91440" tIns="45720" rIns="91440" bIns="45720" rtlCol="0">
            <a:normAutofit fontScale="62500" lnSpcReduction="20000"/>
          </a:bodyPr>
          <a:lstStyle/>
          <a:p>
            <a:r>
              <a:rPr lang="en-US" dirty="0"/>
              <a:t>A priority queue is a data structure that stores elements with associated priorities and allows for efficient retrieval of the element with the highest (or lowest) priority. Unlike a regular queue, where elements are removed in the order they are added, a priority queue dequeues elements based on their priority.</a:t>
            </a:r>
            <a:r>
              <a:rPr lang="ar-EG" dirty="0"/>
              <a:t>   </a:t>
            </a:r>
            <a:r>
              <a:rPr lang="en-US" dirty="0"/>
              <a:t>Key operations of a priority queue typically include:</a:t>
            </a:r>
          </a:p>
          <a:p>
            <a:r>
              <a:rPr lang="en-US" b="1" dirty="0"/>
              <a:t>Insertion:</a:t>
            </a:r>
            <a:r>
              <a:rPr lang="en-US" dirty="0"/>
              <a:t> Adding an element with an associated priority to the priority queue.</a:t>
            </a:r>
          </a:p>
          <a:p>
            <a:r>
              <a:rPr lang="en-US" b="1" dirty="0"/>
              <a:t>Deletion:</a:t>
            </a:r>
            <a:r>
              <a:rPr lang="en-US" dirty="0"/>
              <a:t> Removing the element with the highest (or lowest) priority from the priority queue.</a:t>
            </a:r>
          </a:p>
          <a:p>
            <a:r>
              <a:rPr lang="en-US" b="1" dirty="0"/>
              <a:t>Peek/Top:</a:t>
            </a:r>
            <a:r>
              <a:rPr lang="en-US" dirty="0"/>
              <a:t> Viewing the element with the highest (or lowest) priority without removing it.</a:t>
            </a:r>
          </a:p>
          <a:p>
            <a:r>
              <a:rPr lang="en-US" b="1" dirty="0"/>
              <a:t>Update:</a:t>
            </a:r>
            <a:r>
              <a:rPr lang="en-US" dirty="0"/>
              <a:t> Modifying the priority of an existing element.</a:t>
            </a:r>
            <a:endParaRPr lang="ar-EG" dirty="0"/>
          </a:p>
          <a:p>
            <a:r>
              <a:rPr lang="en-US" dirty="0"/>
              <a:t>Priority queues can be implemented using various data structures, such as heaps, binary search trees, or arrays. The choice of implementation depends on the specific requirements and performance characteristics needed for a particular application.</a:t>
            </a:r>
          </a:p>
          <a:p>
            <a:r>
              <a:rPr lang="en-US" dirty="0"/>
              <a:t>One of the most common implementations is using a binary heap, which is a complete binary tree that satisfies the heap property (either min-heap or max-heap). In a min-heap, the parent node has a priority less than or equal to the priorities of its children, while in a max-heap, the parent node has a priority greater than or equal to the priorities of its children</a:t>
            </a:r>
          </a:p>
          <a:p>
            <a:pPr marL="0" indent="0">
              <a:buNone/>
            </a:pPr>
            <a:endParaRPr lang="en-US" dirty="0"/>
          </a:p>
          <a:p>
            <a:endParaRPr lang="en-US" dirty="0"/>
          </a:p>
        </p:txBody>
      </p:sp>
      <p:sp>
        <p:nvSpPr>
          <p:cNvPr id="20" name="Slide Number Placeholder 9">
            <a:extLst>
              <a:ext uri="{FF2B5EF4-FFF2-40B4-BE49-F238E27FC236}">
                <a16:creationId xmlns:a16="http://schemas.microsoft.com/office/drawing/2014/main" id="{BC545505-8E44-AEE0-34BC-558B15407BC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pic>
        <p:nvPicPr>
          <p:cNvPr id="7" name="Picture 6">
            <a:extLst>
              <a:ext uri="{FF2B5EF4-FFF2-40B4-BE49-F238E27FC236}">
                <a16:creationId xmlns:a16="http://schemas.microsoft.com/office/drawing/2014/main" id="{515E20F6-ADE3-41FF-EC8C-03D3FF037218}"/>
              </a:ext>
            </a:extLst>
          </p:cNvPr>
          <p:cNvPicPr>
            <a:picLocks noGrp="1" noChangeAspect="1"/>
          </p:cNvPicPr>
          <p:nvPr/>
        </p:nvPicPr>
        <p:blipFill rotWithShape="1">
          <a:blip r:embed="rId2"/>
          <a:srcRect t="2520" r="-1" b="2520"/>
          <a:stretch/>
        </p:blipFill>
        <p:spPr>
          <a:xfrm>
            <a:off x="8665808" y="0"/>
            <a:ext cx="3526192" cy="5191125"/>
          </a:xfrm>
          <a:prstGeom prst="rect">
            <a:avLst/>
          </a:prstGeom>
          <a:noFill/>
          <a:effectLst/>
        </p:spPr>
      </p:pic>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90210" y="0"/>
            <a:ext cx="9779183" cy="1325563"/>
          </a:xfrm>
        </p:spPr>
        <p:txBody>
          <a:bodyPr anchor="t">
            <a:normAutofit fontScale="90000"/>
          </a:bodyPr>
          <a:lstStyle/>
          <a:p>
            <a:r>
              <a:rPr lang="en-US" sz="4800" b="1" dirty="0">
                <a:solidFill>
                  <a:schemeClr val="bg2">
                    <a:lumMod val="10000"/>
                  </a:schemeClr>
                </a:solidFill>
              </a:rPr>
              <a:t>Project idea</a:t>
            </a:r>
            <a:br>
              <a:rPr lang="en-US" b="1" dirty="0">
                <a:solidFill>
                  <a:srgbClr val="FF0000"/>
                </a:solidFill>
              </a:rPr>
            </a:b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02638" y="905069"/>
            <a:ext cx="8406880" cy="5113176"/>
          </a:xfrm>
        </p:spPr>
        <p:txBody>
          <a:bodyPr vert="horz" lIns="91440" tIns="45720" rIns="91440" bIns="45720" rtlCol="0">
            <a:noAutofit/>
          </a:bodyPr>
          <a:lstStyle/>
          <a:p>
            <a:pPr marL="0" marR="0">
              <a:spcBef>
                <a:spcPts val="0"/>
              </a:spcBef>
              <a:spcAft>
                <a:spcPts val="800"/>
              </a:spcAft>
            </a:pPr>
            <a:r>
              <a:rPr lang="en-US" sz="1800" dirty="0">
                <a:effectLst/>
              </a:rPr>
              <a:t>The n puzzle is a classical problem for modelling algorithms involving heuristics. Commonly</a:t>
            </a:r>
          </a:p>
          <a:p>
            <a:pPr marL="0" marR="0">
              <a:spcBef>
                <a:spcPts val="0"/>
              </a:spcBef>
              <a:spcAft>
                <a:spcPts val="800"/>
              </a:spcAft>
            </a:pPr>
            <a:r>
              <a:rPr lang="en-US" sz="1800" dirty="0">
                <a:effectLst/>
              </a:rPr>
              <a:t> used heuristics for this problem include counting the number of misplaced tiles and finding the sum of the taxicab distances between each block and its position in the goal configuration.</a:t>
            </a:r>
          </a:p>
          <a:p>
            <a:pPr marL="0" marR="0">
              <a:spcBef>
                <a:spcPts val="0"/>
              </a:spcBef>
              <a:spcAft>
                <a:spcPts val="800"/>
              </a:spcAft>
            </a:pPr>
            <a:r>
              <a:rPr lang="en-US" sz="1800" dirty="0">
                <a:effectLst/>
              </a:rPr>
              <a:t> N-Puzzle consists of N tiles where N can be 8, 15, 24 and so on. The puzzle is divided into √(N+1) rows and √(N+1) columns </a:t>
            </a:r>
            <a:r>
              <a:rPr lang="en-US" sz="1800" dirty="0" err="1">
                <a:effectLst/>
              </a:rPr>
              <a:t>eg.</a:t>
            </a:r>
            <a:r>
              <a:rPr lang="en-US" sz="1800" dirty="0">
                <a:effectLst/>
              </a:rPr>
              <a:t> 15-Puzzle will have 4 rows and 4 columns, an 8-Puzzle will have 3 rows and 3 columns and so on. The puzzle consists of one empty space where the tiles can be moved</a:t>
            </a:r>
          </a:p>
          <a:p>
            <a:pPr marL="0" marR="0">
              <a:spcBef>
                <a:spcPts val="0"/>
              </a:spcBef>
              <a:spcAft>
                <a:spcPts val="800"/>
              </a:spcAft>
            </a:pPr>
            <a:r>
              <a:rPr lang="en-US" sz="1800" dirty="0">
                <a:effectLst/>
              </a:rPr>
              <a:t>An instance of the n-puzzle game consists of a board holding n^2-1 distinct movable tiles, plus an empty space. The tiles are numbers from the set 1,..,n^2-1. For any such board, the empty space may be legally swapped with any tile horizontally or vertically adjacent to it. In this assignment, the blank space is going to be represented with the number 0. Given an initial state of the board, the combinatorial search problem is to find a sequence of moves that transitions this state to the goal state; that is, the configuration with all tiles arranged in ascending order 0,1,… ,n^2−1. The search space is the set of all possible states reachable from the initial state. The blank space may be swapped with a component in one of the four directions </a:t>
            </a:r>
            <a:r>
              <a:rPr lang="en-US" sz="1800" i="1" dirty="0">
                <a:effectLst/>
              </a:rPr>
              <a:t>{‘Up’, ‘Down’, ‘Left’, ‘Right’}</a:t>
            </a:r>
            <a:r>
              <a:rPr lang="en-US" sz="1800" dirty="0">
                <a:effectLst/>
              </a:rPr>
              <a:t>, one move at a time. The cost of moving from one configuration of the board to another is the same and equal to one. Thus, the total cost of path is equal to the number of moves made from the initial state to the goal state.</a:t>
            </a:r>
          </a:p>
          <a:p>
            <a:pPr marL="0" indent="0">
              <a:buNone/>
            </a:pPr>
            <a:endParaRPr lang="en-US" sz="1800" dirty="0"/>
          </a:p>
          <a:p>
            <a:endParaRPr lang="en-US" sz="1800" dirty="0"/>
          </a:p>
        </p:txBody>
      </p:sp>
      <p:sp>
        <p:nvSpPr>
          <p:cNvPr id="20" name="Slide Number Placeholder 9">
            <a:extLst>
              <a:ext uri="{FF2B5EF4-FFF2-40B4-BE49-F238E27FC236}">
                <a16:creationId xmlns:a16="http://schemas.microsoft.com/office/drawing/2014/main" id="{BC545505-8E44-AEE0-34BC-558B15407BC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pic>
        <p:nvPicPr>
          <p:cNvPr id="3" name="Picture 2">
            <a:extLst>
              <a:ext uri="{FF2B5EF4-FFF2-40B4-BE49-F238E27FC236}">
                <a16:creationId xmlns:a16="http://schemas.microsoft.com/office/drawing/2014/main" id="{FF8B42D0-E1E3-7483-1E08-B1EE01186FEE}"/>
              </a:ext>
            </a:extLst>
          </p:cNvPr>
          <p:cNvPicPr>
            <a:picLocks noGrp="1" noChangeAspect="1"/>
          </p:cNvPicPr>
          <p:nvPr/>
        </p:nvPicPr>
        <p:blipFill>
          <a:blip r:embed="rId2"/>
          <a:srcRect l="9081" r="9081"/>
          <a:stretch>
            <a:fillRect/>
          </a:stretch>
        </p:blipFill>
        <p:spPr>
          <a:xfrm>
            <a:off x="8094906" y="0"/>
            <a:ext cx="4215104" cy="3862873"/>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pic>
    </p:spTree>
    <p:extLst>
      <p:ext uri="{BB962C8B-B14F-4D97-AF65-F5344CB8AC3E}">
        <p14:creationId xmlns:p14="http://schemas.microsoft.com/office/powerpoint/2010/main" val="52858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77282" y="348089"/>
            <a:ext cx="5704607" cy="979553"/>
          </a:xfrm>
        </p:spPr>
        <p:txBody>
          <a:bodyPr anchor="b">
            <a:normAutofit fontScale="90000"/>
          </a:bodyPr>
          <a:lstStyle/>
          <a:p>
            <a:r>
              <a:rPr lang="en-US" sz="4800" dirty="0"/>
              <a:t> Main Functionalities:</a:t>
            </a:r>
            <a:br>
              <a:rPr lang="en-US" dirty="0"/>
            </a:b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250372" y="871537"/>
            <a:ext cx="6486330" cy="5667375"/>
          </a:xfrm>
        </p:spPr>
        <p:txBody>
          <a:bodyPr vert="horz" lIns="91440" tIns="45720" rIns="91440" bIns="45720" rtlCol="0">
            <a:normAutofit/>
          </a:bodyPr>
          <a:lstStyle/>
          <a:p>
            <a:pPr marL="0" indent="0">
              <a:buNone/>
            </a:pPr>
            <a:r>
              <a:rPr lang="en-US" sz="2000" dirty="0"/>
              <a:t>The main function in this problem is to rearrange the tiles to their original positions, as in Goal State</a:t>
            </a:r>
          </a:p>
          <a:p>
            <a:pPr marL="0" indent="0">
              <a:buNone/>
            </a:pPr>
            <a:r>
              <a:rPr lang="en-US" sz="2000" dirty="0"/>
              <a:t>. The initial state must be compared with the goal state, and then heuristic ways should be devised to solve this problem in the simplest possible time and cost. </a:t>
            </a:r>
          </a:p>
          <a:p>
            <a:pPr marL="0" indent="0">
              <a:buNone/>
            </a:pPr>
            <a:r>
              <a:rPr lang="en-US" sz="2000" dirty="0"/>
              <a:t>In this problem, each operation costs 1, and the process is a step up, down, right, or left (only if possible), in addition to not repeating the previous step in order to move away from infinite loops</a:t>
            </a:r>
          </a:p>
          <a:p>
            <a:pPr marL="0" indent="0">
              <a:buNone/>
            </a:pPr>
            <a:r>
              <a:rPr lang="en-US" sz="2000" dirty="0"/>
              <a:t> In the n-puzzle problem, the solution will be done by the best search algorithm through 4 basic heuristic functions.</a:t>
            </a:r>
          </a:p>
          <a:p>
            <a:pPr marL="0" indent="0">
              <a:buNone/>
            </a:pPr>
            <a:endParaRPr lang="en-US" sz="1800" dirty="0"/>
          </a:p>
          <a:p>
            <a:pPr marL="0" indent="0">
              <a:buNone/>
            </a:pPr>
            <a:endParaRPr lang="en-US" sz="1800"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4" name="Picture 3">
            <a:extLst>
              <a:ext uri="{FF2B5EF4-FFF2-40B4-BE49-F238E27FC236}">
                <a16:creationId xmlns:a16="http://schemas.microsoft.com/office/drawing/2014/main" id="{D394F73E-A0C0-3333-5810-D9F08C438EF2}"/>
              </a:ext>
            </a:extLst>
          </p:cNvPr>
          <p:cNvPicPr>
            <a:picLocks noGrp="1" noChangeAspect="1"/>
          </p:cNvPicPr>
          <p:nvPr/>
        </p:nvPicPr>
        <p:blipFill>
          <a:blip r:embed="rId2"/>
          <a:srcRect l="16148" r="16148"/>
          <a:stretch>
            <a:fillRect/>
          </a:stretch>
        </p:blipFill>
        <p:spPr>
          <a:xfrm>
            <a:off x="7129870" y="200835"/>
            <a:ext cx="4884848" cy="4884848"/>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8CC00686-5F9B-1424-0F86-127240B44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34" y="4541153"/>
            <a:ext cx="5174466" cy="1968758"/>
          </a:xfrm>
          <a:prstGeom prst="rect">
            <a:avLst/>
          </a:prstGeom>
        </p:spPr>
      </p:pic>
    </p:spTree>
    <p:extLst>
      <p:ext uri="{BB962C8B-B14F-4D97-AF65-F5344CB8AC3E}">
        <p14:creationId xmlns:p14="http://schemas.microsoft.com/office/powerpoint/2010/main" val="149236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E178654B-08C9-4C41-8BEC-DFB720245862}"/>
              </a:ext>
            </a:extLst>
          </p:cNvPr>
          <p:cNvSpPr>
            <a:spLocks/>
          </p:cNvSpPr>
          <p:nvPr/>
        </p:nvSpPr>
        <p:spPr>
          <a:xfrm>
            <a:off x="5695950" y="192088"/>
            <a:ext cx="5459413" cy="228600"/>
          </a:xfrm>
          <a:prstGeom prst="rect">
            <a:avLst/>
          </a:prstGeom>
        </p:spPr>
        <p:txBody>
          <a:bodyPr wrap="square" anchor="t">
            <a:noAutofit/>
          </a:bodyPr>
          <a:lstStyle/>
          <a:p>
            <a:pPr defTabSz="557784">
              <a:lnSpc>
                <a:spcPct val="90000"/>
              </a:lnSpc>
              <a:spcAft>
                <a:spcPts val="600"/>
              </a:spcAft>
            </a:pPr>
            <a:r>
              <a:rPr lang="en-US" sz="2000" b="1" kern="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lang="en-US" sz="2000" b="1" kern="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b="1" kern="0" dirty="0">
                <a:solidFill>
                  <a:schemeClr val="tx1">
                    <a:lumMod val="95000"/>
                    <a:lumOff val="5000"/>
                  </a:schemeClr>
                </a:solidFill>
                <a:effectLst/>
                <a:latin typeface="Georgia" panose="02040502050405020303" pitchFamily="18" charset="0"/>
                <a:ea typeface="Times New Roman" panose="02020603050405020304" pitchFamily="18" charset="0"/>
                <a:cs typeface="Arial" panose="020B0604020202020204" pitchFamily="34" charset="0"/>
              </a:rPr>
              <a:t>Pedagogical Possibilities for the N-Puzzle Problem:</a:t>
            </a:r>
            <a:endParaRPr lang="en-US" sz="2000" dirty="0">
              <a:solidFill>
                <a:schemeClr val="tx1">
                  <a:lumMod val="95000"/>
                  <a:lumOff val="5000"/>
                </a:schemeClr>
              </a:solidFill>
            </a:endParaRPr>
          </a:p>
        </p:txBody>
      </p:sp>
      <p:sp>
        <p:nvSpPr>
          <p:cNvPr id="4" name="Footer Placeholder 3">
            <a:extLst>
              <a:ext uri="{FF2B5EF4-FFF2-40B4-BE49-F238E27FC236}">
                <a16:creationId xmlns:a16="http://schemas.microsoft.com/office/drawing/2014/main" id="{6E4EA976-8646-0143-BA18-8675E6FA5EB7}"/>
              </a:ext>
            </a:extLst>
          </p:cNvPr>
          <p:cNvSpPr>
            <a:spLocks/>
          </p:cNvSpPr>
          <p:nvPr/>
        </p:nvSpPr>
        <p:spPr>
          <a:xfrm>
            <a:off x="6096000" y="936625"/>
            <a:ext cx="5459413" cy="5281613"/>
          </a:xfrm>
          <a:prstGeom prst="rect">
            <a:avLst/>
          </a:prstGeom>
        </p:spPr>
        <p:txBody>
          <a:bodyPr wrap="square" anchor="t">
            <a:normAutofit lnSpcReduction="10000"/>
          </a:bodyPr>
          <a:lstStyle/>
          <a:p>
            <a:pPr>
              <a:lnSpc>
                <a:spcPct val="90000"/>
              </a:lnSpc>
              <a:spcAft>
                <a:spcPts val="600"/>
              </a:spcAft>
            </a:pPr>
            <a:r>
              <a:rPr lang="en-US"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Abstract: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spcAft>
                <a:spcPts val="600"/>
              </a:spcAft>
            </a:pPr>
            <a:r>
              <a:rPr lang="en-US"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In this paper we present work on a project funded by the National Science Foundation with a goal of unifying the artificial intelligence (AI) course around the theme of machine learning. Our work involves the development and testing of an adaptable framework for the presentation of core AI topics that emphasizes the relationship between AI and computer science. Several hands-on laboratory projects that can be closely integrated into an introductory AI course have been developed. We present an overview of one of the projects and describe the associated curricular materials that have been developed. The project uses machine learning as a theme to unify core AI topics in the context of the N-puzzle game. Games provide a rich framework to introduce students to search fundamentals and other core AI concepts. The paper presents several pedagogical possibilities for the N-puzzle game, the rich challenge it offers, and summarizes our experiences using it</a:t>
            </a:r>
          </a:p>
          <a:p>
            <a:pPr>
              <a:lnSpc>
                <a:spcPct val="90000"/>
              </a:lnSpc>
              <a:spcAft>
                <a:spcPts val="600"/>
              </a:spcAft>
            </a:pPr>
            <a:endParaRPr lang="en-US" sz="1500" dirty="0"/>
          </a:p>
        </p:txBody>
      </p:sp>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nSpc>
                <a:spcPct val="90000"/>
              </a:lnSpc>
            </a:pPr>
            <a:br>
              <a:rPr lang="en-US" sz="4100" b="1" u="sng" kern="1200" dirty="0">
                <a:solidFill>
                  <a:srgbClr val="FFFFFF"/>
                </a:solidFill>
                <a:latin typeface="+mj-lt"/>
                <a:ea typeface="+mj-ea"/>
                <a:cs typeface="+mj-cs"/>
              </a:rPr>
            </a:br>
            <a:r>
              <a:rPr lang="en-US" sz="4100" b="1" u="sng" kern="1200" dirty="0">
                <a:solidFill>
                  <a:srgbClr val="FFFFFF"/>
                </a:solidFill>
                <a:latin typeface="+mj-lt"/>
                <a:ea typeface="+mj-ea"/>
                <a:cs typeface="+mj-cs"/>
              </a:rPr>
              <a:t>   </a:t>
            </a:r>
            <a:br>
              <a:rPr lang="en-US" sz="4100" b="1" u="sng" kern="1200" dirty="0">
                <a:solidFill>
                  <a:srgbClr val="FFFFFF"/>
                </a:solidFill>
                <a:latin typeface="+mj-lt"/>
                <a:ea typeface="+mj-ea"/>
                <a:cs typeface="+mj-cs"/>
              </a:rPr>
            </a:br>
            <a:r>
              <a:rPr lang="en-US" sz="4100" b="1" u="sng" kern="1200" dirty="0">
                <a:solidFill>
                  <a:srgbClr val="FFFFFF"/>
                </a:solidFill>
                <a:effectLst/>
                <a:latin typeface="+mj-lt"/>
                <a:ea typeface="+mj-ea"/>
                <a:cs typeface="+mj-cs"/>
              </a:rPr>
              <a:t>There is a lot of paper in this task here is a few:</a:t>
            </a:r>
            <a:br>
              <a:rPr lang="en-US" sz="4100" b="1" u="sng" kern="1200" dirty="0">
                <a:solidFill>
                  <a:srgbClr val="FFFFFF"/>
                </a:solidFill>
                <a:effectLst/>
                <a:latin typeface="+mj-lt"/>
                <a:ea typeface="+mj-ea"/>
                <a:cs typeface="+mj-cs"/>
              </a:rPr>
            </a:br>
            <a:r>
              <a:rPr lang="en-US" sz="4100" b="1" kern="1200" dirty="0">
                <a:solidFill>
                  <a:srgbClr val="FFFFFF"/>
                </a:solidFill>
                <a:effectLst/>
                <a:latin typeface="+mj-lt"/>
                <a:ea typeface="+mj-ea"/>
                <a:cs typeface="+mj-cs"/>
              </a:rPr>
              <a:t> </a:t>
            </a:r>
            <a:br>
              <a:rPr lang="en-US" sz="4100" b="1" kern="1200" dirty="0">
                <a:solidFill>
                  <a:srgbClr val="FFFFFF"/>
                </a:solidFill>
                <a:effectLst/>
                <a:latin typeface="+mj-lt"/>
                <a:ea typeface="+mj-ea"/>
                <a:cs typeface="+mj-cs"/>
              </a:rPr>
            </a:br>
            <a:br>
              <a:rPr lang="en-US" sz="4100" kern="1200" dirty="0">
                <a:solidFill>
                  <a:srgbClr val="FFFFFF"/>
                </a:solidFill>
                <a:latin typeface="+mj-lt"/>
                <a:ea typeface="+mj-ea"/>
                <a:cs typeface="+mj-cs"/>
              </a:rPr>
            </a:br>
            <a:br>
              <a:rPr lang="en-US" sz="4100" b="1" u="sng" kern="1200" dirty="0">
                <a:solidFill>
                  <a:srgbClr val="FFFFFF"/>
                </a:solidFill>
                <a:effectLst/>
                <a:latin typeface="+mj-lt"/>
                <a:ea typeface="+mj-ea"/>
                <a:cs typeface="+mj-cs"/>
              </a:rPr>
            </a:br>
            <a:endParaRPr lang="en-US" sz="4100" kern="1200" dirty="0">
              <a:solidFill>
                <a:srgbClr val="FFFFFF"/>
              </a:solidFill>
              <a:latin typeface="+mj-lt"/>
              <a:ea typeface="+mj-ea"/>
              <a:cs typeface="+mj-cs"/>
            </a:endParaRPr>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5" name="Picture 84" descr="Cubes connected with a red line">
            <a:extLst>
              <a:ext uri="{FF2B5EF4-FFF2-40B4-BE49-F238E27FC236}">
                <a16:creationId xmlns:a16="http://schemas.microsoft.com/office/drawing/2014/main" id="{7F163CBA-61DE-80F0-6318-7A268ACED560}"/>
              </a:ext>
            </a:extLst>
          </p:cNvPr>
          <p:cNvPicPr>
            <a:picLocks noChangeAspect="1"/>
          </p:cNvPicPr>
          <p:nvPr/>
        </p:nvPicPr>
        <p:blipFill rotWithShape="1">
          <a:blip r:embed="rId2">
            <a:alphaModFix amt="60000"/>
          </a:blip>
          <a:srcRect t="18645" b="8303"/>
          <a:stretch/>
        </p:blipFill>
        <p:spPr>
          <a:xfrm>
            <a:off x="0" y="25758"/>
            <a:ext cx="12192001" cy="6857990"/>
          </a:xfrm>
          <a:prstGeom prst="rect">
            <a:avLst/>
          </a:prstGeom>
        </p:spPr>
      </p:pic>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301562" y="1947212"/>
            <a:ext cx="3685097" cy="2452444"/>
          </a:xfrm>
        </p:spPr>
        <p:txBody>
          <a:bodyPr vert="horz" lIns="91440" tIns="45720" rIns="91440" bIns="45720" rtlCol="0" anchor="ctr">
            <a:normAutofit fontScale="90000"/>
          </a:bodyPr>
          <a:lstStyle/>
          <a:p>
            <a:r>
              <a:rPr lang="en-US" sz="4400" b="1" u="sng" dirty="0">
                <a:solidFill>
                  <a:schemeClr val="tx1">
                    <a:lumMod val="95000"/>
                    <a:lumOff val="5000"/>
                  </a:schemeClr>
                </a:solidFill>
                <a:effectLst/>
              </a:rPr>
              <a:t>There is a lot of paper in this task here is a few:</a:t>
            </a:r>
            <a:endParaRPr lang="en-US" sz="4400" dirty="0">
              <a:solidFill>
                <a:schemeClr val="tx1">
                  <a:lumMod val="95000"/>
                  <a:lumOff val="5000"/>
                </a:schemeClr>
              </a:solidFill>
            </a:endParaRPr>
          </a:p>
        </p:txBody>
      </p:sp>
      <p:sp>
        <p:nvSpPr>
          <p:cNvPr id="6" name="TextBox 5">
            <a:extLst>
              <a:ext uri="{FF2B5EF4-FFF2-40B4-BE49-F238E27FC236}">
                <a16:creationId xmlns:a16="http://schemas.microsoft.com/office/drawing/2014/main" id="{01B0017F-5ED7-A9FD-9929-D4FD3EEE42A9}"/>
              </a:ext>
            </a:extLst>
          </p:cNvPr>
          <p:cNvSpPr txBox="1"/>
          <p:nvPr/>
        </p:nvSpPr>
        <p:spPr>
          <a:xfrm>
            <a:off x="4981575" y="25758"/>
            <a:ext cx="7207377" cy="31714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solidFill>
                  <a:schemeClr val="tx1">
                    <a:lumMod val="95000"/>
                    <a:lumOff val="5000"/>
                  </a:schemeClr>
                </a:solidFill>
                <a:effectLst/>
              </a:rPr>
              <a:t>2)Experimental Comparison of Uninformed and Heuristic AI Algorithms for N Puzzle Solution:</a:t>
            </a:r>
            <a:endParaRPr lang="en-US" sz="2000" dirty="0">
              <a:solidFill>
                <a:schemeClr val="tx1">
                  <a:lumMod val="95000"/>
                  <a:lumOff val="5000"/>
                </a:schemeClr>
              </a:solidFill>
            </a:endParaRPr>
          </a:p>
        </p:txBody>
      </p:sp>
      <p:sp>
        <p:nvSpPr>
          <p:cNvPr id="10" name="TextBox 9">
            <a:extLst>
              <a:ext uri="{FF2B5EF4-FFF2-40B4-BE49-F238E27FC236}">
                <a16:creationId xmlns:a16="http://schemas.microsoft.com/office/drawing/2014/main" id="{7C35D0C3-1939-3452-70A5-ECD6AECB1D79}"/>
              </a:ext>
            </a:extLst>
          </p:cNvPr>
          <p:cNvSpPr txBox="1"/>
          <p:nvPr/>
        </p:nvSpPr>
        <p:spPr>
          <a:xfrm>
            <a:off x="4394719" y="1005258"/>
            <a:ext cx="7281182" cy="4570482"/>
          </a:xfrm>
          <a:prstGeom prst="rect">
            <a:avLst/>
          </a:prstGeom>
          <a:noFill/>
        </p:spPr>
        <p:txBody>
          <a:bodyPr wrap="square">
            <a:spAutoFit/>
          </a:bodyPr>
          <a:lstStyle/>
          <a:p>
            <a:pPr>
              <a:spcAft>
                <a:spcPts val="600"/>
              </a:spcAft>
            </a:pPr>
            <a:r>
              <a:rPr lang="en-US" sz="24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Abstract:</a:t>
            </a:r>
            <a:endParaRPr lang="en-US" sz="18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600"/>
              </a:spcAft>
            </a:pPr>
            <a:r>
              <a:rPr lang="en-US" sz="1800" dirty="0">
                <a:solidFill>
                  <a:schemeClr val="bg1">
                    <a:lumMod val="95000"/>
                  </a:schemeClr>
                </a:solidFill>
                <a:effectLst/>
                <a:latin typeface="Arial" panose="020B0604020202020204" pitchFamily="34" charset="0"/>
                <a:ea typeface="Calibri" panose="020F0502020204030204" pitchFamily="34" charset="0"/>
                <a:cs typeface="Arial" panose="020B0604020202020204" pitchFamily="34" charset="0"/>
              </a:rPr>
              <a:t>This paper compares the performance of popular AI techniques, namely the Breadth First Search, Depth First Search, A* Search, Greedy Best First Search and the Hill Climbing Search in approaching the solution of a N-Puzzle of size 8, on a 3x3 matrix board. It looks at the complexity of each algorithm as it tries to approaches the solution in order to evaluate the operation of each technique and identify the better functioning one in various cases. The N Puzzle is used as the test scenario and an application was created to implement each of the algorithms to extract results. The paper also depicts the extent each algorithm goes through while processing the solution and hence helps to clarify the specific cases in which a technique may be preferred over another.</a:t>
            </a:r>
            <a:endParaRPr lang="en-US" sz="14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600"/>
              </a:spcAft>
            </a:pPr>
            <a:r>
              <a:rPr lang="en-US" sz="18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 </a:t>
            </a:r>
            <a:endParaRPr lang="en-US" sz="14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600"/>
              </a:spcAft>
            </a:pPr>
            <a:endParaRPr lang="en-US" dirty="0">
              <a:solidFill>
                <a:schemeClr val="bg1">
                  <a:lumMod val="95000"/>
                </a:schemeClr>
              </a:solidFill>
            </a:endParaRPr>
          </a:p>
        </p:txBody>
      </p:sp>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3886200" y="0"/>
            <a:ext cx="8432524" cy="1325563"/>
          </a:xfrm>
        </p:spPr>
        <p:txBody>
          <a:bodyPr anchor="b">
            <a:normAutofit/>
          </a:bodyPr>
          <a:lstStyle/>
          <a:p>
            <a:r>
              <a:rPr lang="en-US"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3)</a:t>
            </a:r>
            <a:r>
              <a:rPr lang="en-US" sz="28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2800" b="1" dirty="0">
                <a:solidFill>
                  <a:schemeClr val="tx1">
                    <a:lumMod val="95000"/>
                    <a:lumOff val="5000"/>
                  </a:schemeClr>
                </a:solidFill>
                <a:effectLst/>
                <a:latin typeface="Georgia" panose="02040502050405020303" pitchFamily="18" charset="0"/>
                <a:ea typeface="Calibri" panose="020F0502020204030204" pitchFamily="34" charset="0"/>
                <a:cs typeface="Arial" panose="020B0604020202020204" pitchFamily="34" charset="0"/>
              </a:rPr>
              <a:t>15-Puzzle Problem Solving with the Artificial Bee Colony Algorithm    Based on Pattern Database:</a:t>
            </a:r>
            <a:endParaRPr lang="en-US" sz="28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Slide Number Placeholder 4">
            <a:extLst>
              <a:ext uri="{FF2B5EF4-FFF2-40B4-BE49-F238E27FC236}">
                <a16:creationId xmlns:a16="http://schemas.microsoft.com/office/drawing/2014/main" id="{8221210B-CA85-FC60-966F-22FEFBA4403D}"/>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9</a:t>
            </a:fld>
            <a:endParaRPr lang="en-US"/>
          </a:p>
        </p:txBody>
      </p:sp>
      <p:sp>
        <p:nvSpPr>
          <p:cNvPr id="4" name="Content Placeholder 3">
            <a:extLst>
              <a:ext uri="{FF2B5EF4-FFF2-40B4-BE49-F238E27FC236}">
                <a16:creationId xmlns:a16="http://schemas.microsoft.com/office/drawing/2014/main" id="{950677C9-3E42-427F-93B8-526692906471}"/>
              </a:ext>
            </a:extLst>
          </p:cNvPr>
          <p:cNvSpPr>
            <a:spLocks/>
          </p:cNvSpPr>
          <p:nvPr/>
        </p:nvSpPr>
        <p:spPr>
          <a:xfrm>
            <a:off x="709159" y="1960959"/>
            <a:ext cx="3329441" cy="2019475"/>
          </a:xfrm>
          <a:prstGeom prst="rect">
            <a:avLst/>
          </a:prstGeom>
        </p:spPr>
        <p:txBody>
          <a:bodyPr vert="horz" lIns="91440" tIns="45720" rIns="91440" bIns="45720" rtlCol="0" anchor="t">
            <a:noAutofit/>
          </a:bodyPr>
          <a:lstStyle/>
          <a:p>
            <a:pPr defTabSz="649224">
              <a:spcAft>
                <a:spcPts val="600"/>
              </a:spcAft>
            </a:pPr>
            <a:r>
              <a:rPr lang="en-US" sz="4400" b="1" u="sng"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There is a lot of paper in this task here is a few:</a:t>
            </a:r>
            <a:endParaRPr lang="en-US" sz="4400" dirty="0">
              <a:solidFill>
                <a:schemeClr val="tx1">
                  <a:lumMod val="95000"/>
                  <a:lumOff val="5000"/>
                </a:schemeClr>
              </a:solidFill>
            </a:endParaRPr>
          </a:p>
        </p:txBody>
      </p:sp>
      <p:sp>
        <p:nvSpPr>
          <p:cNvPr id="5" name="Content Placeholder 4">
            <a:extLst>
              <a:ext uri="{FF2B5EF4-FFF2-40B4-BE49-F238E27FC236}">
                <a16:creationId xmlns:a16="http://schemas.microsoft.com/office/drawing/2014/main" id="{BDB9D020-1E25-453D-83DF-1420ACD3968D}"/>
              </a:ext>
            </a:extLst>
          </p:cNvPr>
          <p:cNvSpPr>
            <a:spLocks/>
          </p:cNvSpPr>
          <p:nvPr/>
        </p:nvSpPr>
        <p:spPr>
          <a:xfrm>
            <a:off x="4142793" y="1325563"/>
            <a:ext cx="7828384" cy="3154521"/>
          </a:xfrm>
          <a:prstGeom prst="rect">
            <a:avLst/>
          </a:prstGeom>
        </p:spPr>
        <p:txBody>
          <a:bodyPr vert="horz" lIns="91440" tIns="45720" rIns="91440" bIns="45720" rtlCol="0" anchor="t">
            <a:noAutofit/>
          </a:bodyPr>
          <a:lstStyle/>
          <a:p>
            <a:r>
              <a:rPr lang="en-US" sz="2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Abstract: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N-puzzle problem is one of the most classical problems in mathematics. Since the number of states in the N-puzzle is equal to the factorial of the number of tiles, traditional algorithms can only provide solutions for small-scale ones, such as 8-puzzle. Various uninformed and informed search algorithms have been applied to solve the N-puzzle, and their performances have been evaluated. Apart from traditional methods, artificial intelligence algorithms are also used for solutions. This paper introduces a new approach based on a meta-heuristic algorithm with a solving of the 15-puzzle problem. Generally, only Manhattan distance is used as the heuristic function, while in this study, a linear conflict function is used to increase the effectiveness of the heuristic function. Besides, the puzzle was divided into subsets named pattern database, and solutions were obtained for the subsets separately with the artificial bee colony (ABC) algorithm. The proposed approach reveals that the ABC algorithm is very successful in solving the 15-puzzle problem</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{8029DEB8-3050-49C7-8029-BCFAE50351DF}tf45331398_win32</Template>
  <TotalTime>47</TotalTime>
  <Words>2335</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Congenial Black</vt:lpstr>
      <vt:lpstr>Georgia</vt:lpstr>
      <vt:lpstr>Poppins</vt:lpstr>
      <vt:lpstr>Tenorite</vt:lpstr>
      <vt:lpstr>Times New Roman</vt:lpstr>
      <vt:lpstr>Office Theme</vt:lpstr>
      <vt:lpstr>N-puzzle</vt:lpstr>
      <vt:lpstr>N-Puzzle Solver (for sizes: 8, 15, and 24) using a Best-First Search algorithm</vt:lpstr>
      <vt:lpstr>Introduction</vt:lpstr>
      <vt:lpstr>priority queue </vt:lpstr>
      <vt:lpstr>Project idea </vt:lpstr>
      <vt:lpstr> Main Functionalities: </vt:lpstr>
      <vt:lpstr>     There is a lot of paper in this task here is a few:     </vt:lpstr>
      <vt:lpstr>There is a lot of paper in this task here is a few:</vt:lpstr>
      <vt:lpstr>3) 15-Puzzle Problem Solving with the Artificial Bee Colony Algorithm    Based on Pattern Database:</vt:lpstr>
      <vt:lpstr>4) Evaluating Search Algorithms for Solving n-Puzzle:</vt:lpstr>
      <vt:lpstr>5) An N-Puzzle Solver Using Tissue P System with Evolutional Symport/Antiport Rules and Cell Division:</vt:lpstr>
      <vt:lpstr>What is Best First Search?  </vt:lpstr>
      <vt:lpstr>NOTE  </vt:lpstr>
      <vt:lpstr>PowerPoint Presentation</vt:lpstr>
      <vt:lpstr>PowerPoint Presentation</vt:lpstr>
      <vt:lpstr>In the following this is flow chart of “Best-first search</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N-puzzle</dc:title>
  <dc:creator>Abdullah 20210561</dc:creator>
  <cp:lastModifiedBy>Abdullah 20210561</cp:lastModifiedBy>
  <cp:revision>1</cp:revision>
  <dcterms:created xsi:type="dcterms:W3CDTF">2023-12-19T18:39:42Z</dcterms:created>
  <dcterms:modified xsi:type="dcterms:W3CDTF">2023-12-19T19:27:32Z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