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1298" r:id="rId2"/>
    <p:sldId id="1198" r:id="rId3"/>
    <p:sldId id="1199" r:id="rId4"/>
    <p:sldId id="1265" r:id="rId5"/>
    <p:sldId id="1277" r:id="rId6"/>
    <p:sldId id="1200" r:id="rId7"/>
    <p:sldId id="1278" r:id="rId8"/>
    <p:sldId id="1271" r:id="rId9"/>
    <p:sldId id="1280" r:id="rId10"/>
    <p:sldId id="1272" r:id="rId11"/>
    <p:sldId id="1281" r:id="rId12"/>
    <p:sldId id="1282" r:id="rId13"/>
    <p:sldId id="1283" r:id="rId14"/>
    <p:sldId id="1229" r:id="rId15"/>
    <p:sldId id="1266" r:id="rId16"/>
    <p:sldId id="1230" r:id="rId17"/>
    <p:sldId id="1284" r:id="rId18"/>
    <p:sldId id="1231" r:id="rId19"/>
    <p:sldId id="1285" r:id="rId20"/>
    <p:sldId id="1279" r:id="rId21"/>
    <p:sldId id="1243" r:id="rId22"/>
    <p:sldId id="1267" r:id="rId23"/>
    <p:sldId id="1286" r:id="rId24"/>
    <p:sldId id="1287" r:id="rId25"/>
    <p:sldId id="1288" r:id="rId26"/>
    <p:sldId id="1289" r:id="rId27"/>
    <p:sldId id="1290" r:id="rId28"/>
    <p:sldId id="1291" r:id="rId29"/>
    <p:sldId id="1292" r:id="rId30"/>
    <p:sldId id="1293" r:id="rId31"/>
    <p:sldId id="1294" r:id="rId32"/>
    <p:sldId id="1295" r:id="rId33"/>
    <p:sldId id="1296" r:id="rId34"/>
    <p:sldId id="1297" r:id="rId35"/>
    <p:sldId id="116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152">
          <p15:clr>
            <a:srgbClr val="A4A3A4"/>
          </p15:clr>
        </p15:guide>
        <p15:guide id="4" orient="horz" pos="336">
          <p15:clr>
            <a:srgbClr val="A4A3A4"/>
          </p15:clr>
        </p15:guide>
        <p15:guide id="5" orient="horz" pos="912">
          <p15:clr>
            <a:srgbClr val="A4A3A4"/>
          </p15:clr>
        </p15:guide>
        <p15:guide id="6" orient="horz" pos="3984">
          <p15:clr>
            <a:srgbClr val="A4A3A4"/>
          </p15:clr>
        </p15:guide>
        <p15:guide id="7" pos="288">
          <p15:clr>
            <a:srgbClr val="A4A3A4"/>
          </p15:clr>
        </p15:guide>
        <p15:guide id="8" pos="3552" userDrawn="1">
          <p15:clr>
            <a:srgbClr val="A4A3A4"/>
          </p15:clr>
        </p15:guide>
        <p15:guide id="9" orient="horz" pos="864">
          <p15:clr>
            <a:srgbClr val="A4A3A4"/>
          </p15:clr>
        </p15:guide>
        <p15:guide id="10" orient="horz" pos="576">
          <p15:clr>
            <a:srgbClr val="A4A3A4"/>
          </p15:clr>
        </p15:guide>
        <p15:guide id="11"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384" autoAdjust="0"/>
  </p:normalViewPr>
  <p:slideViewPr>
    <p:cSldViewPr>
      <p:cViewPr varScale="1">
        <p:scale>
          <a:sx n="82" d="100"/>
          <a:sy n="82" d="100"/>
        </p:scale>
        <p:origin x="1502" y="67"/>
      </p:cViewPr>
      <p:guideLst>
        <p:guide orient="horz" pos="2160"/>
        <p:guide pos="2880"/>
        <p:guide orient="horz" pos="1152"/>
        <p:guide orient="horz" pos="336"/>
        <p:guide orient="horz" pos="912"/>
        <p:guide orient="horz" pos="3984"/>
        <p:guide pos="288"/>
        <p:guide pos="3552"/>
        <p:guide orient="horz" pos="864"/>
        <p:guide orient="horz" pos="576"/>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5/12/2023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5/12/2023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5/12/2023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5/12/2023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5/12/2023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5/12/2023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5/12/2023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5/12/2023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5/12/2023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5/12/2023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5/12/2023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5/12/2023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5/12/2023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4572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5/12/2023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5/12/2023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5/12/2023</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a:t>
            </a:r>
            <a:r>
              <a:rPr lang="en-US" sz="1200" baseline="0"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4" r:id="rId14"/>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29.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31" y="73104"/>
            <a:ext cx="8154969" cy="553998"/>
          </a:xfrm>
        </p:spPr>
        <p:txBody>
          <a:bodyPr wrap="square">
            <a:spAutoFit/>
          </a:bodyPr>
          <a:lstStyle/>
          <a:p>
            <a:pPr lvl="0"/>
            <a:r>
              <a:rPr lang="en-IN" sz="3600" dirty="0">
                <a:latin typeface="+mj-lt"/>
              </a:rPr>
              <a:t>Basics of Web Design</a:t>
            </a:r>
          </a:p>
        </p:txBody>
      </p:sp>
      <p:sp>
        <p:nvSpPr>
          <p:cNvPr id="3" name="Text Placeholder 2"/>
          <p:cNvSpPr>
            <a:spLocks noGrp="1"/>
          </p:cNvSpPr>
          <p:nvPr>
            <p:ph type="body" sz="quarter" idx="13"/>
          </p:nvPr>
        </p:nvSpPr>
        <p:spPr>
          <a:xfrm>
            <a:off x="456677" y="911423"/>
            <a:ext cx="8163448" cy="307777"/>
          </a:xfrm>
        </p:spPr>
        <p:txBody>
          <a:bodyPr wrap="square">
            <a:spAutoFit/>
          </a:bodyPr>
          <a:lstStyle/>
          <a:p>
            <a:r>
              <a:rPr lang="en-US" dirty="0"/>
              <a:t>Fifth Edition</a:t>
            </a:r>
            <a:endParaRPr lang="en-IN" dirty="0"/>
          </a:p>
        </p:txBody>
      </p:sp>
      <p:sp>
        <p:nvSpPr>
          <p:cNvPr id="4" name="Text Placeholder 3"/>
          <p:cNvSpPr>
            <a:spLocks noGrp="1"/>
          </p:cNvSpPr>
          <p:nvPr>
            <p:ph type="body" sz="quarter" idx="14"/>
          </p:nvPr>
        </p:nvSpPr>
        <p:spPr>
          <a:xfrm>
            <a:off x="4573779" y="3019425"/>
            <a:ext cx="3657600" cy="492443"/>
          </a:xfrm>
        </p:spPr>
        <p:txBody>
          <a:bodyPr>
            <a:spAutoFit/>
          </a:bodyPr>
          <a:lstStyle/>
          <a:p>
            <a:r>
              <a:rPr lang="en-US" sz="3200" dirty="0"/>
              <a:t>Chapter 10</a:t>
            </a:r>
          </a:p>
        </p:txBody>
      </p:sp>
      <p:sp>
        <p:nvSpPr>
          <p:cNvPr id="5" name="Text Placeholder 5"/>
          <p:cNvSpPr>
            <a:spLocks noGrp="1"/>
          </p:cNvSpPr>
          <p:nvPr>
            <p:ph type="body" sz="quarter" idx="15"/>
          </p:nvPr>
        </p:nvSpPr>
        <p:spPr>
          <a:xfrm>
            <a:off x="4572000" y="3695700"/>
            <a:ext cx="4038599" cy="307777"/>
          </a:xfrm>
        </p:spPr>
        <p:txBody>
          <a:bodyPr wrap="square">
            <a:spAutoFit/>
          </a:bodyPr>
          <a:lstStyle/>
          <a:p>
            <a:pPr>
              <a:buClrTx/>
              <a:defRPr/>
            </a:pPr>
            <a:r>
              <a:rPr lang="en-US" sz="2000" dirty="0">
                <a:cs typeface="Arial" pitchFamily="34" charset="0"/>
              </a:rPr>
              <a:t>Form Basics Key Concepts</a:t>
            </a:r>
          </a:p>
        </p:txBody>
      </p:sp>
      <p:pic>
        <p:nvPicPr>
          <p:cNvPr id="9" name="Picture 2" descr="Front Cover: Basics of Web Design: HTML5 &amp; CSS, Fifth Edition by Terry Felke-Morr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91" y="1369466"/>
            <a:ext cx="3908223" cy="4888673"/>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3810000" y="6419847"/>
            <a:ext cx="4800600" cy="184666"/>
          </a:xfrm>
        </p:spPr>
        <p:txBody>
          <a:bodyPr wrap="square">
            <a:spAutoFit/>
          </a:bodyPr>
          <a:lstStyle/>
          <a:p>
            <a:pPr marL="0" indent="0">
              <a:buNone/>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p>
        </p:txBody>
      </p:sp>
    </p:spTree>
    <p:extLst>
      <p:ext uri="{BB962C8B-B14F-4D97-AF65-F5344CB8AC3E}">
        <p14:creationId xmlns:p14="http://schemas.microsoft.com/office/powerpoint/2010/main" val="2147451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solidFill>
                  <a:schemeClr val="bg2"/>
                </a:solidFill>
                <a:latin typeface="+mj-lt"/>
              </a:rPr>
              <a:t>The Input Element Check box &lt;input&gt;</a:t>
            </a:r>
          </a:p>
        </p:txBody>
      </p:sp>
      <p:sp>
        <p:nvSpPr>
          <p:cNvPr id="3" name="Content Placeholder 2"/>
          <p:cNvSpPr>
            <a:spLocks noGrp="1"/>
          </p:cNvSpPr>
          <p:nvPr>
            <p:ph idx="1"/>
          </p:nvPr>
        </p:nvSpPr>
        <p:spPr>
          <a:xfrm>
            <a:off x="457199" y="1292423"/>
            <a:ext cx="4038601" cy="3785652"/>
          </a:xfrm>
        </p:spPr>
        <p:txBody>
          <a:bodyPr wrap="square">
            <a:spAutoFit/>
          </a:bodyPr>
          <a:lstStyle/>
          <a:p>
            <a:pPr>
              <a:spcBef>
                <a:spcPts val="600"/>
              </a:spcBef>
            </a:pPr>
            <a:r>
              <a:rPr lang="en-US" sz="2400" dirty="0"/>
              <a:t>Allows the user to select </a:t>
            </a:r>
            <a:r>
              <a:rPr lang="en-US" sz="2400" dirty="0">
                <a:solidFill>
                  <a:srgbClr val="0070C0"/>
                </a:solidFill>
              </a:rPr>
              <a:t>one or more</a:t>
            </a:r>
            <a:r>
              <a:rPr lang="en-US" sz="2400" dirty="0"/>
              <a:t> of a group of predetermined items</a:t>
            </a:r>
          </a:p>
          <a:p>
            <a:pPr>
              <a:spcBef>
                <a:spcPts val="600"/>
              </a:spcBef>
            </a:pPr>
            <a:r>
              <a:rPr lang="en-US" sz="2400" dirty="0"/>
              <a:t>Common Attributes:</a:t>
            </a:r>
          </a:p>
          <a:p>
            <a:pPr lvl="1"/>
            <a:r>
              <a:rPr lang="en-US" sz="2400" dirty="0"/>
              <a:t>type="checkbox" </a:t>
            </a:r>
          </a:p>
          <a:p>
            <a:pPr lvl="1"/>
            <a:r>
              <a:rPr lang="en-US" sz="2400" dirty="0"/>
              <a:t>name</a:t>
            </a:r>
          </a:p>
          <a:p>
            <a:pPr lvl="1"/>
            <a:r>
              <a:rPr lang="en-US" sz="2400" dirty="0"/>
              <a:t>id</a:t>
            </a:r>
          </a:p>
          <a:p>
            <a:pPr lvl="1"/>
            <a:r>
              <a:rPr lang="en-US" sz="2400" dirty="0"/>
              <a:t>checked</a:t>
            </a:r>
          </a:p>
          <a:p>
            <a:pPr lvl="1"/>
            <a:r>
              <a:rPr lang="en-US" sz="2400" dirty="0"/>
              <a:t>value</a:t>
            </a:r>
          </a:p>
        </p:txBody>
      </p:sp>
      <p:pic>
        <p:nvPicPr>
          <p:cNvPr id="6262" name="Picture 118" descr="The Sample Check Box form provides the user with an unordered list of 3 web browsers, Google Chrome, Firefox, and Microsoft Edge. Each preceded by an empty check 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8163" y="1381125"/>
            <a:ext cx="3951597" cy="2560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311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solidFill>
                  <a:schemeClr val="bg2"/>
                </a:solidFill>
                <a:latin typeface="+mj-lt"/>
              </a:rPr>
              <a:t>The Input Element Radio Button &lt;input&gt;</a:t>
            </a:r>
          </a:p>
        </p:txBody>
      </p:sp>
      <p:sp>
        <p:nvSpPr>
          <p:cNvPr id="3" name="Content Placeholder 2"/>
          <p:cNvSpPr>
            <a:spLocks noGrp="1"/>
          </p:cNvSpPr>
          <p:nvPr>
            <p:ph idx="1"/>
          </p:nvPr>
        </p:nvSpPr>
        <p:spPr>
          <a:xfrm>
            <a:off x="457199" y="1292423"/>
            <a:ext cx="4114801" cy="4970591"/>
          </a:xfrm>
        </p:spPr>
        <p:txBody>
          <a:bodyPr wrap="square">
            <a:spAutoFit/>
          </a:bodyPr>
          <a:lstStyle/>
          <a:p>
            <a:pPr>
              <a:spcBef>
                <a:spcPts val="600"/>
              </a:spcBef>
            </a:pPr>
            <a:r>
              <a:rPr lang="en-US" sz="2400" dirty="0"/>
              <a:t>Allows the user to </a:t>
            </a:r>
            <a:r>
              <a:rPr lang="en-US" sz="2400" dirty="0">
                <a:solidFill>
                  <a:srgbClr val="0070C0"/>
                </a:solidFill>
              </a:rPr>
              <a:t>select exactly one </a:t>
            </a:r>
            <a:r>
              <a:rPr lang="en-US" sz="2400" dirty="0"/>
              <a:t>from a group of predetermined items</a:t>
            </a:r>
          </a:p>
          <a:p>
            <a:pPr>
              <a:spcBef>
                <a:spcPts val="600"/>
              </a:spcBef>
            </a:pPr>
            <a:r>
              <a:rPr lang="en-US" sz="2400" dirty="0"/>
              <a:t>Each radio button in a group is </a:t>
            </a:r>
            <a:r>
              <a:rPr lang="en-US" sz="2400" dirty="0">
                <a:solidFill>
                  <a:srgbClr val="0070C0"/>
                </a:solidFill>
              </a:rPr>
              <a:t>given the same name</a:t>
            </a:r>
            <a:r>
              <a:rPr lang="en-US" sz="2400" dirty="0"/>
              <a:t> and a unique value</a:t>
            </a:r>
          </a:p>
          <a:p>
            <a:pPr>
              <a:spcBef>
                <a:spcPts val="600"/>
              </a:spcBef>
            </a:pPr>
            <a:r>
              <a:rPr lang="en-US" sz="2400" dirty="0"/>
              <a:t>Common Attributes:</a:t>
            </a:r>
          </a:p>
          <a:p>
            <a:pPr lvl="1"/>
            <a:r>
              <a:rPr lang="en-US" sz="2400" dirty="0"/>
              <a:t>type="radio" </a:t>
            </a:r>
          </a:p>
          <a:p>
            <a:pPr lvl="1"/>
            <a:r>
              <a:rPr lang="en-US" sz="2400" dirty="0"/>
              <a:t>name</a:t>
            </a:r>
          </a:p>
          <a:p>
            <a:pPr lvl="1"/>
            <a:r>
              <a:rPr lang="en-US" sz="2400" dirty="0"/>
              <a:t>id</a:t>
            </a:r>
          </a:p>
          <a:p>
            <a:pPr lvl="1"/>
            <a:r>
              <a:rPr lang="en-US" sz="2400" dirty="0"/>
              <a:t>checked</a:t>
            </a:r>
          </a:p>
          <a:p>
            <a:pPr lvl="1"/>
            <a:r>
              <a:rPr lang="en-US" sz="2400" dirty="0"/>
              <a:t>value</a:t>
            </a:r>
          </a:p>
        </p:txBody>
      </p:sp>
      <p:pic>
        <p:nvPicPr>
          <p:cNvPr id="9218" name="Picture 2" descr="The Sample Radio Button form replaces check boxes with circular buttons. None of which are selec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9245" y="1319962"/>
            <a:ext cx="3951597" cy="2560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942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The </a:t>
            </a:r>
            <a:r>
              <a:rPr lang="en-US" sz="3600" dirty="0" err="1">
                <a:solidFill>
                  <a:schemeClr val="bg2"/>
                </a:solidFill>
                <a:latin typeface="+mj-lt"/>
              </a:rPr>
              <a:t>Textarea</a:t>
            </a:r>
            <a:r>
              <a:rPr lang="en-US" sz="3600" dirty="0">
                <a:solidFill>
                  <a:schemeClr val="bg2"/>
                </a:solidFill>
                <a:latin typeface="+mj-lt"/>
              </a:rPr>
              <a:t> Element &lt;</a:t>
            </a:r>
            <a:r>
              <a:rPr lang="en-US" sz="3600" dirty="0" err="1">
                <a:solidFill>
                  <a:schemeClr val="bg2"/>
                </a:solidFill>
                <a:latin typeface="+mj-lt"/>
              </a:rPr>
              <a:t>textarea</a:t>
            </a:r>
            <a:r>
              <a:rPr lang="en-US" sz="3600" dirty="0">
                <a:solidFill>
                  <a:schemeClr val="bg2"/>
                </a:solidFill>
                <a:latin typeface="+mj-lt"/>
              </a:rPr>
              <a:t>&gt;</a:t>
            </a:r>
          </a:p>
        </p:txBody>
      </p:sp>
      <p:sp>
        <p:nvSpPr>
          <p:cNvPr id="3" name="Content Placeholder 2"/>
          <p:cNvSpPr>
            <a:spLocks noGrp="1"/>
          </p:cNvSpPr>
          <p:nvPr>
            <p:ph idx="1"/>
          </p:nvPr>
        </p:nvSpPr>
        <p:spPr>
          <a:xfrm>
            <a:off x="457199" y="838200"/>
            <a:ext cx="8153401" cy="2600712"/>
          </a:xfrm>
        </p:spPr>
        <p:txBody>
          <a:bodyPr wrap="square">
            <a:spAutoFit/>
          </a:bodyPr>
          <a:lstStyle/>
          <a:p>
            <a:pPr>
              <a:spcBef>
                <a:spcPts val="600"/>
              </a:spcBef>
            </a:pPr>
            <a:r>
              <a:rPr lang="en-US" sz="2400" dirty="0"/>
              <a:t>Configures a scrolling text box</a:t>
            </a:r>
          </a:p>
          <a:p>
            <a:pPr>
              <a:spcBef>
                <a:spcPts val="600"/>
              </a:spcBef>
            </a:pPr>
            <a:r>
              <a:rPr lang="en-US" sz="2400" dirty="0"/>
              <a:t>Common Attributes:</a:t>
            </a:r>
          </a:p>
          <a:p>
            <a:pPr lvl="1"/>
            <a:r>
              <a:rPr lang="en-US" sz="2400" dirty="0"/>
              <a:t>name</a:t>
            </a:r>
          </a:p>
          <a:p>
            <a:pPr lvl="1"/>
            <a:r>
              <a:rPr lang="en-US" sz="2400" dirty="0"/>
              <a:t>id</a:t>
            </a:r>
          </a:p>
          <a:p>
            <a:pPr lvl="1"/>
            <a:r>
              <a:rPr lang="en-US" sz="2400" dirty="0"/>
              <a:t>cols</a:t>
            </a:r>
          </a:p>
          <a:p>
            <a:pPr lvl="1"/>
            <a:r>
              <a:rPr lang="en-US" sz="2400" dirty="0"/>
              <a:t>rows</a:t>
            </a:r>
          </a:p>
        </p:txBody>
      </p:sp>
      <p:pic>
        <p:nvPicPr>
          <p:cNvPr id="10242" name="Picture 2" descr="The Sample Scrolling Text Box form is tall enough to display two lines of text at once. However, the text in the box is less than 1 line long, so the scroll buttons are grayed out."/>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51439" y="3677511"/>
            <a:ext cx="6040360" cy="2317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14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The Select Element &lt;select&gt;</a:t>
            </a:r>
          </a:p>
        </p:txBody>
      </p:sp>
      <p:sp>
        <p:nvSpPr>
          <p:cNvPr id="3" name="Content Placeholder 2"/>
          <p:cNvSpPr>
            <a:spLocks noGrp="1"/>
          </p:cNvSpPr>
          <p:nvPr>
            <p:ph idx="1"/>
          </p:nvPr>
        </p:nvSpPr>
        <p:spPr>
          <a:xfrm>
            <a:off x="457199" y="838200"/>
            <a:ext cx="4191001" cy="5339923"/>
          </a:xfrm>
        </p:spPr>
        <p:txBody>
          <a:bodyPr wrap="square">
            <a:spAutoFit/>
          </a:bodyPr>
          <a:lstStyle/>
          <a:p>
            <a:pPr>
              <a:spcBef>
                <a:spcPts val="600"/>
              </a:spcBef>
            </a:pPr>
            <a:r>
              <a:rPr lang="en-US" sz="2400" dirty="0"/>
              <a:t>Configures a select list (along with &lt;option&gt; tags)</a:t>
            </a:r>
          </a:p>
          <a:p>
            <a:pPr>
              <a:spcBef>
                <a:spcPts val="600"/>
              </a:spcBef>
            </a:pPr>
            <a:r>
              <a:rPr lang="en-US" sz="2400" dirty="0"/>
              <a:t>Also known as: Select Box, Drop-Down List, Drop-Down Box, and Option Box. </a:t>
            </a:r>
          </a:p>
          <a:p>
            <a:pPr>
              <a:spcBef>
                <a:spcPts val="600"/>
              </a:spcBef>
            </a:pPr>
            <a:r>
              <a:rPr lang="en-US" sz="2400" dirty="0"/>
              <a:t>Allows the user to </a:t>
            </a:r>
            <a:r>
              <a:rPr lang="en-US" sz="2400" dirty="0">
                <a:solidFill>
                  <a:srgbClr val="0070C0"/>
                </a:solidFill>
              </a:rPr>
              <a:t>select one or more items</a:t>
            </a:r>
            <a:r>
              <a:rPr lang="en-US" sz="2400" dirty="0"/>
              <a:t> from a list of predetermined choices. </a:t>
            </a:r>
          </a:p>
          <a:p>
            <a:pPr>
              <a:spcBef>
                <a:spcPts val="600"/>
              </a:spcBef>
            </a:pPr>
            <a:r>
              <a:rPr lang="en-US" sz="2400" dirty="0"/>
              <a:t>Common Attributes:</a:t>
            </a:r>
          </a:p>
          <a:p>
            <a:pPr lvl="1"/>
            <a:r>
              <a:rPr lang="en-US" sz="2400" dirty="0"/>
              <a:t>name</a:t>
            </a:r>
          </a:p>
          <a:p>
            <a:pPr lvl="1"/>
            <a:r>
              <a:rPr lang="en-US" sz="2400" dirty="0"/>
              <a:t>id</a:t>
            </a:r>
          </a:p>
          <a:p>
            <a:pPr lvl="1"/>
            <a:r>
              <a:rPr lang="en-US" sz="2400" dirty="0"/>
              <a:t>size</a:t>
            </a:r>
          </a:p>
          <a:p>
            <a:pPr lvl="1"/>
            <a:r>
              <a:rPr lang="en-US" sz="2400" dirty="0"/>
              <a:t>multiple</a:t>
            </a:r>
          </a:p>
        </p:txBody>
      </p:sp>
      <p:pic>
        <p:nvPicPr>
          <p:cNvPr id="5" name="Picture 10" descr="The sample select list appearing as a drop down with the instruction, Select your favorite browser.">
            <a:extLst>
              <a:ext uri="{FF2B5EF4-FFF2-40B4-BE49-F238E27FC236}">
                <a16:creationId xmlns:a16="http://schemas.microsoft.com/office/drawing/2014/main" id="{D2F3929E-B89D-4070-B965-E33FDE8C997A}"/>
              </a:ext>
            </a:extLst>
          </p:cNvPr>
          <p:cNvPicPr>
            <a:picLocks noChangeAspect="1" noChangeArrowheads="1"/>
          </p:cNvPicPr>
          <p:nvPr/>
        </p:nvPicPr>
        <p:blipFill>
          <a:blip r:embed="rId3" cstate="print"/>
          <a:srcRect/>
          <a:stretch>
            <a:fillRect/>
          </a:stretch>
        </p:blipFill>
        <p:spPr bwMode="auto">
          <a:xfrm>
            <a:off x="4753849" y="945435"/>
            <a:ext cx="3829837" cy="1444957"/>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189739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a:solidFill>
                  <a:schemeClr val="bg2"/>
                </a:solidFill>
                <a:latin typeface="+mj-lt"/>
              </a:rPr>
              <a:t>The Option Element &lt;option&gt;</a:t>
            </a:r>
            <a:endParaRPr lang="en-US" sz="3600" dirty="0">
              <a:solidFill>
                <a:schemeClr val="bg2"/>
              </a:solidFill>
              <a:latin typeface="+mj-lt"/>
            </a:endParaRPr>
          </a:p>
        </p:txBody>
      </p:sp>
      <p:sp>
        <p:nvSpPr>
          <p:cNvPr id="3" name="Content Placeholder 2"/>
          <p:cNvSpPr>
            <a:spLocks noGrp="1"/>
          </p:cNvSpPr>
          <p:nvPr>
            <p:ph idx="1"/>
          </p:nvPr>
        </p:nvSpPr>
        <p:spPr>
          <a:xfrm>
            <a:off x="457200" y="838200"/>
            <a:ext cx="8153400" cy="1823576"/>
          </a:xfrm>
        </p:spPr>
        <p:txBody>
          <a:bodyPr wrap="square">
            <a:spAutoFit/>
          </a:bodyPr>
          <a:lstStyle/>
          <a:p>
            <a:r>
              <a:rPr lang="en-US" sz="2400" dirty="0"/>
              <a:t>Configures the options in a Select List</a:t>
            </a:r>
          </a:p>
          <a:p>
            <a:r>
              <a:rPr lang="en-US" sz="2400" dirty="0"/>
              <a:t>Attributes:</a:t>
            </a:r>
          </a:p>
          <a:p>
            <a:pPr lvl="1"/>
            <a:r>
              <a:rPr lang="en-US" sz="2400" dirty="0"/>
              <a:t>value</a:t>
            </a:r>
          </a:p>
          <a:p>
            <a:pPr lvl="1"/>
            <a:r>
              <a:rPr lang="en-US" sz="2400" dirty="0"/>
              <a:t>selected</a:t>
            </a:r>
          </a:p>
        </p:txBody>
      </p:sp>
      <p:pic>
        <p:nvPicPr>
          <p:cNvPr id="11266" name="Picture 2" descr="The select list has one initially visible item, appearing as a drop down with the instruction, Select your favorite brows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306" y="2767336"/>
            <a:ext cx="4958469" cy="1547638"/>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descr="The select list has four visible items in a scrolling list. Home, Products, Services, and About are currently visible, and Products is selec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360" y="4440532"/>
            <a:ext cx="4245895" cy="1815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03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097280"/>
          </a:xfrm>
        </p:spPr>
        <p:txBody>
          <a:bodyPr wrap="square">
            <a:spAutoFit/>
          </a:bodyPr>
          <a:lstStyle/>
          <a:p>
            <a:r>
              <a:rPr lang="en-US" sz="3600" dirty="0">
                <a:solidFill>
                  <a:schemeClr val="bg2"/>
                </a:solidFill>
                <a:latin typeface="+mj-lt"/>
              </a:rPr>
              <a:t>The Input Element Submit Button &lt;input&gt;</a:t>
            </a:r>
          </a:p>
        </p:txBody>
      </p:sp>
      <p:sp>
        <p:nvSpPr>
          <p:cNvPr id="3" name="Content Placeholder 2"/>
          <p:cNvSpPr>
            <a:spLocks noGrp="1"/>
          </p:cNvSpPr>
          <p:nvPr>
            <p:ph idx="1"/>
          </p:nvPr>
        </p:nvSpPr>
        <p:spPr>
          <a:xfrm>
            <a:off x="457200" y="1295400"/>
            <a:ext cx="8153400" cy="2192908"/>
          </a:xfrm>
        </p:spPr>
        <p:txBody>
          <a:bodyPr wrap="square">
            <a:spAutoFit/>
          </a:bodyPr>
          <a:lstStyle/>
          <a:p>
            <a:r>
              <a:rPr lang="en-US" sz="2400" dirty="0"/>
              <a:t>Submits the form information</a:t>
            </a:r>
          </a:p>
          <a:p>
            <a:r>
              <a:rPr lang="en-US" sz="2400" dirty="0"/>
              <a:t>When clicked: </a:t>
            </a:r>
          </a:p>
          <a:p>
            <a:pPr lvl="1"/>
            <a:r>
              <a:rPr lang="en-US" sz="2400" dirty="0">
                <a:solidFill>
                  <a:srgbClr val="0070C0"/>
                </a:solidFill>
              </a:rPr>
              <a:t>Triggers the </a:t>
            </a:r>
            <a:r>
              <a:rPr lang="en-US" sz="2400" b="1" dirty="0">
                <a:solidFill>
                  <a:srgbClr val="0070C0"/>
                </a:solidFill>
              </a:rPr>
              <a:t>action</a:t>
            </a:r>
            <a:r>
              <a:rPr lang="en-US" sz="2400" dirty="0">
                <a:solidFill>
                  <a:srgbClr val="0070C0"/>
                </a:solidFill>
              </a:rPr>
              <a:t> method </a:t>
            </a:r>
            <a:r>
              <a:rPr lang="en-US" sz="2400" dirty="0"/>
              <a:t>on the </a:t>
            </a:r>
            <a:r>
              <a:rPr lang="en-US" sz="2400" b="1" dirty="0"/>
              <a:t>&lt;form&gt;</a:t>
            </a:r>
            <a:r>
              <a:rPr lang="en-US" sz="2400" dirty="0"/>
              <a:t> tag </a:t>
            </a:r>
          </a:p>
          <a:p>
            <a:pPr lvl="1"/>
            <a:r>
              <a:rPr lang="en-US" sz="2400" dirty="0">
                <a:solidFill>
                  <a:srgbClr val="0070C0"/>
                </a:solidFill>
              </a:rPr>
              <a:t>Sends the form data </a:t>
            </a:r>
            <a:r>
              <a:rPr lang="en-US" sz="2400" dirty="0"/>
              <a:t>(the name=value pair for each form element) to the web server. </a:t>
            </a:r>
          </a:p>
        </p:txBody>
      </p:sp>
      <p:sp>
        <p:nvSpPr>
          <p:cNvPr id="4" name="Content Placeholder 3"/>
          <p:cNvSpPr>
            <a:spLocks noGrp="1"/>
          </p:cNvSpPr>
          <p:nvPr>
            <p:ph idx="13"/>
          </p:nvPr>
        </p:nvSpPr>
        <p:spPr>
          <a:xfrm>
            <a:off x="457200" y="3562350"/>
            <a:ext cx="4114800" cy="2154436"/>
          </a:xfrm>
        </p:spPr>
        <p:txBody>
          <a:bodyPr wrap="square">
            <a:spAutoFit/>
          </a:bodyPr>
          <a:lstStyle/>
          <a:p>
            <a:r>
              <a:rPr lang="en-US" sz="2400" dirty="0"/>
              <a:t>Attributes:</a:t>
            </a:r>
          </a:p>
          <a:p>
            <a:pPr lvl="1"/>
            <a:r>
              <a:rPr lang="en-US" sz="2400" dirty="0"/>
              <a:t>type="submit" </a:t>
            </a:r>
          </a:p>
          <a:p>
            <a:pPr lvl="1"/>
            <a:r>
              <a:rPr lang="en-US" sz="2400" dirty="0"/>
              <a:t>name</a:t>
            </a:r>
          </a:p>
          <a:p>
            <a:pPr lvl="1"/>
            <a:r>
              <a:rPr lang="en-US" sz="2400" dirty="0"/>
              <a:t>id</a:t>
            </a:r>
          </a:p>
          <a:p>
            <a:pPr lvl="1"/>
            <a:r>
              <a:rPr lang="en-US" sz="2400" dirty="0"/>
              <a:t>value</a:t>
            </a:r>
          </a:p>
        </p:txBody>
      </p:sp>
      <p:pic>
        <p:nvPicPr>
          <p:cNvPr id="5" name="Picture 14" descr="An image shows the text Sample Submit Button and shows a button which reads Submit Que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788" y="3622029"/>
            <a:ext cx="3905097" cy="1766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7767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solidFill>
                  <a:schemeClr val="bg2"/>
                </a:solidFill>
                <a:latin typeface="+mj-lt"/>
              </a:rPr>
              <a:t>The Input Element Reset Button &lt;input&gt;</a:t>
            </a:r>
          </a:p>
        </p:txBody>
      </p:sp>
      <p:sp>
        <p:nvSpPr>
          <p:cNvPr id="3" name="Content Placeholder 2"/>
          <p:cNvSpPr>
            <a:spLocks noGrp="1"/>
          </p:cNvSpPr>
          <p:nvPr>
            <p:ph idx="1"/>
          </p:nvPr>
        </p:nvSpPr>
        <p:spPr>
          <a:xfrm>
            <a:off x="457200" y="1295400"/>
            <a:ext cx="8153400" cy="2716128"/>
          </a:xfrm>
        </p:spPr>
        <p:txBody>
          <a:bodyPr wrap="square">
            <a:spAutoFit/>
          </a:bodyPr>
          <a:lstStyle/>
          <a:p>
            <a:r>
              <a:rPr lang="en-US" sz="2400" dirty="0"/>
              <a:t>Resets the form fields to their initial values</a:t>
            </a:r>
          </a:p>
          <a:p>
            <a:r>
              <a:rPr lang="en-US" sz="2400" dirty="0"/>
              <a:t>Attributes:</a:t>
            </a:r>
          </a:p>
          <a:p>
            <a:pPr lvl="1"/>
            <a:r>
              <a:rPr lang="en-US" sz="2400" dirty="0"/>
              <a:t>type="reset" </a:t>
            </a:r>
          </a:p>
          <a:p>
            <a:pPr lvl="1"/>
            <a:r>
              <a:rPr lang="en-US" sz="2400" dirty="0"/>
              <a:t>name</a:t>
            </a:r>
          </a:p>
          <a:p>
            <a:pPr lvl="1"/>
            <a:r>
              <a:rPr lang="en-US" sz="2400" dirty="0"/>
              <a:t>id</a:t>
            </a:r>
          </a:p>
          <a:p>
            <a:pPr lvl="1"/>
            <a:r>
              <a:rPr lang="en-US" sz="2400" dirty="0"/>
              <a:t>value</a:t>
            </a:r>
          </a:p>
        </p:txBody>
      </p:sp>
      <p:pic>
        <p:nvPicPr>
          <p:cNvPr id="5" name="Picture 15" descr="An image shows the text Sample Reset Button and shows a reset but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727" y="4128826"/>
            <a:ext cx="4618764" cy="215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9945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solidFill>
                  <a:schemeClr val="bg2"/>
                </a:solidFill>
                <a:latin typeface="+mj-lt"/>
              </a:rPr>
              <a:t>The Input Element Hidden Field &lt;input&gt;</a:t>
            </a:r>
          </a:p>
        </p:txBody>
      </p:sp>
      <p:sp>
        <p:nvSpPr>
          <p:cNvPr id="3" name="Content Placeholder 2"/>
          <p:cNvSpPr>
            <a:spLocks noGrp="1"/>
          </p:cNvSpPr>
          <p:nvPr>
            <p:ph idx="1"/>
          </p:nvPr>
        </p:nvSpPr>
        <p:spPr>
          <a:xfrm>
            <a:off x="457200" y="1295400"/>
            <a:ext cx="8153400" cy="4093428"/>
          </a:xfrm>
        </p:spPr>
        <p:txBody>
          <a:bodyPr wrap="square">
            <a:spAutoFit/>
          </a:bodyPr>
          <a:lstStyle/>
          <a:p>
            <a:r>
              <a:rPr lang="en-US" sz="2400" dirty="0"/>
              <a:t>This form control </a:t>
            </a:r>
            <a:r>
              <a:rPr lang="en-US" sz="2400" dirty="0">
                <a:solidFill>
                  <a:srgbClr val="0070C0"/>
                </a:solidFill>
              </a:rPr>
              <a:t>is </a:t>
            </a:r>
            <a:r>
              <a:rPr lang="en-US" sz="2400" i="1" dirty="0">
                <a:solidFill>
                  <a:srgbClr val="0070C0"/>
                </a:solidFill>
              </a:rPr>
              <a:t>not</a:t>
            </a:r>
            <a:r>
              <a:rPr lang="en-US" sz="2400" dirty="0">
                <a:solidFill>
                  <a:srgbClr val="0070C0"/>
                </a:solidFill>
              </a:rPr>
              <a:t> displayed on the Web page</a:t>
            </a:r>
            <a:r>
              <a:rPr lang="en-US" sz="2400" dirty="0"/>
              <a:t>.</a:t>
            </a:r>
          </a:p>
          <a:p>
            <a:r>
              <a:rPr lang="en-US" sz="2400" dirty="0"/>
              <a:t>Hidden form fields </a:t>
            </a:r>
          </a:p>
          <a:p>
            <a:pPr lvl="1"/>
            <a:r>
              <a:rPr lang="en-US" sz="2400" dirty="0"/>
              <a:t>Can be accessed by both client-side and server-side scripting </a:t>
            </a:r>
          </a:p>
          <a:p>
            <a:r>
              <a:rPr lang="en-US" sz="2400" dirty="0"/>
              <a:t>Common Attributes:</a:t>
            </a:r>
          </a:p>
          <a:p>
            <a:pPr lvl="1"/>
            <a:r>
              <a:rPr lang="en-US" sz="2400" dirty="0"/>
              <a:t>type="hidden" </a:t>
            </a:r>
          </a:p>
          <a:p>
            <a:pPr lvl="1"/>
            <a:r>
              <a:rPr lang="en-US" sz="2400" dirty="0"/>
              <a:t>name</a:t>
            </a:r>
          </a:p>
          <a:p>
            <a:pPr lvl="1"/>
            <a:r>
              <a:rPr lang="en-US" sz="2400" dirty="0"/>
              <a:t>id</a:t>
            </a:r>
          </a:p>
          <a:p>
            <a:pPr lvl="1"/>
            <a:r>
              <a:rPr lang="en-US" sz="2400" dirty="0"/>
              <a:t>value</a:t>
            </a:r>
          </a:p>
        </p:txBody>
      </p:sp>
    </p:spTree>
    <p:extLst>
      <p:ext uri="{BB962C8B-B14F-4D97-AF65-F5344CB8AC3E}">
        <p14:creationId xmlns:p14="http://schemas.microsoft.com/office/powerpoint/2010/main" val="1884633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Label Element &lt;</a:t>
            </a:r>
            <a:r>
              <a:rPr lang="en-US" sz="3600">
                <a:latin typeface="+mj-lt"/>
              </a:rPr>
              <a:t>label&gt;</a:t>
            </a:r>
            <a:endParaRPr lang="en-US" sz="3600" dirty="0">
              <a:latin typeface="+mj-lt"/>
            </a:endParaRPr>
          </a:p>
        </p:txBody>
      </p:sp>
      <p:sp>
        <p:nvSpPr>
          <p:cNvPr id="3" name="Content Placeholder 2"/>
          <p:cNvSpPr>
            <a:spLocks noGrp="1"/>
          </p:cNvSpPr>
          <p:nvPr>
            <p:ph idx="1"/>
          </p:nvPr>
        </p:nvSpPr>
        <p:spPr>
          <a:xfrm>
            <a:off x="457200" y="838200"/>
            <a:ext cx="8153400" cy="931024"/>
          </a:xfrm>
        </p:spPr>
        <p:txBody>
          <a:bodyPr wrap="square">
            <a:spAutoFit/>
          </a:bodyPr>
          <a:lstStyle/>
          <a:p>
            <a:r>
              <a:rPr lang="en-US" sz="2400" dirty="0">
                <a:solidFill>
                  <a:srgbClr val="0070C0"/>
                </a:solidFill>
              </a:rPr>
              <a:t>Associates a text label with a form control</a:t>
            </a:r>
          </a:p>
          <a:p>
            <a:r>
              <a:rPr lang="en-US" sz="2400" dirty="0"/>
              <a:t>Two Different Formats:</a:t>
            </a:r>
          </a:p>
        </p:txBody>
      </p:sp>
      <p:sp>
        <p:nvSpPr>
          <p:cNvPr id="4" name="Content Placeholder 3"/>
          <p:cNvSpPr>
            <a:spLocks noGrp="1"/>
          </p:cNvSpPr>
          <p:nvPr>
            <p:ph idx="13"/>
          </p:nvPr>
        </p:nvSpPr>
        <p:spPr>
          <a:xfrm>
            <a:off x="457200" y="1866900"/>
            <a:ext cx="8153400" cy="1300356"/>
          </a:xfrm>
        </p:spPr>
        <p:txBody>
          <a:bodyPr wrap="square">
            <a:spAutoFit/>
          </a:bodyPr>
          <a:lstStyle/>
          <a:p>
            <a:pPr marL="285750" indent="0">
              <a:spcBef>
                <a:spcPts val="600"/>
              </a:spcBef>
              <a:buNone/>
            </a:pPr>
            <a:r>
              <a:rPr lang="en-US" sz="2400" b="1" dirty="0"/>
              <a:t>&lt;label&gt;Email: &lt;input type="text" name="</a:t>
            </a:r>
            <a:r>
              <a:rPr lang="en-US" sz="2400" b="1" dirty="0" err="1"/>
              <a:t>CustEmail</a:t>
            </a:r>
            <a:r>
              <a:rPr lang="en-US" sz="2400" b="1" dirty="0"/>
              <a:t>"  </a:t>
            </a:r>
            <a:br>
              <a:rPr lang="en-US" sz="2400" b="1" dirty="0"/>
            </a:br>
            <a:r>
              <a:rPr lang="en-US" sz="2400" b="1" dirty="0"/>
              <a:t>id ="</a:t>
            </a:r>
            <a:r>
              <a:rPr lang="en-US" sz="2400" b="1" dirty="0" err="1"/>
              <a:t>CustEmail</a:t>
            </a:r>
            <a:r>
              <a:rPr lang="en-US" sz="2400" b="1" dirty="0"/>
              <a:t>"&gt;&lt;/label&gt; </a:t>
            </a:r>
            <a:endParaRPr lang="en-US" sz="2400" dirty="0"/>
          </a:p>
          <a:p>
            <a:pPr marL="285750" indent="0">
              <a:buNone/>
            </a:pPr>
            <a:r>
              <a:rPr lang="en-US" sz="2400" dirty="0"/>
              <a:t>OR</a:t>
            </a:r>
          </a:p>
        </p:txBody>
      </p:sp>
      <p:sp>
        <p:nvSpPr>
          <p:cNvPr id="5" name="Content Placeholder 4"/>
          <p:cNvSpPr>
            <a:spLocks noGrp="1"/>
          </p:cNvSpPr>
          <p:nvPr>
            <p:ph idx="14"/>
          </p:nvPr>
        </p:nvSpPr>
        <p:spPr>
          <a:xfrm>
            <a:off x="457200" y="3267075"/>
            <a:ext cx="8153400" cy="738664"/>
          </a:xfrm>
        </p:spPr>
        <p:txBody>
          <a:bodyPr wrap="square">
            <a:spAutoFit/>
          </a:bodyPr>
          <a:lstStyle/>
          <a:p>
            <a:pPr marL="285750" indent="0">
              <a:spcBef>
                <a:spcPts val="600"/>
              </a:spcBef>
              <a:buNone/>
            </a:pPr>
            <a:r>
              <a:rPr lang="en-US" sz="2400" b="1" dirty="0"/>
              <a:t>&lt;label for="email"&gt;Email: &lt;/label&gt;</a:t>
            </a:r>
            <a:br>
              <a:rPr lang="en-US" sz="2400" b="1" dirty="0"/>
            </a:br>
            <a:r>
              <a:rPr lang="en-US" sz="2400" b="1" dirty="0"/>
              <a:t>&lt;input type="text" name="</a:t>
            </a:r>
            <a:r>
              <a:rPr lang="en-US" sz="2400" b="1" dirty="0" err="1"/>
              <a:t>CustEmail</a:t>
            </a:r>
            <a:r>
              <a:rPr lang="en-US" sz="2400" b="1" dirty="0"/>
              <a:t>" id= "email" /&gt;</a:t>
            </a:r>
          </a:p>
        </p:txBody>
      </p:sp>
    </p:spTree>
    <p:extLst>
      <p:ext uri="{BB962C8B-B14F-4D97-AF65-F5344CB8AC3E}">
        <p14:creationId xmlns:p14="http://schemas.microsoft.com/office/powerpoint/2010/main" val="560423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a:t>
            </a:r>
            <a:r>
              <a:rPr lang="en-US" sz="3600" dirty="0" err="1">
                <a:latin typeface="+mj-lt"/>
              </a:rPr>
              <a:t>Fieldset</a:t>
            </a:r>
            <a:r>
              <a:rPr lang="en-US" sz="3600" dirty="0">
                <a:latin typeface="+mj-lt"/>
              </a:rPr>
              <a:t> &amp; Legend Elements</a:t>
            </a:r>
          </a:p>
        </p:txBody>
      </p:sp>
      <p:sp>
        <p:nvSpPr>
          <p:cNvPr id="3" name="Content Placeholder 2"/>
          <p:cNvSpPr>
            <a:spLocks noGrp="1"/>
          </p:cNvSpPr>
          <p:nvPr>
            <p:ph idx="1"/>
          </p:nvPr>
        </p:nvSpPr>
        <p:spPr>
          <a:xfrm>
            <a:off x="457200" y="857250"/>
            <a:ext cx="4114800" cy="2716128"/>
          </a:xfrm>
        </p:spPr>
        <p:txBody>
          <a:bodyPr wrap="square">
            <a:spAutoFit/>
          </a:bodyPr>
          <a:lstStyle/>
          <a:p>
            <a:r>
              <a:rPr lang="en-US" sz="1800" dirty="0"/>
              <a:t>The </a:t>
            </a:r>
            <a:r>
              <a:rPr lang="en-US" sz="1800" dirty="0" err="1"/>
              <a:t>Fieldset</a:t>
            </a:r>
            <a:r>
              <a:rPr lang="en-US" sz="1800" dirty="0"/>
              <a:t> Element &lt;</a:t>
            </a:r>
            <a:r>
              <a:rPr lang="en-US" sz="1800" dirty="0" err="1"/>
              <a:t>fieldset</a:t>
            </a:r>
            <a:r>
              <a:rPr lang="en-US" sz="1800" dirty="0"/>
              <a:t>&gt;</a:t>
            </a:r>
          </a:p>
          <a:p>
            <a:pPr lvl="1"/>
            <a:r>
              <a:rPr lang="en-US" sz="1800" dirty="0"/>
              <a:t>Container tag</a:t>
            </a:r>
          </a:p>
          <a:p>
            <a:pPr lvl="1"/>
            <a:r>
              <a:rPr lang="en-US" sz="1800" dirty="0"/>
              <a:t>Creates a visual group of form controls on a web page</a:t>
            </a:r>
          </a:p>
          <a:p>
            <a:r>
              <a:rPr lang="en-US" sz="1800" dirty="0"/>
              <a:t>The Legend Element &lt;legend&gt;</a:t>
            </a:r>
          </a:p>
          <a:p>
            <a:pPr lvl="1"/>
            <a:r>
              <a:rPr lang="en-US" sz="1800" dirty="0"/>
              <a:t>Container tag</a:t>
            </a:r>
          </a:p>
          <a:p>
            <a:pPr lvl="1"/>
            <a:r>
              <a:rPr lang="en-US" sz="1800" dirty="0"/>
              <a:t>Creates a text label within the </a:t>
            </a:r>
            <a:r>
              <a:rPr lang="en-US" sz="1800" dirty="0" err="1"/>
              <a:t>fieldset</a:t>
            </a:r>
            <a:endParaRPr lang="en-US" sz="1800" dirty="0"/>
          </a:p>
        </p:txBody>
      </p:sp>
      <p:sp>
        <p:nvSpPr>
          <p:cNvPr id="4" name="Content Placeholder 3"/>
          <p:cNvSpPr>
            <a:spLocks noGrp="1"/>
          </p:cNvSpPr>
          <p:nvPr>
            <p:ph idx="13"/>
          </p:nvPr>
        </p:nvSpPr>
        <p:spPr>
          <a:xfrm>
            <a:off x="447675" y="3657600"/>
            <a:ext cx="8153400" cy="2246769"/>
          </a:xfrm>
        </p:spPr>
        <p:txBody>
          <a:bodyPr wrap="square">
            <a:spAutoFit/>
          </a:bodyPr>
          <a:lstStyle/>
          <a:p>
            <a:pPr marL="0" indent="0">
              <a:spcBef>
                <a:spcPts val="600"/>
              </a:spcBef>
              <a:buNone/>
            </a:pPr>
            <a:r>
              <a:rPr lang="en-US" sz="1800" b="1" dirty="0"/>
              <a:t>&lt;</a:t>
            </a:r>
            <a:r>
              <a:rPr lang="en-US" sz="1800" b="1" dirty="0" err="1"/>
              <a:t>fieldset</a:t>
            </a:r>
            <a:r>
              <a:rPr lang="en-US" sz="1800" b="1" dirty="0"/>
              <a:t>&gt;&lt;legend&gt;Customer Information&lt;/legend&gt;</a:t>
            </a:r>
          </a:p>
          <a:p>
            <a:pPr marL="0" indent="0">
              <a:spcBef>
                <a:spcPts val="600"/>
              </a:spcBef>
              <a:buNone/>
            </a:pPr>
            <a:r>
              <a:rPr lang="en-US" sz="1800" b="1" dirty="0"/>
              <a:t>   &lt;label&gt;Name: </a:t>
            </a:r>
            <a:br>
              <a:rPr lang="en-US" sz="1800" b="1" dirty="0"/>
            </a:br>
            <a:r>
              <a:rPr lang="en-US" sz="1800" b="1" dirty="0"/>
              <a:t>  &lt;input type="text" name="</a:t>
            </a:r>
            <a:r>
              <a:rPr lang="en-US" sz="1800" b="1" dirty="0" err="1"/>
              <a:t>CName</a:t>
            </a:r>
            <a:r>
              <a:rPr lang="en-US" sz="1800" b="1" dirty="0"/>
              <a:t>"  id="</a:t>
            </a:r>
            <a:r>
              <a:rPr lang="en-US" sz="1800" b="1" dirty="0" err="1"/>
              <a:t>CName</a:t>
            </a:r>
            <a:r>
              <a:rPr lang="en-US" sz="1800" b="1" dirty="0"/>
              <a:t>" size="30"&gt;&lt;/label&gt;           </a:t>
            </a:r>
          </a:p>
          <a:p>
            <a:pPr marL="0" indent="0">
              <a:spcBef>
                <a:spcPts val="600"/>
              </a:spcBef>
              <a:buNone/>
            </a:pPr>
            <a:r>
              <a:rPr lang="en-US" sz="1800" b="1" dirty="0"/>
              <a:t>&lt;</a:t>
            </a:r>
            <a:r>
              <a:rPr lang="en-US" sz="1800" b="1" dirty="0" err="1"/>
              <a:t>br</a:t>
            </a:r>
            <a:r>
              <a:rPr lang="en-US" sz="1800" b="1" dirty="0"/>
              <a:t>&gt;&lt;</a:t>
            </a:r>
            <a:r>
              <a:rPr lang="en-US" sz="1800" b="1" dirty="0" err="1"/>
              <a:t>br</a:t>
            </a:r>
            <a:r>
              <a:rPr lang="en-US" sz="1800" b="1" dirty="0"/>
              <a:t>&gt;</a:t>
            </a:r>
          </a:p>
          <a:p>
            <a:pPr marL="0" indent="0">
              <a:spcBef>
                <a:spcPts val="600"/>
              </a:spcBef>
              <a:buNone/>
            </a:pPr>
            <a:r>
              <a:rPr lang="en-US" sz="1800" b="1" dirty="0"/>
              <a:t>   &lt;label&gt;Email: </a:t>
            </a:r>
            <a:br>
              <a:rPr lang="en-US" sz="1800" b="1" dirty="0"/>
            </a:br>
            <a:r>
              <a:rPr lang="en-US" sz="1800" b="1" dirty="0"/>
              <a:t>  &lt;input type="text" name="</a:t>
            </a:r>
            <a:r>
              <a:rPr lang="en-US" sz="1800" b="1" dirty="0" err="1"/>
              <a:t>CEmail</a:t>
            </a:r>
            <a:r>
              <a:rPr lang="en-US" sz="1800" b="1" dirty="0"/>
              <a:t>"  id="</a:t>
            </a:r>
            <a:r>
              <a:rPr lang="en-US" sz="1800" b="1" dirty="0" err="1"/>
              <a:t>CEmail</a:t>
            </a:r>
            <a:r>
              <a:rPr lang="en-US" sz="1800" b="1" dirty="0"/>
              <a:t>"&gt;&lt;/label&gt;</a:t>
            </a:r>
          </a:p>
          <a:p>
            <a:pPr marL="0" indent="0">
              <a:spcBef>
                <a:spcPts val="600"/>
              </a:spcBef>
              <a:buNone/>
            </a:pPr>
            <a:r>
              <a:rPr lang="en-US" sz="1800" b="1" dirty="0"/>
              <a:t> &lt;/</a:t>
            </a:r>
            <a:r>
              <a:rPr lang="en-US" sz="1800" b="1" dirty="0" err="1"/>
              <a:t>fieldset</a:t>
            </a:r>
            <a:r>
              <a:rPr lang="en-US" sz="1800" b="1" dirty="0"/>
              <a:t>&gt;</a:t>
            </a:r>
            <a:endParaRPr lang="en-US" sz="1800" dirty="0"/>
          </a:p>
        </p:txBody>
      </p:sp>
      <p:pic>
        <p:nvPicPr>
          <p:cNvPr id="6" name="Picture 2" descr="An image shows a dialog box which is asking Customer Information. The information asked is name and em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9988" y="904875"/>
            <a:ext cx="3942037" cy="139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7788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75"/>
            <a:ext cx="8153400" cy="553998"/>
          </a:xfrm>
        </p:spPr>
        <p:txBody>
          <a:bodyPr wrap="square">
            <a:spAutoFit/>
          </a:bodyPr>
          <a:lstStyle/>
          <a:p>
            <a:r>
              <a:rPr lang="en-US" sz="3600" dirty="0">
                <a:latin typeface="+mj-lt"/>
              </a:rPr>
              <a:t>Learning Outcomes</a:t>
            </a:r>
          </a:p>
        </p:txBody>
      </p:sp>
      <p:sp>
        <p:nvSpPr>
          <p:cNvPr id="5" name="Content Placeholder 4"/>
          <p:cNvSpPr>
            <a:spLocks noGrp="1"/>
          </p:cNvSpPr>
          <p:nvPr>
            <p:ph idx="1"/>
          </p:nvPr>
        </p:nvSpPr>
        <p:spPr>
          <a:xfrm>
            <a:off x="457200" y="838200"/>
            <a:ext cx="8153400" cy="5139869"/>
          </a:xfrm>
        </p:spPr>
        <p:txBody>
          <a:bodyPr wrap="square">
            <a:spAutoFit/>
          </a:bodyPr>
          <a:lstStyle/>
          <a:p>
            <a:pPr>
              <a:spcBef>
                <a:spcPts val="1200"/>
              </a:spcBef>
            </a:pPr>
            <a:r>
              <a:rPr lang="en-US" sz="2400" dirty="0"/>
              <a:t>Describe common uses of forms on web pages</a:t>
            </a:r>
          </a:p>
          <a:p>
            <a:pPr>
              <a:spcBef>
                <a:spcPts val="1200"/>
              </a:spcBef>
            </a:pPr>
            <a:r>
              <a:rPr lang="en-US" sz="2400" dirty="0"/>
              <a:t>Create forms on web pages using the </a:t>
            </a:r>
            <a:r>
              <a:rPr lang="en-US" sz="2400" b="1" dirty="0">
                <a:solidFill>
                  <a:srgbClr val="0070C0"/>
                </a:solidFill>
              </a:rPr>
              <a:t>form</a:t>
            </a:r>
            <a:r>
              <a:rPr lang="en-US" sz="2400" dirty="0"/>
              <a:t>, </a:t>
            </a:r>
            <a:r>
              <a:rPr lang="en-US" sz="2400" b="1" dirty="0">
                <a:solidFill>
                  <a:srgbClr val="0070C0"/>
                </a:solidFill>
              </a:rPr>
              <a:t>input</a:t>
            </a:r>
            <a:r>
              <a:rPr lang="en-US" sz="2400" dirty="0"/>
              <a:t>, </a:t>
            </a:r>
            <a:r>
              <a:rPr lang="en-US" sz="2400" b="1" dirty="0" err="1">
                <a:solidFill>
                  <a:srgbClr val="0070C0"/>
                </a:solidFill>
              </a:rPr>
              <a:t>textarea</a:t>
            </a:r>
            <a:r>
              <a:rPr lang="en-US" sz="2400" dirty="0"/>
              <a:t>, and </a:t>
            </a:r>
            <a:r>
              <a:rPr lang="en-US" sz="2400" b="1" dirty="0">
                <a:solidFill>
                  <a:srgbClr val="0070C0"/>
                </a:solidFill>
              </a:rPr>
              <a:t>select</a:t>
            </a:r>
            <a:r>
              <a:rPr lang="en-US" sz="2400" dirty="0"/>
              <a:t> elements</a:t>
            </a:r>
          </a:p>
          <a:p>
            <a:pPr>
              <a:spcBef>
                <a:spcPts val="1200"/>
              </a:spcBef>
            </a:pPr>
            <a:r>
              <a:rPr lang="en-US" sz="2400" dirty="0"/>
              <a:t>Associate form controls and groups using </a:t>
            </a:r>
            <a:r>
              <a:rPr lang="en-US" sz="2400" b="1" dirty="0">
                <a:solidFill>
                  <a:srgbClr val="0070C0"/>
                </a:solidFill>
              </a:rPr>
              <a:t>label</a:t>
            </a:r>
            <a:r>
              <a:rPr lang="en-US" sz="2400" dirty="0"/>
              <a:t>, </a:t>
            </a:r>
            <a:r>
              <a:rPr lang="en-US" sz="2400" b="1" dirty="0" err="1">
                <a:solidFill>
                  <a:srgbClr val="0070C0"/>
                </a:solidFill>
              </a:rPr>
              <a:t>fieldset</a:t>
            </a:r>
            <a:r>
              <a:rPr lang="en-US" sz="2400" dirty="0"/>
              <a:t>, and </a:t>
            </a:r>
            <a:r>
              <a:rPr lang="en-US" sz="2400" b="1" dirty="0">
                <a:solidFill>
                  <a:srgbClr val="0070C0"/>
                </a:solidFill>
              </a:rPr>
              <a:t>legend</a:t>
            </a:r>
            <a:r>
              <a:rPr lang="en-US" sz="2400" dirty="0"/>
              <a:t> elements</a:t>
            </a:r>
          </a:p>
          <a:p>
            <a:pPr>
              <a:spcBef>
                <a:spcPts val="1200"/>
              </a:spcBef>
            </a:pPr>
            <a:r>
              <a:rPr lang="en-US" sz="2400" dirty="0"/>
              <a:t>Use </a:t>
            </a:r>
            <a:r>
              <a:rPr lang="en-US" sz="2400" spc="-300" dirty="0"/>
              <a:t>C S </a:t>
            </a:r>
            <a:r>
              <a:rPr lang="en-US" sz="2400" dirty="0" err="1"/>
              <a:t>S</a:t>
            </a:r>
            <a:r>
              <a:rPr lang="en-US" sz="2400" dirty="0"/>
              <a:t> to style a form</a:t>
            </a:r>
          </a:p>
          <a:p>
            <a:pPr>
              <a:spcBef>
                <a:spcPts val="1200"/>
              </a:spcBef>
            </a:pPr>
            <a:r>
              <a:rPr lang="en-US" sz="2400" dirty="0"/>
              <a:t>Use Grid Layout to style a form</a:t>
            </a:r>
          </a:p>
          <a:p>
            <a:pPr>
              <a:spcBef>
                <a:spcPts val="1200"/>
              </a:spcBef>
            </a:pPr>
            <a:r>
              <a:rPr lang="en-US" sz="2400" dirty="0"/>
              <a:t>Describe the features and common uses of server-side processing</a:t>
            </a:r>
          </a:p>
          <a:p>
            <a:pPr>
              <a:spcBef>
                <a:spcPts val="1200"/>
              </a:spcBef>
            </a:pPr>
            <a:r>
              <a:rPr lang="en-US" sz="2400" dirty="0"/>
              <a:t>Invoke server-side processing to handle form data</a:t>
            </a:r>
          </a:p>
          <a:p>
            <a:pPr>
              <a:spcBef>
                <a:spcPts val="1200"/>
              </a:spcBef>
            </a:pPr>
            <a:r>
              <a:rPr lang="en-US" sz="2400" dirty="0"/>
              <a:t>Configure </a:t>
            </a:r>
            <a:r>
              <a:rPr lang="en-US" sz="2400" b="1" dirty="0">
                <a:solidFill>
                  <a:srgbClr val="0070C0"/>
                </a:solidFill>
              </a:rPr>
              <a:t>new HTML5 form controls </a:t>
            </a:r>
            <a:r>
              <a:rPr lang="en-US" sz="2400" dirty="0"/>
              <a:t>and </a:t>
            </a:r>
            <a:r>
              <a:rPr lang="en-US" sz="2400" b="1" dirty="0">
                <a:solidFill>
                  <a:srgbClr val="0070C0"/>
                </a:solidFill>
              </a:rPr>
              <a:t>attributes</a:t>
            </a:r>
          </a:p>
        </p:txBody>
      </p:sp>
    </p:spTree>
    <p:extLst>
      <p:ext uri="{BB962C8B-B14F-4D97-AF65-F5344CB8AC3E}">
        <p14:creationId xmlns:p14="http://schemas.microsoft.com/office/powerpoint/2010/main" val="3297684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Using </a:t>
            </a:r>
            <a:r>
              <a:rPr lang="en-US" sz="3600" spc="-500" dirty="0">
                <a:solidFill>
                  <a:schemeClr val="bg2"/>
                </a:solidFill>
                <a:latin typeface="+mj-lt"/>
              </a:rPr>
              <a:t>C S </a:t>
            </a:r>
            <a:r>
              <a:rPr lang="en-US" sz="3600" dirty="0" err="1">
                <a:solidFill>
                  <a:schemeClr val="bg2"/>
                </a:solidFill>
                <a:latin typeface="+mj-lt"/>
              </a:rPr>
              <a:t>S</a:t>
            </a:r>
            <a:r>
              <a:rPr lang="en-US" sz="3600" dirty="0">
                <a:solidFill>
                  <a:schemeClr val="bg2"/>
                </a:solidFill>
                <a:latin typeface="+mj-lt"/>
              </a:rPr>
              <a:t> to Style a Form</a:t>
            </a:r>
          </a:p>
        </p:txBody>
      </p:sp>
      <p:pic>
        <p:nvPicPr>
          <p:cNvPr id="12291" name="Picture 3" descr="A form wireframe. Inside the form box, the wireframe’s form area has elements from top to bottom as follows. Label and text box, label and text box, label and scrolling text box, and centered submit but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059" y="842529"/>
            <a:ext cx="4031841" cy="3123378"/>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Under the heading, Contact U, the contact form has text boxes for Name and Email, a scrolling text box for Comments, and a Submit button. The text boxes’ left edges are indented to different widths from the left margin depending on the length of the text label preceding the box, giving the content a ragged right ed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7228" y="782538"/>
            <a:ext cx="3008972" cy="315739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4064645"/>
            <a:ext cx="8153400" cy="2231380"/>
          </a:xfrm>
        </p:spPr>
        <p:txBody>
          <a:bodyPr wrap="square">
            <a:spAutoFit/>
          </a:bodyPr>
          <a:lstStyle/>
          <a:p>
            <a:pPr marL="0" indent="0">
              <a:spcBef>
                <a:spcPts val="600"/>
              </a:spcBef>
              <a:buNone/>
            </a:pPr>
            <a:r>
              <a:rPr lang="en-US" sz="2000" dirty="0"/>
              <a:t>form { background-color:#</a:t>
            </a:r>
            <a:r>
              <a:rPr lang="en-US" sz="2000" spc="-300" dirty="0"/>
              <a:t>e a e a e </a:t>
            </a:r>
            <a:r>
              <a:rPr lang="en-US" sz="2000" dirty="0"/>
              <a:t>a; font-family: Arial, sans-serif;</a:t>
            </a:r>
          </a:p>
          <a:p>
            <a:pPr marL="0" indent="0">
              <a:spcBef>
                <a:spcPts val="600"/>
              </a:spcBef>
              <a:buNone/>
            </a:pPr>
            <a:r>
              <a:rPr lang="en-US" sz="2000" dirty="0"/>
              <a:t>	 width: 350px; padding: 10px;}</a:t>
            </a:r>
          </a:p>
          <a:p>
            <a:pPr marL="0" indent="0">
              <a:spcBef>
                <a:spcPts val="600"/>
              </a:spcBef>
              <a:buNone/>
            </a:pPr>
            <a:r>
              <a:rPr lang="en-US" sz="2000" dirty="0"/>
              <a:t>label { float: left; clear: left;  display: block; width: 100px; </a:t>
            </a:r>
          </a:p>
          <a:p>
            <a:pPr marL="0" indent="0">
              <a:spcBef>
                <a:spcPts val="600"/>
              </a:spcBef>
              <a:buNone/>
            </a:pPr>
            <a:r>
              <a:rPr lang="en-US" sz="2000" dirty="0"/>
              <a:t>	    text-align: right;  padding-right: 10px;  margin-top: 10px; }</a:t>
            </a:r>
          </a:p>
          <a:p>
            <a:pPr marL="0" indent="0">
              <a:spcBef>
                <a:spcPts val="600"/>
              </a:spcBef>
              <a:buNone/>
            </a:pPr>
            <a:r>
              <a:rPr lang="en-US" sz="2000" dirty="0"/>
              <a:t>input, </a:t>
            </a:r>
            <a:r>
              <a:rPr lang="en-US" sz="2000" dirty="0" err="1"/>
              <a:t>textarea</a:t>
            </a:r>
            <a:r>
              <a:rPr lang="en-US" sz="2000" dirty="0"/>
              <a:t> { margin-top: 10px;  display: block;}</a:t>
            </a:r>
          </a:p>
          <a:p>
            <a:pPr marL="0" indent="0">
              <a:spcBef>
                <a:spcPts val="600"/>
              </a:spcBef>
              <a:buNone/>
            </a:pPr>
            <a:r>
              <a:rPr lang="en-US" sz="2000" dirty="0"/>
              <a:t>input[type= "submit"]{ margin-left: 110px; }</a:t>
            </a:r>
          </a:p>
        </p:txBody>
      </p:sp>
    </p:spTree>
    <p:extLst>
      <p:ext uri="{BB962C8B-B14F-4D97-AF65-F5344CB8AC3E}">
        <p14:creationId xmlns:p14="http://schemas.microsoft.com/office/powerpoint/2010/main" val="2468641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altLang="en-US" sz="3600" dirty="0">
                <a:latin typeface="+mj-lt"/>
              </a:rPr>
              <a:t>Using </a:t>
            </a:r>
            <a:r>
              <a:rPr lang="en-US" altLang="en-US" sz="3600" spc="-500" dirty="0">
                <a:latin typeface="+mj-lt"/>
              </a:rPr>
              <a:t>C S </a:t>
            </a:r>
            <a:r>
              <a:rPr lang="en-US" altLang="en-US" sz="3600" dirty="0" err="1">
                <a:latin typeface="+mj-lt"/>
              </a:rPr>
              <a:t>S</a:t>
            </a:r>
            <a:r>
              <a:rPr lang="en-US" altLang="en-US" sz="3600" dirty="0">
                <a:latin typeface="+mj-lt"/>
              </a:rPr>
              <a:t> Grid Layout to Style a Form</a:t>
            </a:r>
            <a:endParaRPr lang="en-US" sz="3600" dirty="0">
              <a:latin typeface="+mj-lt"/>
            </a:endParaRPr>
          </a:p>
        </p:txBody>
      </p:sp>
      <p:pic>
        <p:nvPicPr>
          <p:cNvPr id="13314" name="Picture 2" descr="The field set element borders are shad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8" y="1253050"/>
            <a:ext cx="3694127" cy="223723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Under the heading, Contact U, the contact form has text boxes for Name and Email, a scrolling text box for Comments, and a Submit button. The text boxes’ left edges are indented to different widths from the left margin depending on the length of the text label preceding the box, giving the content a ragged right ed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16987" y="1230456"/>
            <a:ext cx="2145316" cy="225113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6"/>
          </p:nvPr>
        </p:nvSpPr>
        <p:spPr>
          <a:xfrm>
            <a:off x="457200" y="3552825"/>
            <a:ext cx="8153400" cy="2754600"/>
          </a:xfrm>
        </p:spPr>
        <p:txBody>
          <a:bodyPr wrap="square">
            <a:spAutoFit/>
          </a:bodyPr>
          <a:lstStyle/>
          <a:p>
            <a:pPr marL="0" indent="0">
              <a:spcBef>
                <a:spcPts val="600"/>
              </a:spcBef>
              <a:buNone/>
            </a:pPr>
            <a:r>
              <a:rPr lang="en-US" sz="1800" dirty="0"/>
              <a:t>form { display: grid;</a:t>
            </a:r>
          </a:p>
          <a:p>
            <a:pPr marL="0" indent="0">
              <a:spcBef>
                <a:spcPts val="600"/>
              </a:spcBef>
              <a:buNone/>
            </a:pPr>
            <a:r>
              <a:rPr lang="en-US" sz="1800" dirty="0"/>
              <a:t>            grid-template-rows: auto;</a:t>
            </a:r>
          </a:p>
          <a:p>
            <a:pPr marL="0" indent="0">
              <a:spcBef>
                <a:spcPts val="600"/>
              </a:spcBef>
              <a:buNone/>
            </a:pPr>
            <a:r>
              <a:rPr lang="en-US" sz="1800" dirty="0"/>
              <a:t>            grid-template-columns: 6em 1fr;</a:t>
            </a:r>
          </a:p>
          <a:p>
            <a:pPr marL="0" indent="0">
              <a:spcBef>
                <a:spcPts val="600"/>
              </a:spcBef>
              <a:buNone/>
            </a:pPr>
            <a:r>
              <a:rPr lang="en-US" sz="1800" dirty="0"/>
              <a:t>            grid-gap: 1em; gap: 1em;</a:t>
            </a:r>
          </a:p>
          <a:p>
            <a:pPr marL="0" indent="0">
              <a:spcBef>
                <a:spcPts val="600"/>
              </a:spcBef>
              <a:buNone/>
            </a:pPr>
            <a:r>
              <a:rPr lang="en-US" sz="1800" dirty="0"/>
              <a:t>            background-color: #</a:t>
            </a:r>
            <a:r>
              <a:rPr lang="en-US" sz="1800" spc="-200" dirty="0"/>
              <a:t>E A E A E </a:t>
            </a:r>
            <a:r>
              <a:rPr lang="en-US" sz="1800" dirty="0"/>
              <a:t>A; font-family: Arial, sans-serif;</a:t>
            </a:r>
          </a:p>
          <a:p>
            <a:pPr marL="0" indent="0">
              <a:spcBef>
                <a:spcPts val="600"/>
              </a:spcBef>
              <a:buNone/>
            </a:pPr>
            <a:r>
              <a:rPr lang="en-US" sz="1800" dirty="0"/>
              <a:t>            width: 60%; min-width: 20em; padding: 2em; }</a:t>
            </a:r>
          </a:p>
          <a:p>
            <a:pPr marL="0" indent="0">
              <a:spcBef>
                <a:spcPts val="600"/>
              </a:spcBef>
              <a:buNone/>
            </a:pPr>
            <a:r>
              <a:rPr lang="en-US" sz="1800" dirty="0"/>
              <a:t>input[type="submit"] { grid-column: 2 / 3;</a:t>
            </a:r>
          </a:p>
          <a:p>
            <a:pPr marL="0" indent="0">
              <a:spcBef>
                <a:spcPts val="600"/>
              </a:spcBef>
              <a:buNone/>
            </a:pPr>
            <a:r>
              <a:rPr lang="en-US" sz="1800" dirty="0"/>
              <a:t>width: 10em;  }</a:t>
            </a:r>
          </a:p>
        </p:txBody>
      </p:sp>
    </p:spTree>
    <p:extLst>
      <p:ext uri="{BB962C8B-B14F-4D97-AF65-F5344CB8AC3E}">
        <p14:creationId xmlns:p14="http://schemas.microsoft.com/office/powerpoint/2010/main" val="905991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Server-Side Processing</a:t>
            </a:r>
          </a:p>
        </p:txBody>
      </p:sp>
      <p:sp>
        <p:nvSpPr>
          <p:cNvPr id="3" name="Content Placeholder 2"/>
          <p:cNvSpPr>
            <a:spLocks noGrp="1"/>
          </p:cNvSpPr>
          <p:nvPr>
            <p:ph idx="1"/>
          </p:nvPr>
        </p:nvSpPr>
        <p:spPr>
          <a:xfrm>
            <a:off x="457199" y="842546"/>
            <a:ext cx="8156948" cy="2600712"/>
          </a:xfrm>
        </p:spPr>
        <p:txBody>
          <a:bodyPr wrap="square">
            <a:spAutoFit/>
          </a:bodyPr>
          <a:lstStyle/>
          <a:p>
            <a:r>
              <a:rPr lang="en-US" sz="2400" dirty="0"/>
              <a:t>Your web browser requests web pages and their related files from a web server.</a:t>
            </a:r>
          </a:p>
          <a:p>
            <a:r>
              <a:rPr lang="en-US" sz="2400" dirty="0"/>
              <a:t>The web server locates the files and sends them to your web browser.</a:t>
            </a:r>
          </a:p>
          <a:p>
            <a:r>
              <a:rPr lang="en-US" sz="2400" dirty="0"/>
              <a:t>The web browser then renders the returned files and displays the requested web pages for you to use. </a:t>
            </a:r>
          </a:p>
        </p:txBody>
      </p:sp>
      <p:pic>
        <p:nvPicPr>
          <p:cNvPr id="14338" name="Picture 2" descr="The web client sends browser requests to the web server, which sends server responses back to the web cli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217" y="3553639"/>
            <a:ext cx="5910105" cy="273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386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Server-Side Scripting</a:t>
            </a:r>
          </a:p>
        </p:txBody>
      </p:sp>
      <p:sp>
        <p:nvSpPr>
          <p:cNvPr id="3" name="Content Placeholder 2"/>
          <p:cNvSpPr>
            <a:spLocks noGrp="1"/>
          </p:cNvSpPr>
          <p:nvPr>
            <p:ph idx="1"/>
          </p:nvPr>
        </p:nvSpPr>
        <p:spPr>
          <a:xfrm>
            <a:off x="457199" y="842546"/>
            <a:ext cx="8134351" cy="3547125"/>
          </a:xfrm>
        </p:spPr>
        <p:txBody>
          <a:bodyPr wrap="square">
            <a:spAutoFit/>
          </a:bodyPr>
          <a:lstStyle/>
          <a:p>
            <a:r>
              <a:rPr lang="en-US" sz="2200" dirty="0"/>
              <a:t>One of many technologies in which a server-side script is embedded within a web page document saved with a file extension such as:</a:t>
            </a:r>
          </a:p>
          <a:p>
            <a:pPr lvl="1"/>
            <a:r>
              <a:rPr lang="en-US" sz="2200" dirty="0"/>
              <a:t>.</a:t>
            </a:r>
            <a:r>
              <a:rPr lang="en-US" sz="2200" dirty="0" err="1"/>
              <a:t>php</a:t>
            </a:r>
            <a:r>
              <a:rPr lang="en-US" sz="2200" dirty="0"/>
              <a:t> (</a:t>
            </a:r>
            <a:r>
              <a:rPr lang="en-US" sz="2200" spc="-300" dirty="0"/>
              <a:t>P H </a:t>
            </a:r>
            <a:r>
              <a:rPr lang="en-US" sz="2200" dirty="0"/>
              <a:t>P)</a:t>
            </a:r>
          </a:p>
          <a:p>
            <a:pPr lvl="1"/>
            <a:r>
              <a:rPr lang="en-US" sz="2200" dirty="0"/>
              <a:t>.</a:t>
            </a:r>
            <a:r>
              <a:rPr lang="en-US" sz="2200" dirty="0" err="1"/>
              <a:t>cfm</a:t>
            </a:r>
            <a:r>
              <a:rPr lang="en-US" sz="2200" dirty="0"/>
              <a:t> (Adobe ColdFusion)</a:t>
            </a:r>
          </a:p>
          <a:p>
            <a:pPr lvl="1"/>
            <a:r>
              <a:rPr lang="en-US" sz="2200" dirty="0"/>
              <a:t>.</a:t>
            </a:r>
            <a:r>
              <a:rPr lang="en-US" sz="2200" dirty="0" err="1"/>
              <a:t>jsp</a:t>
            </a:r>
            <a:r>
              <a:rPr lang="en-US" sz="2200" dirty="0"/>
              <a:t> (Sun </a:t>
            </a:r>
            <a:r>
              <a:rPr lang="en-US" sz="2200" dirty="0" err="1"/>
              <a:t>JavaServer</a:t>
            </a:r>
            <a:r>
              <a:rPr lang="en-US" sz="2200" dirty="0"/>
              <a:t> Pages)</a:t>
            </a:r>
          </a:p>
          <a:p>
            <a:pPr lvl="1"/>
            <a:r>
              <a:rPr lang="en-US" sz="2200" dirty="0"/>
              <a:t>.</a:t>
            </a:r>
            <a:r>
              <a:rPr lang="en-US" sz="2200" dirty="0" err="1"/>
              <a:t>aspx</a:t>
            </a:r>
            <a:r>
              <a:rPr lang="en-US" sz="2200" dirty="0"/>
              <a:t> (</a:t>
            </a:r>
            <a:r>
              <a:rPr lang="en-US" sz="2200" spc="-300" dirty="0"/>
              <a:t>A S </a:t>
            </a:r>
            <a:r>
              <a:rPr lang="en-US" sz="2200" dirty="0" err="1"/>
              <a:t>P.Net</a:t>
            </a:r>
            <a:r>
              <a:rPr lang="en-US" sz="2200" dirty="0"/>
              <a:t>)</a:t>
            </a:r>
          </a:p>
          <a:p>
            <a:r>
              <a:rPr lang="en-US" sz="2200" dirty="0"/>
              <a:t>Uses direct execution — the script is run either by the web server itself or by an extension module to the web server.</a:t>
            </a:r>
          </a:p>
        </p:txBody>
      </p:sp>
      <p:pic>
        <p:nvPicPr>
          <p:cNvPr id="15362" name="Picture 2" descr="The web client sends browser requests to the web server, which sends server responses back to the web cli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4448175"/>
            <a:ext cx="3969542" cy="1837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843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H T M L </a:t>
            </a:r>
            <a:r>
              <a:rPr lang="en-US" sz="3600" dirty="0">
                <a:solidFill>
                  <a:schemeClr val="bg2"/>
                </a:solidFill>
                <a:latin typeface="+mj-lt"/>
              </a:rPr>
              <a:t>5: Email Text Box &lt;input&gt;</a:t>
            </a:r>
          </a:p>
        </p:txBody>
      </p:sp>
      <p:sp>
        <p:nvSpPr>
          <p:cNvPr id="3" name="Content Placeholder 2"/>
          <p:cNvSpPr>
            <a:spLocks noGrp="1"/>
          </p:cNvSpPr>
          <p:nvPr>
            <p:ph idx="1"/>
          </p:nvPr>
        </p:nvSpPr>
        <p:spPr>
          <a:xfrm>
            <a:off x="457199" y="842546"/>
            <a:ext cx="4038601" cy="4870564"/>
          </a:xfrm>
        </p:spPr>
        <p:txBody>
          <a:bodyPr wrap="square">
            <a:spAutoFit/>
          </a:bodyPr>
          <a:lstStyle/>
          <a:p>
            <a:r>
              <a:rPr lang="en-US" sz="2400" dirty="0"/>
              <a:t>Accepts text information in e-mail address format</a:t>
            </a:r>
          </a:p>
          <a:p>
            <a:r>
              <a:rPr lang="en-US" sz="2400" dirty="0"/>
              <a:t>Common Attributes:</a:t>
            </a:r>
          </a:p>
          <a:p>
            <a:pPr lvl="1"/>
            <a:r>
              <a:rPr lang="en-US" sz="2400" dirty="0"/>
              <a:t>type="email" </a:t>
            </a:r>
          </a:p>
          <a:p>
            <a:pPr lvl="1"/>
            <a:r>
              <a:rPr lang="en-US" sz="2400" dirty="0"/>
              <a:t>name</a:t>
            </a:r>
          </a:p>
          <a:p>
            <a:pPr lvl="1"/>
            <a:r>
              <a:rPr lang="en-US" sz="2400" dirty="0"/>
              <a:t>id</a:t>
            </a:r>
          </a:p>
          <a:p>
            <a:pPr lvl="1"/>
            <a:r>
              <a:rPr lang="en-US" sz="2400" dirty="0"/>
              <a:t>size</a:t>
            </a:r>
          </a:p>
          <a:p>
            <a:pPr lvl="1"/>
            <a:r>
              <a:rPr lang="en-US" sz="2400" dirty="0" err="1"/>
              <a:t>maxlength</a:t>
            </a:r>
            <a:endParaRPr lang="en-US" sz="2400" dirty="0"/>
          </a:p>
          <a:p>
            <a:pPr lvl="1"/>
            <a:r>
              <a:rPr lang="en-US" sz="2400" dirty="0"/>
              <a:t>value</a:t>
            </a:r>
          </a:p>
          <a:p>
            <a:pPr lvl="1"/>
            <a:r>
              <a:rPr lang="en-US" sz="2400" dirty="0"/>
              <a:t>placeholder</a:t>
            </a:r>
          </a:p>
          <a:p>
            <a:pPr lvl="1"/>
            <a:r>
              <a:rPr lang="en-US" sz="2400" dirty="0"/>
              <a:t>required</a:t>
            </a:r>
          </a:p>
        </p:txBody>
      </p:sp>
      <p:pic>
        <p:nvPicPr>
          <p:cNvPr id="16386" name="Picture 2" descr="The text entered for Email reads, D r dot Morris. The error message reads, Please enter an email addr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221" y="866775"/>
            <a:ext cx="4004329" cy="2953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57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H T M L </a:t>
            </a:r>
            <a:r>
              <a:rPr lang="en-US" sz="3600" dirty="0">
                <a:solidFill>
                  <a:schemeClr val="bg2"/>
                </a:solidFill>
                <a:latin typeface="+mj-lt"/>
              </a:rPr>
              <a:t>5: </a:t>
            </a:r>
            <a:r>
              <a:rPr lang="en-US" sz="3600" spc="-500" dirty="0">
                <a:solidFill>
                  <a:schemeClr val="bg2"/>
                </a:solidFill>
                <a:latin typeface="+mj-lt"/>
              </a:rPr>
              <a:t>U R </a:t>
            </a:r>
            <a:r>
              <a:rPr lang="en-US" sz="3600" dirty="0">
                <a:solidFill>
                  <a:schemeClr val="bg2"/>
                </a:solidFill>
                <a:latin typeface="+mj-lt"/>
              </a:rPr>
              <a:t>L Text Box &lt;input&gt; </a:t>
            </a:r>
          </a:p>
        </p:txBody>
      </p:sp>
      <p:sp>
        <p:nvSpPr>
          <p:cNvPr id="3" name="Content Placeholder 2"/>
          <p:cNvSpPr>
            <a:spLocks noGrp="1"/>
          </p:cNvSpPr>
          <p:nvPr>
            <p:ph idx="1"/>
          </p:nvPr>
        </p:nvSpPr>
        <p:spPr>
          <a:xfrm>
            <a:off x="457199" y="842546"/>
            <a:ext cx="4038601" cy="4870564"/>
          </a:xfrm>
        </p:spPr>
        <p:txBody>
          <a:bodyPr wrap="square">
            <a:spAutoFit/>
          </a:bodyPr>
          <a:lstStyle/>
          <a:p>
            <a:r>
              <a:rPr lang="en-US" sz="2400" dirty="0"/>
              <a:t>Accepts text information in </a:t>
            </a:r>
            <a:r>
              <a:rPr lang="en-US" sz="2400" spc="-300" dirty="0"/>
              <a:t>U R </a:t>
            </a:r>
            <a:r>
              <a:rPr lang="en-US" sz="2400" dirty="0"/>
              <a:t>L format</a:t>
            </a:r>
          </a:p>
          <a:p>
            <a:r>
              <a:rPr lang="en-US" sz="2400" dirty="0"/>
              <a:t>Common Attributes:</a:t>
            </a:r>
          </a:p>
          <a:p>
            <a:pPr lvl="1"/>
            <a:r>
              <a:rPr lang="en-US" sz="2400" dirty="0"/>
              <a:t>type="</a:t>
            </a:r>
            <a:r>
              <a:rPr lang="en-US" sz="2400" dirty="0" err="1"/>
              <a:t>url</a:t>
            </a:r>
            <a:r>
              <a:rPr lang="en-US" sz="2400" dirty="0"/>
              <a:t>" </a:t>
            </a:r>
          </a:p>
          <a:p>
            <a:pPr lvl="1"/>
            <a:r>
              <a:rPr lang="en-US" sz="2400" dirty="0"/>
              <a:t>name</a:t>
            </a:r>
          </a:p>
          <a:p>
            <a:pPr lvl="1"/>
            <a:r>
              <a:rPr lang="en-US" sz="2400" dirty="0"/>
              <a:t>id</a:t>
            </a:r>
          </a:p>
          <a:p>
            <a:pPr lvl="1"/>
            <a:r>
              <a:rPr lang="en-US" sz="2400" dirty="0"/>
              <a:t>size</a:t>
            </a:r>
          </a:p>
          <a:p>
            <a:pPr lvl="1"/>
            <a:r>
              <a:rPr lang="en-US" sz="2400" dirty="0" err="1"/>
              <a:t>maxlength</a:t>
            </a:r>
            <a:endParaRPr lang="en-US" sz="2400" dirty="0"/>
          </a:p>
          <a:p>
            <a:pPr lvl="1"/>
            <a:r>
              <a:rPr lang="en-US" sz="2400" dirty="0"/>
              <a:t>value</a:t>
            </a:r>
          </a:p>
          <a:p>
            <a:pPr lvl="1"/>
            <a:r>
              <a:rPr lang="en-US" sz="2400" dirty="0"/>
              <a:t>placeholder</a:t>
            </a:r>
          </a:p>
          <a:p>
            <a:pPr lvl="1"/>
            <a:r>
              <a:rPr lang="en-US" sz="2400" dirty="0"/>
              <a:t>required</a:t>
            </a:r>
          </a:p>
        </p:txBody>
      </p:sp>
      <p:pic>
        <p:nvPicPr>
          <p:cNvPr id="17410" name="Picture 2" descr="The text entered for Suggest a Website reads, google dot com. The error message reads, Please enter a U R L."/>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60751" y="856731"/>
            <a:ext cx="4033429" cy="2890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87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spc="-500" dirty="0">
                <a:solidFill>
                  <a:schemeClr val="bg2"/>
                </a:solidFill>
                <a:latin typeface="+mj-lt"/>
              </a:rPr>
              <a:t>H T M L </a:t>
            </a:r>
            <a:r>
              <a:rPr lang="en-US" sz="3600" dirty="0">
                <a:solidFill>
                  <a:schemeClr val="bg2"/>
                </a:solidFill>
                <a:latin typeface="+mj-lt"/>
              </a:rPr>
              <a:t>5: Telephone Number Text Box &lt;input&gt; </a:t>
            </a:r>
          </a:p>
        </p:txBody>
      </p:sp>
      <p:sp>
        <p:nvSpPr>
          <p:cNvPr id="3" name="Content Placeholder 2"/>
          <p:cNvSpPr>
            <a:spLocks noGrp="1"/>
          </p:cNvSpPr>
          <p:nvPr>
            <p:ph idx="1"/>
          </p:nvPr>
        </p:nvSpPr>
        <p:spPr>
          <a:xfrm>
            <a:off x="457199" y="1292111"/>
            <a:ext cx="8153401" cy="4501232"/>
          </a:xfrm>
        </p:spPr>
        <p:txBody>
          <a:bodyPr wrap="square">
            <a:spAutoFit/>
          </a:bodyPr>
          <a:lstStyle/>
          <a:p>
            <a:r>
              <a:rPr lang="en-US" sz="2400" dirty="0"/>
              <a:t>Accepts text information in telephone number format</a:t>
            </a:r>
          </a:p>
          <a:p>
            <a:r>
              <a:rPr lang="en-US" sz="2400" dirty="0"/>
              <a:t>Common Attributes:</a:t>
            </a:r>
          </a:p>
          <a:p>
            <a:pPr lvl="1"/>
            <a:r>
              <a:rPr lang="en-US" sz="2400" dirty="0"/>
              <a:t>type="</a:t>
            </a:r>
            <a:r>
              <a:rPr lang="en-US" sz="2400" dirty="0" err="1"/>
              <a:t>tel</a:t>
            </a:r>
            <a:r>
              <a:rPr lang="en-US" sz="2400" dirty="0"/>
              <a:t>" </a:t>
            </a:r>
          </a:p>
          <a:p>
            <a:pPr lvl="1"/>
            <a:r>
              <a:rPr lang="en-US" sz="2400" dirty="0"/>
              <a:t>name</a:t>
            </a:r>
          </a:p>
          <a:p>
            <a:pPr lvl="1"/>
            <a:r>
              <a:rPr lang="en-US" sz="2400" dirty="0"/>
              <a:t>id</a:t>
            </a:r>
          </a:p>
          <a:p>
            <a:pPr lvl="1"/>
            <a:r>
              <a:rPr lang="en-US" sz="2400" dirty="0"/>
              <a:t>size</a:t>
            </a:r>
          </a:p>
          <a:p>
            <a:pPr lvl="1"/>
            <a:r>
              <a:rPr lang="en-US" sz="2400" dirty="0" err="1"/>
              <a:t>maxlength</a:t>
            </a:r>
            <a:endParaRPr lang="en-US" sz="2400" dirty="0"/>
          </a:p>
          <a:p>
            <a:pPr lvl="1"/>
            <a:r>
              <a:rPr lang="en-US" sz="2400" dirty="0"/>
              <a:t>value</a:t>
            </a:r>
          </a:p>
          <a:p>
            <a:pPr lvl="1"/>
            <a:r>
              <a:rPr lang="en-US" sz="2400" dirty="0"/>
              <a:t>placeholder</a:t>
            </a:r>
          </a:p>
          <a:p>
            <a:pPr lvl="1"/>
            <a:r>
              <a:rPr lang="en-US" sz="2400" dirty="0"/>
              <a:t>required</a:t>
            </a:r>
          </a:p>
        </p:txBody>
      </p:sp>
    </p:spTree>
    <p:extLst>
      <p:ext uri="{BB962C8B-B14F-4D97-AF65-F5344CB8AC3E}">
        <p14:creationId xmlns:p14="http://schemas.microsoft.com/office/powerpoint/2010/main" val="1561414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H T M L </a:t>
            </a:r>
            <a:r>
              <a:rPr lang="en-US" sz="3600" dirty="0">
                <a:solidFill>
                  <a:schemeClr val="bg2"/>
                </a:solidFill>
                <a:latin typeface="+mj-lt"/>
              </a:rPr>
              <a:t>5: Search Text Box &lt;input&gt; </a:t>
            </a:r>
          </a:p>
        </p:txBody>
      </p:sp>
      <p:sp>
        <p:nvSpPr>
          <p:cNvPr id="3" name="Content Placeholder 2"/>
          <p:cNvSpPr>
            <a:spLocks noGrp="1"/>
          </p:cNvSpPr>
          <p:nvPr>
            <p:ph idx="1"/>
          </p:nvPr>
        </p:nvSpPr>
        <p:spPr>
          <a:xfrm>
            <a:off x="457199" y="838200"/>
            <a:ext cx="8153401" cy="4501232"/>
          </a:xfrm>
        </p:spPr>
        <p:txBody>
          <a:bodyPr wrap="square">
            <a:spAutoFit/>
          </a:bodyPr>
          <a:lstStyle/>
          <a:p>
            <a:r>
              <a:rPr lang="en-US" sz="2400" dirty="0"/>
              <a:t>Accepts search  terms</a:t>
            </a:r>
          </a:p>
          <a:p>
            <a:r>
              <a:rPr lang="en-US" sz="2400" dirty="0"/>
              <a:t>Common Attributes:</a:t>
            </a:r>
          </a:p>
          <a:p>
            <a:pPr lvl="1"/>
            <a:r>
              <a:rPr lang="en-US" sz="2400" dirty="0"/>
              <a:t>type="search" </a:t>
            </a:r>
          </a:p>
          <a:p>
            <a:pPr lvl="1"/>
            <a:r>
              <a:rPr lang="en-US" sz="2400" dirty="0"/>
              <a:t>name</a:t>
            </a:r>
          </a:p>
          <a:p>
            <a:pPr lvl="1"/>
            <a:r>
              <a:rPr lang="en-US" sz="2400" dirty="0"/>
              <a:t>id</a:t>
            </a:r>
          </a:p>
          <a:p>
            <a:pPr lvl="1"/>
            <a:r>
              <a:rPr lang="en-US" sz="2400" dirty="0"/>
              <a:t>size</a:t>
            </a:r>
          </a:p>
          <a:p>
            <a:pPr lvl="1"/>
            <a:r>
              <a:rPr lang="en-US" sz="2400" dirty="0" err="1"/>
              <a:t>maxlength</a:t>
            </a:r>
            <a:endParaRPr lang="en-US" sz="2400" dirty="0"/>
          </a:p>
          <a:p>
            <a:pPr lvl="1"/>
            <a:r>
              <a:rPr lang="en-US" sz="2400" dirty="0"/>
              <a:t>value</a:t>
            </a:r>
          </a:p>
          <a:p>
            <a:pPr lvl="1"/>
            <a:r>
              <a:rPr lang="en-US" sz="2400" dirty="0"/>
              <a:t>placeholder</a:t>
            </a:r>
          </a:p>
          <a:p>
            <a:pPr lvl="1"/>
            <a:r>
              <a:rPr lang="en-US" sz="2400" dirty="0"/>
              <a:t>required</a:t>
            </a:r>
          </a:p>
        </p:txBody>
      </p:sp>
    </p:spTree>
    <p:extLst>
      <p:ext uri="{BB962C8B-B14F-4D97-AF65-F5344CB8AC3E}">
        <p14:creationId xmlns:p14="http://schemas.microsoft.com/office/powerpoint/2010/main" val="1749542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H T M L </a:t>
            </a:r>
            <a:r>
              <a:rPr lang="en-US" sz="3600" dirty="0">
                <a:solidFill>
                  <a:schemeClr val="bg2"/>
                </a:solidFill>
                <a:latin typeface="+mj-lt"/>
              </a:rPr>
              <a:t>5: </a:t>
            </a:r>
            <a:r>
              <a:rPr lang="en-US" sz="3600" dirty="0" err="1">
                <a:solidFill>
                  <a:schemeClr val="bg2"/>
                </a:solidFill>
                <a:latin typeface="+mj-lt"/>
              </a:rPr>
              <a:t>Datalist</a:t>
            </a:r>
            <a:r>
              <a:rPr lang="en-US" sz="3600" dirty="0">
                <a:solidFill>
                  <a:schemeClr val="bg2"/>
                </a:solidFill>
                <a:latin typeface="+mj-lt"/>
              </a:rPr>
              <a:t> Control</a:t>
            </a:r>
          </a:p>
        </p:txBody>
      </p:sp>
      <p:sp>
        <p:nvSpPr>
          <p:cNvPr id="3" name="Content Placeholder 2"/>
          <p:cNvSpPr>
            <a:spLocks noGrp="1"/>
          </p:cNvSpPr>
          <p:nvPr>
            <p:ph idx="1"/>
          </p:nvPr>
        </p:nvSpPr>
        <p:spPr>
          <a:xfrm>
            <a:off x="457199" y="838200"/>
            <a:ext cx="4419601" cy="5047536"/>
          </a:xfrm>
        </p:spPr>
        <p:txBody>
          <a:bodyPr wrap="square">
            <a:spAutoFit/>
          </a:bodyPr>
          <a:lstStyle/>
          <a:p>
            <a:pPr marL="0" indent="0">
              <a:spcBef>
                <a:spcPts val="600"/>
              </a:spcBef>
              <a:buNone/>
            </a:pPr>
            <a:r>
              <a:rPr lang="en-US" sz="2400" dirty="0"/>
              <a:t>&lt;label for="color"&gt;Favorite Color:&lt;/label&gt; </a:t>
            </a:r>
            <a:br>
              <a:rPr lang="en-US" sz="2400" dirty="0"/>
            </a:br>
            <a:r>
              <a:rPr lang="en-US" sz="2400" dirty="0"/>
              <a:t>&lt;input type="text" name="color" id="color" list="colors" &gt;</a:t>
            </a:r>
          </a:p>
          <a:p>
            <a:pPr marL="0" indent="0">
              <a:spcBef>
                <a:spcPts val="600"/>
              </a:spcBef>
              <a:buNone/>
            </a:pPr>
            <a:r>
              <a:rPr lang="en-US" sz="2400" dirty="0"/>
              <a:t>&lt;</a:t>
            </a:r>
            <a:r>
              <a:rPr lang="en-US" sz="2400" dirty="0" err="1"/>
              <a:t>datalist</a:t>
            </a:r>
            <a:r>
              <a:rPr lang="en-US" sz="2400" dirty="0"/>
              <a:t> id="colors"&gt;</a:t>
            </a:r>
          </a:p>
          <a:p>
            <a:pPr marL="0" indent="0">
              <a:spcBef>
                <a:spcPts val="600"/>
              </a:spcBef>
              <a:buNone/>
            </a:pPr>
            <a:r>
              <a:rPr lang="en-US" sz="2400" dirty="0"/>
              <a:t>     &lt;option&gt;red&lt;/option&gt;</a:t>
            </a:r>
          </a:p>
          <a:p>
            <a:pPr marL="0" indent="0">
              <a:spcBef>
                <a:spcPts val="600"/>
              </a:spcBef>
              <a:buNone/>
            </a:pPr>
            <a:r>
              <a:rPr lang="en-US" sz="2400" dirty="0"/>
              <a:t>     &lt;option&gt;green&lt;/option&gt;</a:t>
            </a:r>
          </a:p>
          <a:p>
            <a:pPr marL="0" indent="0">
              <a:spcBef>
                <a:spcPts val="600"/>
              </a:spcBef>
              <a:buNone/>
            </a:pPr>
            <a:r>
              <a:rPr lang="en-US" sz="2400" dirty="0"/>
              <a:t>     &lt;option&gt;blue&lt;/option&gt;</a:t>
            </a:r>
          </a:p>
          <a:p>
            <a:pPr marL="0" indent="0">
              <a:spcBef>
                <a:spcPts val="600"/>
              </a:spcBef>
              <a:buNone/>
            </a:pPr>
            <a:r>
              <a:rPr lang="en-US" sz="2400" dirty="0"/>
              <a:t>     &lt;option&gt;yellow&lt;/option&gt;</a:t>
            </a:r>
          </a:p>
          <a:p>
            <a:pPr marL="0" indent="0">
              <a:spcBef>
                <a:spcPts val="600"/>
              </a:spcBef>
              <a:buNone/>
            </a:pPr>
            <a:r>
              <a:rPr lang="en-US" sz="2400" dirty="0"/>
              <a:t>     &lt;option&gt;pink&lt;/option&gt;</a:t>
            </a:r>
          </a:p>
          <a:p>
            <a:pPr marL="0" indent="0">
              <a:spcBef>
                <a:spcPts val="600"/>
              </a:spcBef>
              <a:buNone/>
            </a:pPr>
            <a:r>
              <a:rPr lang="en-US" sz="2400" dirty="0"/>
              <a:t>      &lt;option&gt;black&lt;/option&gt;</a:t>
            </a:r>
          </a:p>
          <a:p>
            <a:pPr marL="0" indent="0">
              <a:spcBef>
                <a:spcPts val="600"/>
              </a:spcBef>
              <a:buNone/>
            </a:pPr>
            <a:r>
              <a:rPr lang="en-US" sz="2400" dirty="0"/>
              <a:t>&lt;/</a:t>
            </a:r>
            <a:r>
              <a:rPr lang="en-US" sz="2400" dirty="0" err="1"/>
              <a:t>datalist</a:t>
            </a:r>
            <a:r>
              <a:rPr lang="en-US" sz="2400" dirty="0"/>
              <a:t>&gt;</a:t>
            </a:r>
          </a:p>
        </p:txBody>
      </p:sp>
      <p:pic>
        <p:nvPicPr>
          <p:cNvPr id="19458" name="Picture 2" descr="The page is titled, Form Example. Under the heading, Choose Your Favorite Color, there is a labeled text box followed by Send and Reset buttons. The letters, b and l, are entered in the text box. The data list element resembles a drop down list expanded to two rows with the options black and blu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5413" y="838200"/>
            <a:ext cx="3622288" cy="2454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277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H T M L </a:t>
            </a:r>
            <a:r>
              <a:rPr lang="en-US" sz="3600" dirty="0">
                <a:solidFill>
                  <a:schemeClr val="bg2"/>
                </a:solidFill>
                <a:latin typeface="+mj-lt"/>
              </a:rPr>
              <a:t>5: Slider Control &lt;input&gt; </a:t>
            </a:r>
          </a:p>
        </p:txBody>
      </p:sp>
      <p:sp>
        <p:nvSpPr>
          <p:cNvPr id="3" name="Content Placeholder 2"/>
          <p:cNvSpPr>
            <a:spLocks noGrp="1"/>
          </p:cNvSpPr>
          <p:nvPr>
            <p:ph idx="1"/>
          </p:nvPr>
        </p:nvSpPr>
        <p:spPr>
          <a:xfrm>
            <a:off x="457199" y="838200"/>
            <a:ext cx="8153401" cy="1862048"/>
          </a:xfrm>
        </p:spPr>
        <p:txBody>
          <a:bodyPr wrap="square">
            <a:spAutoFit/>
          </a:bodyPr>
          <a:lstStyle/>
          <a:p>
            <a:pPr marL="0" indent="0">
              <a:buNone/>
            </a:pPr>
            <a:r>
              <a:rPr lang="en-US" sz="2400" dirty="0"/>
              <a:t>&lt;label for="</a:t>
            </a:r>
            <a:r>
              <a:rPr lang="en-US" sz="2400" dirty="0" err="1"/>
              <a:t>myChoice</a:t>
            </a:r>
            <a:r>
              <a:rPr lang="en-US" sz="2400" dirty="0"/>
              <a:t>"&gt;</a:t>
            </a:r>
          </a:p>
          <a:p>
            <a:pPr marL="0" indent="0">
              <a:buNone/>
            </a:pPr>
            <a:r>
              <a:rPr lang="en-US" sz="2400" dirty="0"/>
              <a:t>Choose a number between 1 and 100:&lt;/label&gt;&lt;</a:t>
            </a:r>
            <a:r>
              <a:rPr lang="en-US" sz="2400" dirty="0" err="1"/>
              <a:t>br</a:t>
            </a:r>
            <a:r>
              <a:rPr lang="en-US" sz="2400" dirty="0"/>
              <a:t>&gt;</a:t>
            </a:r>
          </a:p>
          <a:p>
            <a:pPr marL="0" indent="0">
              <a:buNone/>
            </a:pPr>
            <a:r>
              <a:rPr lang="en-US" sz="2400" dirty="0"/>
              <a:t>Low &lt;input type="range" name="</a:t>
            </a:r>
            <a:r>
              <a:rPr lang="en-US" sz="2400" dirty="0" err="1"/>
              <a:t>myChoice</a:t>
            </a:r>
            <a:r>
              <a:rPr lang="en-US" sz="2400" dirty="0"/>
              <a:t>" id="</a:t>
            </a:r>
            <a:r>
              <a:rPr lang="en-US" sz="2400" dirty="0" err="1"/>
              <a:t>myChoice</a:t>
            </a:r>
            <a:r>
              <a:rPr lang="en-US" sz="2400" dirty="0"/>
              <a:t>"&gt; High</a:t>
            </a:r>
          </a:p>
        </p:txBody>
      </p:sp>
      <p:pic>
        <p:nvPicPr>
          <p:cNvPr id="20483" name="Picture 3" descr="A web page titled, Form Example. Below the instruction that reads, Choose a number between 1 and 100, there is a slider labeled Low on the left and High on the right. Buttons for Send and Reset are aligned left below the sli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043" y="2819400"/>
            <a:ext cx="4899466" cy="346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769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Overview of Forms</a:t>
            </a:r>
          </a:p>
        </p:txBody>
      </p:sp>
      <p:sp>
        <p:nvSpPr>
          <p:cNvPr id="6" name="Content Placeholder 5"/>
          <p:cNvSpPr>
            <a:spLocks noGrp="1"/>
          </p:cNvSpPr>
          <p:nvPr>
            <p:ph idx="1"/>
          </p:nvPr>
        </p:nvSpPr>
        <p:spPr>
          <a:xfrm>
            <a:off x="457200" y="838200"/>
            <a:ext cx="8153400" cy="2639184"/>
          </a:xfrm>
        </p:spPr>
        <p:txBody>
          <a:bodyPr wrap="square">
            <a:spAutoFit/>
          </a:bodyPr>
          <a:lstStyle/>
          <a:p>
            <a:r>
              <a:rPr lang="en-US" sz="2400" dirty="0"/>
              <a:t>Forms are used all over the Web to </a:t>
            </a:r>
          </a:p>
          <a:p>
            <a:pPr lvl="1"/>
            <a:r>
              <a:rPr lang="en-US" sz="2400" dirty="0"/>
              <a:t>Accept information</a:t>
            </a:r>
          </a:p>
          <a:p>
            <a:pPr lvl="1"/>
            <a:r>
              <a:rPr lang="en-US" sz="2400" dirty="0"/>
              <a:t>Provide interactivity</a:t>
            </a:r>
          </a:p>
          <a:p>
            <a:r>
              <a:rPr lang="en-US" sz="2400" dirty="0"/>
              <a:t>Types of forms:</a:t>
            </a:r>
          </a:p>
          <a:p>
            <a:pPr lvl="1"/>
            <a:r>
              <a:rPr lang="en-US" sz="2400" dirty="0"/>
              <a:t>Search form, Order form, Newsletter sign-up form, Survey form,  Add to Cart form, and so on…</a:t>
            </a:r>
          </a:p>
        </p:txBody>
      </p:sp>
    </p:spTree>
    <p:extLst>
      <p:ext uri="{BB962C8B-B14F-4D97-AF65-F5344CB8AC3E}">
        <p14:creationId xmlns:p14="http://schemas.microsoft.com/office/powerpoint/2010/main" val="1475672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H T M L </a:t>
            </a:r>
            <a:r>
              <a:rPr lang="en-US" sz="3600" dirty="0">
                <a:solidFill>
                  <a:schemeClr val="bg2"/>
                </a:solidFill>
                <a:latin typeface="+mj-lt"/>
              </a:rPr>
              <a:t>5: Spinner Control &lt;input&gt; </a:t>
            </a:r>
          </a:p>
        </p:txBody>
      </p:sp>
      <p:sp>
        <p:nvSpPr>
          <p:cNvPr id="3" name="Content Placeholder 2"/>
          <p:cNvSpPr>
            <a:spLocks noGrp="1"/>
          </p:cNvSpPr>
          <p:nvPr>
            <p:ph idx="1"/>
          </p:nvPr>
        </p:nvSpPr>
        <p:spPr>
          <a:xfrm>
            <a:off x="457199" y="838200"/>
            <a:ext cx="8153401" cy="1477328"/>
          </a:xfrm>
        </p:spPr>
        <p:txBody>
          <a:bodyPr wrap="square">
            <a:spAutoFit/>
          </a:bodyPr>
          <a:lstStyle/>
          <a:p>
            <a:pPr marL="0" indent="0">
              <a:spcBef>
                <a:spcPts val="600"/>
              </a:spcBef>
              <a:buNone/>
            </a:pPr>
            <a:r>
              <a:rPr lang="en-US" sz="2400" dirty="0"/>
              <a:t>&lt;label for="</a:t>
            </a:r>
            <a:r>
              <a:rPr lang="en-US" sz="2400" dirty="0" err="1"/>
              <a:t>myChoice</a:t>
            </a:r>
            <a:r>
              <a:rPr lang="en-US" sz="2400" dirty="0"/>
              <a:t>"&gt;</a:t>
            </a:r>
            <a:br>
              <a:rPr lang="en-US" sz="2400" dirty="0"/>
            </a:br>
            <a:r>
              <a:rPr lang="en-US" sz="2400" dirty="0"/>
              <a:t>Choose a number between 1 and 10:&lt;/label&gt;</a:t>
            </a:r>
            <a:br>
              <a:rPr lang="en-US" sz="2400" dirty="0"/>
            </a:br>
            <a:r>
              <a:rPr lang="en-US" sz="2400" dirty="0"/>
              <a:t>&lt;input type="number"  name="</a:t>
            </a:r>
            <a:r>
              <a:rPr lang="en-US" sz="2400" dirty="0" err="1"/>
              <a:t>myChoice</a:t>
            </a:r>
            <a:r>
              <a:rPr lang="en-US" sz="2400" dirty="0"/>
              <a:t>"  id="</a:t>
            </a:r>
            <a:r>
              <a:rPr lang="en-US" sz="2400" dirty="0" err="1"/>
              <a:t>myChoice</a:t>
            </a:r>
            <a:r>
              <a:rPr lang="en-US" sz="2400" dirty="0"/>
              <a:t>“</a:t>
            </a:r>
            <a:br>
              <a:rPr lang="en-US" sz="2400" dirty="0"/>
            </a:br>
            <a:r>
              <a:rPr lang="en-US" sz="2400" dirty="0"/>
              <a:t>   min="1" max="10"&gt; </a:t>
            </a:r>
          </a:p>
        </p:txBody>
      </p:sp>
      <p:pic>
        <p:nvPicPr>
          <p:cNvPr id="21507" name="Picture 3" descr="The spinner on the updated form example page resembles a text box with smaller than average up and down arrows at its right margin, which is used to adjust the number shown in the text 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161" y="2606732"/>
            <a:ext cx="4884979" cy="3661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320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H T M L </a:t>
            </a:r>
            <a:r>
              <a:rPr lang="en-US" sz="3600" dirty="0">
                <a:solidFill>
                  <a:schemeClr val="bg2"/>
                </a:solidFill>
                <a:latin typeface="+mj-lt"/>
              </a:rPr>
              <a:t>5: Calendar Control &lt;input&gt; </a:t>
            </a:r>
          </a:p>
        </p:txBody>
      </p:sp>
      <p:sp>
        <p:nvSpPr>
          <p:cNvPr id="3" name="Content Placeholder 2"/>
          <p:cNvSpPr>
            <a:spLocks noGrp="1"/>
          </p:cNvSpPr>
          <p:nvPr>
            <p:ph idx="1"/>
          </p:nvPr>
        </p:nvSpPr>
        <p:spPr>
          <a:xfrm>
            <a:off x="457199" y="838200"/>
            <a:ext cx="8153401" cy="738664"/>
          </a:xfrm>
        </p:spPr>
        <p:txBody>
          <a:bodyPr wrap="square">
            <a:spAutoFit/>
          </a:bodyPr>
          <a:lstStyle/>
          <a:p>
            <a:pPr marL="0" indent="0">
              <a:spcBef>
                <a:spcPts val="600"/>
              </a:spcBef>
              <a:buNone/>
            </a:pPr>
            <a:r>
              <a:rPr lang="en-US" sz="2400" dirty="0"/>
              <a:t>&lt;label for="</a:t>
            </a:r>
            <a:r>
              <a:rPr lang="en-US" sz="2400" dirty="0" err="1"/>
              <a:t>myDate</a:t>
            </a:r>
            <a:r>
              <a:rPr lang="en-US" sz="2400" dirty="0"/>
              <a:t>"&gt;Choose a Date&lt;/label&gt;</a:t>
            </a:r>
            <a:br>
              <a:rPr lang="en-US" sz="2400" dirty="0"/>
            </a:br>
            <a:r>
              <a:rPr lang="en-US" sz="2400" dirty="0"/>
              <a:t>&lt;input type="date" name="</a:t>
            </a:r>
            <a:r>
              <a:rPr lang="en-US" sz="2400" dirty="0" err="1"/>
              <a:t>myDate</a:t>
            </a:r>
            <a:r>
              <a:rPr lang="en-US" sz="2400" dirty="0"/>
              <a:t>" id="</a:t>
            </a:r>
            <a:r>
              <a:rPr lang="en-US" sz="2400" dirty="0" err="1"/>
              <a:t>myDate</a:t>
            </a:r>
            <a:r>
              <a:rPr lang="en-US" sz="2400" dirty="0"/>
              <a:t>"&gt; </a:t>
            </a:r>
          </a:p>
        </p:txBody>
      </p:sp>
      <p:pic>
        <p:nvPicPr>
          <p:cNvPr id="22530" name="Picture 2" descr="The interface to choose a date has a drop down list and a spinner element nested inside it. Interacting with the drop down list produces a calendar with navigation controls to move between months and select specific d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705" y="1733122"/>
            <a:ext cx="5199128" cy="4553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840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H T M L </a:t>
            </a:r>
            <a:r>
              <a:rPr lang="en-US" sz="3600" dirty="0">
                <a:solidFill>
                  <a:schemeClr val="bg2"/>
                </a:solidFill>
                <a:latin typeface="+mj-lt"/>
              </a:rPr>
              <a:t>5 Color-well Control</a:t>
            </a:r>
          </a:p>
        </p:txBody>
      </p:sp>
      <p:sp>
        <p:nvSpPr>
          <p:cNvPr id="3" name="Content Placeholder 2"/>
          <p:cNvSpPr>
            <a:spLocks noGrp="1"/>
          </p:cNvSpPr>
          <p:nvPr>
            <p:ph idx="1"/>
          </p:nvPr>
        </p:nvSpPr>
        <p:spPr>
          <a:xfrm>
            <a:off x="457199" y="838200"/>
            <a:ext cx="8153401" cy="815608"/>
          </a:xfrm>
        </p:spPr>
        <p:txBody>
          <a:bodyPr wrap="square">
            <a:spAutoFit/>
          </a:bodyPr>
          <a:lstStyle/>
          <a:p>
            <a:pPr marL="0" indent="0">
              <a:spcBef>
                <a:spcPts val="600"/>
              </a:spcBef>
              <a:buNone/>
            </a:pPr>
            <a:r>
              <a:rPr lang="en-US" sz="2400" dirty="0"/>
              <a:t>&lt;label for="</a:t>
            </a:r>
            <a:r>
              <a:rPr lang="en-US" sz="2400" dirty="0" err="1"/>
              <a:t>myColor</a:t>
            </a:r>
            <a:r>
              <a:rPr lang="en-US" sz="2400" dirty="0"/>
              <a:t>"&gt;Choose a color:&lt;/label&gt;</a:t>
            </a:r>
          </a:p>
          <a:p>
            <a:pPr marL="0" indent="0">
              <a:spcBef>
                <a:spcPts val="600"/>
              </a:spcBef>
              <a:buNone/>
            </a:pPr>
            <a:r>
              <a:rPr lang="en-US" sz="2400" dirty="0"/>
              <a:t>&lt;input type="color" name="</a:t>
            </a:r>
            <a:r>
              <a:rPr lang="en-US" sz="2400" dirty="0" err="1"/>
              <a:t>myColor</a:t>
            </a:r>
            <a:r>
              <a:rPr lang="en-US" sz="2400" dirty="0"/>
              <a:t>" id="</a:t>
            </a:r>
            <a:r>
              <a:rPr lang="en-US" sz="2400" dirty="0" err="1"/>
              <a:t>myColor</a:t>
            </a:r>
            <a:r>
              <a:rPr lang="en-US" sz="2400" dirty="0"/>
              <a:t>"&gt;</a:t>
            </a:r>
          </a:p>
        </p:txBody>
      </p:sp>
      <p:pic>
        <p:nvPicPr>
          <p:cNvPr id="23554" name="Picture 2" descr="The button to choose a color shows a color swatch. Clicking on the swatch produces a window with swatch samples and a gradient color field for selecting custom valu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5250" y="1997889"/>
            <a:ext cx="5233500" cy="4273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811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Practice with an </a:t>
            </a:r>
            <a:r>
              <a:rPr lang="en-US" sz="3600" spc="-500" dirty="0">
                <a:solidFill>
                  <a:schemeClr val="bg2"/>
                </a:solidFill>
                <a:latin typeface="+mj-lt"/>
              </a:rPr>
              <a:t>H T M L </a:t>
            </a:r>
            <a:r>
              <a:rPr lang="en-US" sz="3600" dirty="0">
                <a:solidFill>
                  <a:schemeClr val="bg2"/>
                </a:solidFill>
                <a:latin typeface="+mj-lt"/>
              </a:rPr>
              <a:t>5 Form</a:t>
            </a:r>
          </a:p>
        </p:txBody>
      </p:sp>
      <p:sp>
        <p:nvSpPr>
          <p:cNvPr id="3" name="Content Placeholder 2"/>
          <p:cNvSpPr>
            <a:spLocks noGrp="1"/>
          </p:cNvSpPr>
          <p:nvPr>
            <p:ph idx="1"/>
          </p:nvPr>
        </p:nvSpPr>
        <p:spPr>
          <a:xfrm>
            <a:off x="457199" y="838200"/>
            <a:ext cx="8153401" cy="738664"/>
          </a:xfrm>
        </p:spPr>
        <p:txBody>
          <a:bodyPr wrap="square">
            <a:spAutoFit/>
          </a:bodyPr>
          <a:lstStyle/>
          <a:p>
            <a:r>
              <a:rPr lang="en-US" sz="2400" dirty="0"/>
              <a:t>The form display and functioning varies with browser support.</a:t>
            </a:r>
          </a:p>
        </p:txBody>
      </p:sp>
      <p:pic>
        <p:nvPicPr>
          <p:cNvPr id="24578" name="Picture 2" descr="The page is titled, Comment Form. The form instructs the user that required fields are marked with an asterisk. The form is as follows. Row 1. Label reads, asterisk first name, and text box reads, your first name. Row 2. Label reads, asterisk last name, and text box reads, your last name. Row 3. Label reads, asterisk email, and text box reads, you at your domain dot com. Row 4. Label reads, rating, 1 to 10, horizontal slider, with arrow near center. Row 5. Label reads, asterisk comments, and scrolling text box reads, your comments here. Row 6. Submit button. The text boxes have the given text pre entered in a light gray font."/>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53222" y="1649628"/>
            <a:ext cx="3037778" cy="4636872"/>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descr="The pre-loaded light gray text still appears in the comment form’s 4 required fields. These text boxes have shaded outlines. An error message reads, Please fill out this field."/>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87022" y="1668678"/>
            <a:ext cx="3037778" cy="4636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510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Summary</a:t>
            </a:r>
          </a:p>
        </p:txBody>
      </p:sp>
      <p:sp>
        <p:nvSpPr>
          <p:cNvPr id="3" name="Content Placeholder 2"/>
          <p:cNvSpPr>
            <a:spLocks noGrp="1"/>
          </p:cNvSpPr>
          <p:nvPr>
            <p:ph idx="1"/>
          </p:nvPr>
        </p:nvSpPr>
        <p:spPr>
          <a:xfrm>
            <a:off x="457199" y="838200"/>
            <a:ext cx="8153401" cy="3162404"/>
          </a:xfrm>
        </p:spPr>
        <p:txBody>
          <a:bodyPr wrap="square">
            <a:spAutoFit/>
          </a:bodyPr>
          <a:lstStyle/>
          <a:p>
            <a:r>
              <a:rPr lang="en-US" sz="2400" dirty="0"/>
              <a:t>This chapter introduced the use of forms on web pages. </a:t>
            </a:r>
          </a:p>
          <a:p>
            <a:r>
              <a:rPr lang="en-US" sz="2400" dirty="0"/>
              <a:t>You learned about how to configure form elements and provide for accessibility. </a:t>
            </a:r>
          </a:p>
          <a:p>
            <a:r>
              <a:rPr lang="en-US" sz="2400" dirty="0"/>
              <a:t>You learned how to configure a form to access server-side processing. </a:t>
            </a:r>
          </a:p>
          <a:p>
            <a:r>
              <a:rPr lang="en-US" sz="2400" dirty="0"/>
              <a:t>You also learned about new </a:t>
            </a:r>
            <a:r>
              <a:rPr lang="en-US" sz="2400" spc="-300" dirty="0"/>
              <a:t>H T M L </a:t>
            </a:r>
            <a:r>
              <a:rPr lang="en-US" sz="2400" dirty="0"/>
              <a:t>5 form controls and attributes.</a:t>
            </a:r>
          </a:p>
        </p:txBody>
      </p:sp>
    </p:spTree>
    <p:extLst>
      <p:ext uri="{BB962C8B-B14F-4D97-AF65-F5344CB8AC3E}">
        <p14:creationId xmlns:p14="http://schemas.microsoft.com/office/powerpoint/2010/main" val="4199941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35396" cy="553998"/>
          </a:xfrm>
        </p:spPr>
        <p:txBody>
          <a:bodyPr wrap="square">
            <a:spAutoFit/>
          </a:bodyPr>
          <a:lstStyle/>
          <a:p>
            <a:r>
              <a:rPr lang="en-US" sz="3600" dirty="0">
                <a:latin typeface="+mj-lt"/>
              </a:rPr>
              <a:t>Copyright</a:t>
            </a:r>
            <a:endParaRPr lang="en-US" sz="3600" b="0" dirty="0">
              <a:latin typeface="+mj-lt"/>
            </a:endParaRPr>
          </a:p>
        </p:txBody>
      </p:sp>
      <p:pic>
        <p:nvPicPr>
          <p:cNvPr id="5"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2559" y="2372223"/>
            <a:ext cx="1180041" cy="1324299"/>
          </a:xfrm>
          <a:prstGeom prst="rect">
            <a:avLst/>
          </a:prstGeom>
        </p:spPr>
      </p:pic>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733549" y="1961468"/>
            <a:ext cx="6858001" cy="2636392"/>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Two Components of Using Forms</a:t>
            </a:r>
          </a:p>
        </p:txBody>
      </p:sp>
      <p:sp>
        <p:nvSpPr>
          <p:cNvPr id="3" name="Content Placeholder 2"/>
          <p:cNvSpPr>
            <a:spLocks noGrp="1"/>
          </p:cNvSpPr>
          <p:nvPr>
            <p:ph idx="1"/>
          </p:nvPr>
        </p:nvSpPr>
        <p:spPr>
          <a:xfrm>
            <a:off x="457200" y="838200"/>
            <a:ext cx="8153400" cy="369332"/>
          </a:xfrm>
        </p:spPr>
        <p:txBody>
          <a:bodyPr wrap="square">
            <a:spAutoFit/>
          </a:bodyPr>
          <a:lstStyle/>
          <a:p>
            <a:pPr marL="457200" indent="-457200">
              <a:buFont typeface="+mj-lt"/>
              <a:buAutoNum type="arabicPeriod"/>
            </a:pPr>
            <a:r>
              <a:rPr lang="en-US" sz="2400" dirty="0"/>
              <a:t>The web page form</a:t>
            </a:r>
          </a:p>
        </p:txBody>
      </p:sp>
      <p:sp>
        <p:nvSpPr>
          <p:cNvPr id="4" name="Content Placeholder 3"/>
          <p:cNvSpPr>
            <a:spLocks noGrp="1"/>
          </p:cNvSpPr>
          <p:nvPr>
            <p:ph idx="13"/>
          </p:nvPr>
        </p:nvSpPr>
        <p:spPr>
          <a:xfrm>
            <a:off x="457200" y="1276349"/>
            <a:ext cx="8153400" cy="1477328"/>
          </a:xfrm>
        </p:spPr>
        <p:txBody>
          <a:bodyPr wrap="square">
            <a:spAutoFit/>
          </a:bodyPr>
          <a:lstStyle/>
          <a:p>
            <a:pPr marL="457200" indent="0">
              <a:buNone/>
            </a:pPr>
            <a:r>
              <a:rPr lang="en-US" sz="2400" dirty="0"/>
              <a:t>An </a:t>
            </a:r>
            <a:r>
              <a:rPr lang="en-US" sz="2400" spc="-300" dirty="0"/>
              <a:t>H T M </a:t>
            </a:r>
            <a:r>
              <a:rPr lang="en-US" sz="2400" dirty="0"/>
              <a:t>L element that contains and organizes </a:t>
            </a:r>
            <a:r>
              <a:rPr lang="en-US" sz="2400" b="1" dirty="0"/>
              <a:t>form</a:t>
            </a:r>
            <a:r>
              <a:rPr lang="en-US" sz="2400" dirty="0"/>
              <a:t> </a:t>
            </a:r>
            <a:r>
              <a:rPr lang="en-US" sz="2400" b="1" dirty="0"/>
              <a:t>controls</a:t>
            </a:r>
            <a:r>
              <a:rPr lang="en-US" sz="2400" dirty="0"/>
              <a:t> such as </a:t>
            </a:r>
            <a:r>
              <a:rPr lang="en-US" sz="2400" b="1" dirty="0">
                <a:solidFill>
                  <a:srgbClr val="0070C0"/>
                </a:solidFill>
              </a:rPr>
              <a:t>text boxes</a:t>
            </a:r>
            <a:r>
              <a:rPr lang="en-US" sz="2400" dirty="0"/>
              <a:t>, </a:t>
            </a:r>
            <a:r>
              <a:rPr lang="en-US" sz="2400" b="1" dirty="0">
                <a:solidFill>
                  <a:srgbClr val="0070C0"/>
                </a:solidFill>
              </a:rPr>
              <a:t>check boxes</a:t>
            </a:r>
            <a:r>
              <a:rPr lang="en-US" sz="2400" dirty="0"/>
              <a:t>, and </a:t>
            </a:r>
            <a:r>
              <a:rPr lang="en-US" sz="2400" b="1" dirty="0">
                <a:solidFill>
                  <a:srgbClr val="0070C0"/>
                </a:solidFill>
              </a:rPr>
              <a:t>buttons</a:t>
            </a:r>
            <a:r>
              <a:rPr lang="en-US" sz="2400" dirty="0"/>
              <a:t> that can accept information from website visitors.</a:t>
            </a:r>
          </a:p>
        </p:txBody>
      </p:sp>
      <p:sp>
        <p:nvSpPr>
          <p:cNvPr id="5" name="Content Placeholder 4"/>
          <p:cNvSpPr>
            <a:spLocks noGrp="1"/>
          </p:cNvSpPr>
          <p:nvPr>
            <p:ph idx="14"/>
          </p:nvPr>
        </p:nvSpPr>
        <p:spPr>
          <a:xfrm>
            <a:off x="457200" y="2599372"/>
            <a:ext cx="8153400" cy="931024"/>
          </a:xfrm>
        </p:spPr>
        <p:txBody>
          <a:bodyPr wrap="square">
            <a:spAutoFit/>
          </a:bodyPr>
          <a:lstStyle/>
          <a:p>
            <a:pPr marL="0" indent="0">
              <a:buNone/>
            </a:pPr>
            <a:r>
              <a:rPr lang="en-US" sz="2400" dirty="0"/>
              <a:t>and </a:t>
            </a:r>
          </a:p>
          <a:p>
            <a:pPr marL="457200" indent="-457200">
              <a:buFont typeface="+mj-lt"/>
              <a:buAutoNum type="arabicPeriod" startAt="2"/>
            </a:pPr>
            <a:r>
              <a:rPr lang="en-US" sz="2400" dirty="0"/>
              <a:t>The server-side processing</a:t>
            </a:r>
          </a:p>
        </p:txBody>
      </p:sp>
      <p:sp>
        <p:nvSpPr>
          <p:cNvPr id="6" name="Content Placeholder 5"/>
          <p:cNvSpPr>
            <a:spLocks noGrp="1"/>
          </p:cNvSpPr>
          <p:nvPr>
            <p:ph idx="15"/>
          </p:nvPr>
        </p:nvSpPr>
        <p:spPr>
          <a:xfrm>
            <a:off x="457200" y="3616404"/>
            <a:ext cx="8153400" cy="1107996"/>
          </a:xfrm>
        </p:spPr>
        <p:txBody>
          <a:bodyPr wrap="square">
            <a:spAutoFit/>
          </a:bodyPr>
          <a:lstStyle/>
          <a:p>
            <a:pPr marL="457200" indent="0">
              <a:buNone/>
            </a:pPr>
            <a:r>
              <a:rPr lang="en-US" sz="2400" dirty="0"/>
              <a:t>Server-side processing works with the form data and sends e-mail, writes to a text file, updates a database, or performs some other type of processing on the server.</a:t>
            </a:r>
          </a:p>
        </p:txBody>
      </p:sp>
    </p:spTree>
    <p:extLst>
      <p:ext uri="{BB962C8B-B14F-4D97-AF65-F5344CB8AC3E}">
        <p14:creationId xmlns:p14="http://schemas.microsoft.com/office/powerpoint/2010/main" val="337795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H T M </a:t>
            </a:r>
            <a:r>
              <a:rPr lang="en-US" sz="3600" dirty="0">
                <a:solidFill>
                  <a:schemeClr val="bg2"/>
                </a:solidFill>
                <a:latin typeface="+mj-lt"/>
              </a:rPr>
              <a:t>L Using Forms</a:t>
            </a:r>
          </a:p>
        </p:txBody>
      </p:sp>
      <p:sp>
        <p:nvSpPr>
          <p:cNvPr id="3" name="Content Placeholder 2"/>
          <p:cNvSpPr>
            <a:spLocks noGrp="1"/>
          </p:cNvSpPr>
          <p:nvPr>
            <p:ph idx="1"/>
          </p:nvPr>
        </p:nvSpPr>
        <p:spPr>
          <a:xfrm>
            <a:off x="457200" y="828675"/>
            <a:ext cx="8153400" cy="5478423"/>
          </a:xfrm>
        </p:spPr>
        <p:txBody>
          <a:bodyPr wrap="square">
            <a:spAutoFit/>
          </a:bodyPr>
          <a:lstStyle/>
          <a:p>
            <a:r>
              <a:rPr lang="en-US" dirty="0"/>
              <a:t>&lt;form&gt; tag</a:t>
            </a:r>
          </a:p>
          <a:p>
            <a:pPr lvl="1"/>
            <a:r>
              <a:rPr lang="en-US" dirty="0"/>
              <a:t>Contains the form elements on a web page</a:t>
            </a:r>
          </a:p>
          <a:p>
            <a:pPr lvl="1"/>
            <a:r>
              <a:rPr lang="en-US" dirty="0"/>
              <a:t>Container tag 	</a:t>
            </a:r>
          </a:p>
          <a:p>
            <a:r>
              <a:rPr lang="en-US" dirty="0"/>
              <a:t>&lt;input&gt; tag</a:t>
            </a:r>
          </a:p>
          <a:p>
            <a:pPr lvl="1"/>
            <a:r>
              <a:rPr lang="en-US" dirty="0"/>
              <a:t>Configures a variety of form elements including text boxes, radio buttons, check boxes, and buttons</a:t>
            </a:r>
          </a:p>
          <a:p>
            <a:pPr lvl="1"/>
            <a:r>
              <a:rPr lang="en-US" dirty="0"/>
              <a:t>Stand alone tag</a:t>
            </a:r>
          </a:p>
          <a:p>
            <a:r>
              <a:rPr lang="en-US" dirty="0"/>
              <a:t>&lt;</a:t>
            </a:r>
            <a:r>
              <a:rPr lang="en-US" dirty="0" err="1"/>
              <a:t>textarea</a:t>
            </a:r>
            <a:r>
              <a:rPr lang="en-US" dirty="0"/>
              <a:t>&gt; tag</a:t>
            </a:r>
          </a:p>
          <a:p>
            <a:pPr lvl="1"/>
            <a:r>
              <a:rPr lang="en-US" dirty="0"/>
              <a:t>Configures a scrolling text box</a:t>
            </a:r>
          </a:p>
          <a:p>
            <a:pPr lvl="1"/>
            <a:r>
              <a:rPr lang="en-US" dirty="0"/>
              <a:t>Container tag</a:t>
            </a:r>
          </a:p>
          <a:p>
            <a:r>
              <a:rPr lang="en-US" dirty="0"/>
              <a:t>&lt;select&gt; tag</a:t>
            </a:r>
          </a:p>
          <a:p>
            <a:pPr lvl="1"/>
            <a:r>
              <a:rPr lang="en-US" dirty="0"/>
              <a:t>Configures a select box (drop down list)</a:t>
            </a:r>
          </a:p>
          <a:p>
            <a:pPr lvl="1"/>
            <a:r>
              <a:rPr lang="en-US" dirty="0"/>
              <a:t>Container tag</a:t>
            </a:r>
          </a:p>
          <a:p>
            <a:r>
              <a:rPr lang="en-US" dirty="0"/>
              <a:t>&lt;option&gt; tag</a:t>
            </a:r>
          </a:p>
          <a:p>
            <a:pPr lvl="1"/>
            <a:r>
              <a:rPr lang="en-US" dirty="0"/>
              <a:t>Configures an option in the select box</a:t>
            </a:r>
          </a:p>
          <a:p>
            <a:pPr lvl="1"/>
            <a:r>
              <a:rPr lang="en-US" dirty="0"/>
              <a:t>Container tag</a:t>
            </a:r>
          </a:p>
        </p:txBody>
      </p:sp>
    </p:spTree>
    <p:extLst>
      <p:ext uri="{BB962C8B-B14F-4D97-AF65-F5344CB8AC3E}">
        <p14:creationId xmlns:p14="http://schemas.microsoft.com/office/powerpoint/2010/main" val="3265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Sample Form </a:t>
            </a:r>
            <a:r>
              <a:rPr lang="en-US" sz="3600" spc="-500" dirty="0">
                <a:solidFill>
                  <a:schemeClr val="bg2"/>
                </a:solidFill>
                <a:latin typeface="+mj-lt"/>
              </a:rPr>
              <a:t>H T M </a:t>
            </a:r>
            <a:r>
              <a:rPr lang="en-US" sz="3600" dirty="0">
                <a:solidFill>
                  <a:schemeClr val="bg2"/>
                </a:solidFill>
                <a:latin typeface="+mj-lt"/>
              </a:rPr>
              <a:t>L</a:t>
            </a:r>
          </a:p>
        </p:txBody>
      </p:sp>
      <p:sp>
        <p:nvSpPr>
          <p:cNvPr id="4" name="Content Placeholder 3"/>
          <p:cNvSpPr>
            <a:spLocks noGrp="1"/>
          </p:cNvSpPr>
          <p:nvPr>
            <p:ph idx="1"/>
          </p:nvPr>
        </p:nvSpPr>
        <p:spPr>
          <a:xfrm>
            <a:off x="457200" y="837396"/>
            <a:ext cx="8153400" cy="2600712"/>
          </a:xfrm>
        </p:spPr>
        <p:txBody>
          <a:bodyPr wrap="square">
            <a:spAutoFit/>
          </a:bodyPr>
          <a:lstStyle/>
          <a:p>
            <a:pPr marL="0" indent="0">
              <a:spcBef>
                <a:spcPts val="600"/>
              </a:spcBef>
              <a:buNone/>
            </a:pPr>
            <a:r>
              <a:rPr lang="en-US" sz="2400" b="1" dirty="0"/>
              <a:t>&lt;form&gt;</a:t>
            </a:r>
          </a:p>
          <a:p>
            <a:pPr marL="0" indent="0">
              <a:spcBef>
                <a:spcPts val="600"/>
              </a:spcBef>
              <a:buNone/>
            </a:pPr>
            <a:r>
              <a:rPr lang="en-US" sz="2400" b="1" dirty="0"/>
              <a:t>E-mail: &lt;input type="text" name="email" id="email" &gt;</a:t>
            </a:r>
          </a:p>
          <a:p>
            <a:pPr marL="0" indent="0">
              <a:spcBef>
                <a:spcPts val="600"/>
              </a:spcBef>
              <a:buNone/>
            </a:pPr>
            <a:r>
              <a:rPr lang="en-US" sz="2400" b="1" dirty="0"/>
              <a:t>&lt;</a:t>
            </a:r>
            <a:r>
              <a:rPr lang="en-US" sz="2400" b="1" dirty="0" err="1"/>
              <a:t>br</a:t>
            </a:r>
            <a:r>
              <a:rPr lang="en-US" sz="2400" b="1" dirty="0"/>
              <a:t>&gt;&lt;</a:t>
            </a:r>
            <a:r>
              <a:rPr lang="en-US" sz="2400" b="1" dirty="0" err="1"/>
              <a:t>br</a:t>
            </a:r>
            <a:r>
              <a:rPr lang="en-US" sz="2400" b="1" dirty="0"/>
              <a:t>&gt;</a:t>
            </a:r>
          </a:p>
          <a:p>
            <a:pPr marL="0" indent="0">
              <a:spcBef>
                <a:spcPts val="600"/>
              </a:spcBef>
              <a:buNone/>
            </a:pPr>
            <a:r>
              <a:rPr lang="en-US" sz="2400" b="1" dirty="0"/>
              <a:t>&lt;input type="submit" value="Sign Me Up!"&gt; </a:t>
            </a:r>
          </a:p>
          <a:p>
            <a:pPr marL="0" indent="0">
              <a:spcBef>
                <a:spcPts val="600"/>
              </a:spcBef>
              <a:buNone/>
            </a:pPr>
            <a:r>
              <a:rPr lang="en-US" sz="2400" b="1" dirty="0"/>
              <a:t>&lt;input type="reset"&gt;</a:t>
            </a:r>
          </a:p>
          <a:p>
            <a:pPr marL="0" indent="0">
              <a:spcBef>
                <a:spcPts val="600"/>
              </a:spcBef>
              <a:buNone/>
            </a:pPr>
            <a:r>
              <a:rPr lang="en-US" sz="2400" b="1" dirty="0"/>
              <a:t>&lt;/form&gt;</a:t>
            </a:r>
          </a:p>
        </p:txBody>
      </p:sp>
      <p:pic>
        <p:nvPicPr>
          <p:cNvPr id="3198" name="Picture 126" descr="A web page titled, Form Example. The header reads, Join Our Newsletter. It is followed by a blank Email text box and two buttons reading, Sign Me Up and Re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1766" y="3467100"/>
            <a:ext cx="3866180" cy="280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07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The Form Element &lt;form&gt;</a:t>
            </a:r>
          </a:p>
        </p:txBody>
      </p:sp>
      <p:sp>
        <p:nvSpPr>
          <p:cNvPr id="4" name="Content Placeholder 3"/>
          <p:cNvSpPr>
            <a:spLocks noGrp="1"/>
          </p:cNvSpPr>
          <p:nvPr>
            <p:ph idx="1"/>
          </p:nvPr>
        </p:nvSpPr>
        <p:spPr>
          <a:xfrm>
            <a:off x="457200" y="837396"/>
            <a:ext cx="8153400" cy="4929555"/>
          </a:xfrm>
        </p:spPr>
        <p:txBody>
          <a:bodyPr wrap="square">
            <a:spAutoFit/>
          </a:bodyPr>
          <a:lstStyle/>
          <a:p>
            <a:pPr>
              <a:spcBef>
                <a:spcPts val="100"/>
              </a:spcBef>
            </a:pPr>
            <a:r>
              <a:rPr lang="en-US" sz="2400" dirty="0"/>
              <a:t>Container Tag</a:t>
            </a:r>
          </a:p>
          <a:p>
            <a:pPr>
              <a:spcBef>
                <a:spcPts val="100"/>
              </a:spcBef>
            </a:pPr>
            <a:r>
              <a:rPr lang="en-US" sz="2400" dirty="0"/>
              <a:t>The form element attributes:</a:t>
            </a:r>
          </a:p>
          <a:p>
            <a:pPr lvl="1">
              <a:spcBef>
                <a:spcPts val="100"/>
              </a:spcBef>
            </a:pPr>
            <a:r>
              <a:rPr lang="en-US" sz="2400" b="1" dirty="0">
                <a:solidFill>
                  <a:srgbClr val="0070C0"/>
                </a:solidFill>
              </a:rPr>
              <a:t>action</a:t>
            </a:r>
          </a:p>
          <a:p>
            <a:pPr lvl="2">
              <a:spcBef>
                <a:spcPts val="100"/>
              </a:spcBef>
            </a:pPr>
            <a:r>
              <a:rPr lang="en-US" sz="2400" dirty="0"/>
              <a:t>Specifies the server-side program or script that will process your form data </a:t>
            </a:r>
          </a:p>
          <a:p>
            <a:pPr lvl="1">
              <a:spcBef>
                <a:spcPts val="100"/>
              </a:spcBef>
            </a:pPr>
            <a:r>
              <a:rPr lang="en-US" sz="2400" b="1" dirty="0">
                <a:solidFill>
                  <a:srgbClr val="0070C0"/>
                </a:solidFill>
              </a:rPr>
              <a:t>method</a:t>
            </a:r>
          </a:p>
          <a:p>
            <a:pPr lvl="2">
              <a:spcBef>
                <a:spcPts val="100"/>
              </a:spcBef>
            </a:pPr>
            <a:r>
              <a:rPr lang="en-US" sz="2400" dirty="0">
                <a:solidFill>
                  <a:srgbClr val="0070C0"/>
                </a:solidFill>
              </a:rPr>
              <a:t>get</a:t>
            </a:r>
            <a:r>
              <a:rPr lang="en-US" sz="2400" dirty="0"/>
              <a:t> – default value, form data passed in </a:t>
            </a:r>
            <a:r>
              <a:rPr lang="en-US" sz="2400" spc="-300" dirty="0"/>
              <a:t>U R </a:t>
            </a:r>
            <a:r>
              <a:rPr lang="en-US" sz="2400" dirty="0"/>
              <a:t>L</a:t>
            </a:r>
          </a:p>
          <a:p>
            <a:pPr lvl="2">
              <a:spcBef>
                <a:spcPts val="100"/>
              </a:spcBef>
            </a:pPr>
            <a:r>
              <a:rPr lang="en-US" sz="2400" dirty="0">
                <a:solidFill>
                  <a:srgbClr val="0070C0"/>
                </a:solidFill>
              </a:rPr>
              <a:t>post</a:t>
            </a:r>
            <a:r>
              <a:rPr lang="en-US" sz="2400" dirty="0"/>
              <a:t> – more secure, form data passed in </a:t>
            </a:r>
            <a:r>
              <a:rPr lang="en-US" sz="2400" spc="-300" dirty="0"/>
              <a:t>H T </a:t>
            </a:r>
            <a:r>
              <a:rPr lang="en-US" sz="2400" spc="-300" dirty="0" err="1"/>
              <a:t>T</a:t>
            </a:r>
            <a:r>
              <a:rPr lang="en-US" sz="2400" spc="-300" dirty="0"/>
              <a:t> </a:t>
            </a:r>
            <a:r>
              <a:rPr lang="en-US" sz="2400" dirty="0"/>
              <a:t>P Entity Body</a:t>
            </a:r>
          </a:p>
          <a:p>
            <a:pPr lvl="1">
              <a:spcBef>
                <a:spcPts val="100"/>
              </a:spcBef>
            </a:pPr>
            <a:r>
              <a:rPr lang="en-US" sz="2400" b="1" dirty="0">
                <a:solidFill>
                  <a:srgbClr val="0070C0"/>
                </a:solidFill>
              </a:rPr>
              <a:t>name</a:t>
            </a:r>
          </a:p>
          <a:p>
            <a:pPr lvl="2">
              <a:spcBef>
                <a:spcPts val="100"/>
              </a:spcBef>
            </a:pPr>
            <a:r>
              <a:rPr lang="en-US" sz="2400" dirty="0"/>
              <a:t>Identifies the form</a:t>
            </a:r>
          </a:p>
          <a:p>
            <a:pPr lvl="1">
              <a:spcBef>
                <a:spcPts val="100"/>
              </a:spcBef>
            </a:pPr>
            <a:r>
              <a:rPr lang="en-US" sz="2400" b="1" dirty="0">
                <a:solidFill>
                  <a:srgbClr val="0070C0"/>
                </a:solidFill>
              </a:rPr>
              <a:t>id</a:t>
            </a:r>
          </a:p>
          <a:p>
            <a:pPr lvl="2">
              <a:spcBef>
                <a:spcPts val="100"/>
              </a:spcBef>
            </a:pPr>
            <a:r>
              <a:rPr lang="en-US" sz="2400" dirty="0"/>
              <a:t>Identifies the form</a:t>
            </a:r>
          </a:p>
        </p:txBody>
      </p:sp>
    </p:spTree>
    <p:extLst>
      <p:ext uri="{BB962C8B-B14F-4D97-AF65-F5344CB8AC3E}">
        <p14:creationId xmlns:p14="http://schemas.microsoft.com/office/powerpoint/2010/main" val="73376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solidFill>
                  <a:schemeClr val="bg2"/>
                </a:solidFill>
                <a:latin typeface="+mj-lt"/>
              </a:rPr>
              <a:t>The Input Element Text Box &lt;input&gt; </a:t>
            </a:r>
          </a:p>
        </p:txBody>
      </p:sp>
      <p:sp>
        <p:nvSpPr>
          <p:cNvPr id="4" name="Content Placeholder 3"/>
          <p:cNvSpPr>
            <a:spLocks noGrp="1"/>
          </p:cNvSpPr>
          <p:nvPr>
            <p:ph idx="1"/>
          </p:nvPr>
        </p:nvSpPr>
        <p:spPr>
          <a:xfrm>
            <a:off x="457200" y="838200"/>
            <a:ext cx="3657600" cy="4501232"/>
          </a:xfrm>
        </p:spPr>
        <p:txBody>
          <a:bodyPr wrap="square">
            <a:spAutoFit/>
          </a:bodyPr>
          <a:lstStyle/>
          <a:p>
            <a:r>
              <a:rPr lang="en-US" sz="2400" dirty="0"/>
              <a:t>Accepts text information</a:t>
            </a:r>
          </a:p>
          <a:p>
            <a:r>
              <a:rPr lang="en-US" sz="2400" dirty="0"/>
              <a:t>Common Attributes:</a:t>
            </a:r>
          </a:p>
          <a:p>
            <a:pPr lvl="1"/>
            <a:r>
              <a:rPr lang="en-US" sz="2400" dirty="0"/>
              <a:t>type="text" </a:t>
            </a:r>
          </a:p>
          <a:p>
            <a:pPr lvl="1"/>
            <a:r>
              <a:rPr lang="en-US" sz="2400" dirty="0"/>
              <a:t>name</a:t>
            </a:r>
          </a:p>
          <a:p>
            <a:pPr lvl="1"/>
            <a:r>
              <a:rPr lang="en-US" sz="2400" dirty="0"/>
              <a:t>id</a:t>
            </a:r>
          </a:p>
          <a:p>
            <a:pPr lvl="1"/>
            <a:r>
              <a:rPr lang="en-US" sz="2400" dirty="0"/>
              <a:t>size</a:t>
            </a:r>
          </a:p>
          <a:p>
            <a:pPr lvl="1"/>
            <a:r>
              <a:rPr lang="en-US" sz="2400" dirty="0" err="1"/>
              <a:t>maxlength</a:t>
            </a:r>
            <a:endParaRPr lang="en-US" sz="2400" dirty="0"/>
          </a:p>
          <a:p>
            <a:pPr lvl="1"/>
            <a:r>
              <a:rPr lang="en-US" sz="2400" dirty="0"/>
              <a:t>value</a:t>
            </a:r>
          </a:p>
          <a:p>
            <a:pPr lvl="1"/>
            <a:r>
              <a:rPr lang="en-US" sz="2400" dirty="0"/>
              <a:t>required (</a:t>
            </a:r>
            <a:r>
              <a:rPr lang="en-US" sz="2400" spc="-300" dirty="0"/>
              <a:t>H T M L </a:t>
            </a:r>
            <a:r>
              <a:rPr lang="en-US" sz="2400" dirty="0"/>
              <a:t>5)</a:t>
            </a:r>
          </a:p>
          <a:p>
            <a:pPr lvl="1"/>
            <a:r>
              <a:rPr lang="en-US" sz="2400" dirty="0"/>
              <a:t>placeholder (</a:t>
            </a:r>
            <a:r>
              <a:rPr lang="en-US" sz="2400" spc="-300" dirty="0"/>
              <a:t>H T M L </a:t>
            </a:r>
            <a:r>
              <a:rPr lang="en-US" sz="2400" dirty="0"/>
              <a:t>5)</a:t>
            </a:r>
          </a:p>
        </p:txBody>
      </p:sp>
      <p:pic>
        <p:nvPicPr>
          <p:cNvPr id="7170" name="Picture 2" descr="A text box labeled, Email, appears below a heading reading, Sample Text 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760" y="923925"/>
            <a:ext cx="4314790" cy="1916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954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solidFill>
                  <a:schemeClr val="bg2"/>
                </a:solidFill>
                <a:latin typeface="+mj-lt"/>
              </a:rPr>
              <a:t>The Input Element Password Box &lt;input&gt; </a:t>
            </a:r>
          </a:p>
        </p:txBody>
      </p:sp>
      <p:sp>
        <p:nvSpPr>
          <p:cNvPr id="4" name="Content Placeholder 3"/>
          <p:cNvSpPr>
            <a:spLocks noGrp="1"/>
          </p:cNvSpPr>
          <p:nvPr>
            <p:ph idx="1"/>
          </p:nvPr>
        </p:nvSpPr>
        <p:spPr>
          <a:xfrm>
            <a:off x="457200" y="1299493"/>
            <a:ext cx="3962400" cy="4870564"/>
          </a:xfrm>
        </p:spPr>
        <p:txBody>
          <a:bodyPr wrap="square">
            <a:spAutoFit/>
          </a:bodyPr>
          <a:lstStyle/>
          <a:p>
            <a:r>
              <a:rPr lang="en-US" sz="2200" dirty="0"/>
              <a:t>Accepts text information that needs to be hidden as it is entered</a:t>
            </a:r>
          </a:p>
          <a:p>
            <a:r>
              <a:rPr lang="en-US" sz="2200" dirty="0"/>
              <a:t>Common Attributes:</a:t>
            </a:r>
          </a:p>
          <a:p>
            <a:pPr lvl="1"/>
            <a:r>
              <a:rPr lang="en-US" sz="2200" dirty="0"/>
              <a:t>type="password"  </a:t>
            </a:r>
          </a:p>
          <a:p>
            <a:pPr lvl="1"/>
            <a:r>
              <a:rPr lang="en-US" sz="2200" dirty="0"/>
              <a:t>name</a:t>
            </a:r>
          </a:p>
          <a:p>
            <a:pPr lvl="1"/>
            <a:r>
              <a:rPr lang="en-US" sz="2200" dirty="0"/>
              <a:t>id</a:t>
            </a:r>
          </a:p>
          <a:p>
            <a:pPr lvl="1"/>
            <a:r>
              <a:rPr lang="en-US" sz="2200" dirty="0"/>
              <a:t>size</a:t>
            </a:r>
          </a:p>
          <a:p>
            <a:pPr lvl="1"/>
            <a:r>
              <a:rPr lang="en-US" sz="2200" dirty="0" err="1"/>
              <a:t>maxlength</a:t>
            </a:r>
            <a:endParaRPr lang="en-US" sz="2200" dirty="0"/>
          </a:p>
          <a:p>
            <a:pPr lvl="1"/>
            <a:r>
              <a:rPr lang="en-US" sz="2200" dirty="0"/>
              <a:t>value</a:t>
            </a:r>
          </a:p>
          <a:p>
            <a:pPr lvl="1"/>
            <a:r>
              <a:rPr lang="en-US" sz="2200" dirty="0"/>
              <a:t>required (</a:t>
            </a:r>
            <a:r>
              <a:rPr lang="en-US" sz="2200" spc="-300" dirty="0"/>
              <a:t>H T M L </a:t>
            </a:r>
            <a:r>
              <a:rPr lang="en-US" sz="2200" dirty="0"/>
              <a:t>5)</a:t>
            </a:r>
          </a:p>
          <a:p>
            <a:pPr lvl="1"/>
            <a:r>
              <a:rPr lang="en-US" sz="2200" dirty="0"/>
              <a:t>placeholder (</a:t>
            </a:r>
            <a:r>
              <a:rPr lang="en-US" sz="2200" spc="-300" dirty="0"/>
              <a:t>H T M L </a:t>
            </a:r>
            <a:r>
              <a:rPr lang="en-US" sz="2200" dirty="0"/>
              <a:t>5)</a:t>
            </a:r>
          </a:p>
        </p:txBody>
      </p:sp>
      <p:pic>
        <p:nvPicPr>
          <p:cNvPr id="8194" name="Picture 2" descr="Instead of displaying alphanumeric characters, the Password text box displays a black circle for each charac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333" y="1340727"/>
            <a:ext cx="3991371" cy="1707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627854"/>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25213</TotalTime>
  <Words>1938</Words>
  <Application>Microsoft Office PowerPoint</Application>
  <PresentationFormat>On-screen Show (4:3)</PresentationFormat>
  <Paragraphs>304</Paragraphs>
  <Slides>35</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Times New Roman</vt:lpstr>
      <vt:lpstr>Verdana</vt:lpstr>
      <vt:lpstr>Wingdings</vt:lpstr>
      <vt:lpstr>508 Lecture</vt:lpstr>
      <vt:lpstr>Basics of Web Design</vt:lpstr>
      <vt:lpstr>Learning Outcomes</vt:lpstr>
      <vt:lpstr>Overview of Forms</vt:lpstr>
      <vt:lpstr>Two Components of Using Forms</vt:lpstr>
      <vt:lpstr>H T M L Using Forms</vt:lpstr>
      <vt:lpstr>Sample Form H T M L</vt:lpstr>
      <vt:lpstr>The Form Element &lt;form&gt;</vt:lpstr>
      <vt:lpstr>The Input Element Text Box &lt;input&gt; </vt:lpstr>
      <vt:lpstr>The Input Element Password Box &lt;input&gt; </vt:lpstr>
      <vt:lpstr>The Input Element Check box &lt;input&gt;</vt:lpstr>
      <vt:lpstr>The Input Element Radio Button &lt;input&gt;</vt:lpstr>
      <vt:lpstr>The Textarea Element &lt;textarea&gt;</vt:lpstr>
      <vt:lpstr>The Select Element &lt;select&gt;</vt:lpstr>
      <vt:lpstr>The Option Element &lt;option&gt;</vt:lpstr>
      <vt:lpstr>The Input Element Submit Button &lt;input&gt;</vt:lpstr>
      <vt:lpstr>The Input Element Reset Button &lt;input&gt;</vt:lpstr>
      <vt:lpstr>The Input Element Hidden Field &lt;input&gt;</vt:lpstr>
      <vt:lpstr>The Label Element &lt;label&gt;</vt:lpstr>
      <vt:lpstr>The Fieldset &amp; Legend Elements</vt:lpstr>
      <vt:lpstr>Using C S S to Style a Form</vt:lpstr>
      <vt:lpstr>Using C S S Grid Layout to Style a Form</vt:lpstr>
      <vt:lpstr>Server-Side Processing</vt:lpstr>
      <vt:lpstr>Server-Side Scripting</vt:lpstr>
      <vt:lpstr>H T M L 5: Email Text Box &lt;input&gt;</vt:lpstr>
      <vt:lpstr>H T M L 5: U R L Text Box &lt;input&gt; </vt:lpstr>
      <vt:lpstr>H T M L 5: Telephone Number Text Box &lt;input&gt; </vt:lpstr>
      <vt:lpstr>H T M L 5: Search Text Box &lt;input&gt; </vt:lpstr>
      <vt:lpstr>H T M L 5: Datalist Control</vt:lpstr>
      <vt:lpstr>H T M L 5: Slider Control &lt;input&gt; </vt:lpstr>
      <vt:lpstr>H T M L 5: Spinner Control &lt;input&gt; </vt:lpstr>
      <vt:lpstr>H T M L 5: Calendar Control &lt;input&gt; </vt:lpstr>
      <vt:lpstr>H T M L 5 Color-well Control</vt:lpstr>
      <vt:lpstr>Practice with an H T M L 5 Form</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Web Design: HTML5 &amp; CSS, Fifth Edition</dc:title>
  <dc:subject>HTML</dc:subject>
  <dc:creator>Terry Ann Felke-Morris</dc:creator>
  <cp:keywords>Basics of Web Design</cp:keywords>
  <cp:lastModifiedBy>JARANE</cp:lastModifiedBy>
  <cp:revision>6233</cp:revision>
  <dcterms:created xsi:type="dcterms:W3CDTF">2014-07-14T20:04:21Z</dcterms:created>
  <dcterms:modified xsi:type="dcterms:W3CDTF">2023-05-12T20:23:31Z</dcterms:modified>
</cp:coreProperties>
</file>