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1317" r:id="rId2"/>
    <p:sldId id="1198" r:id="rId3"/>
    <p:sldId id="1199" r:id="rId4"/>
    <p:sldId id="1265" r:id="rId5"/>
    <p:sldId id="1277" r:id="rId6"/>
    <p:sldId id="1200" r:id="rId7"/>
    <p:sldId id="1278" r:id="rId8"/>
    <p:sldId id="1271" r:id="rId9"/>
    <p:sldId id="1298" r:id="rId10"/>
    <p:sldId id="1280" r:id="rId11"/>
    <p:sldId id="1299" r:id="rId12"/>
    <p:sldId id="1272" r:id="rId13"/>
    <p:sldId id="1300" r:id="rId14"/>
    <p:sldId id="1318" r:id="rId15"/>
    <p:sldId id="1319" r:id="rId16"/>
    <p:sldId id="1301" r:id="rId17"/>
    <p:sldId id="1320" r:id="rId18"/>
    <p:sldId id="1321" r:id="rId19"/>
    <p:sldId id="1302" r:id="rId20"/>
    <p:sldId id="1303" r:id="rId21"/>
    <p:sldId id="1304" r:id="rId22"/>
    <p:sldId id="1305" r:id="rId23"/>
    <p:sldId id="1306" r:id="rId24"/>
    <p:sldId id="1307" r:id="rId25"/>
    <p:sldId id="1308" r:id="rId26"/>
    <p:sldId id="1309" r:id="rId27"/>
    <p:sldId id="1310" r:id="rId28"/>
    <p:sldId id="1311" r:id="rId29"/>
    <p:sldId id="1312" r:id="rId30"/>
    <p:sldId id="1313" r:id="rId31"/>
    <p:sldId id="1314" r:id="rId32"/>
    <p:sldId id="1315" r:id="rId33"/>
    <p:sldId id="1316" r:id="rId34"/>
    <p:sldId id="116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152">
          <p15:clr>
            <a:srgbClr val="A4A3A4"/>
          </p15:clr>
        </p15:guide>
        <p15:guide id="4" orient="horz" pos="336">
          <p15:clr>
            <a:srgbClr val="A4A3A4"/>
          </p15:clr>
        </p15:guide>
        <p15:guide id="5" orient="horz" pos="912">
          <p15:clr>
            <a:srgbClr val="A4A3A4"/>
          </p15:clr>
        </p15:guide>
        <p15:guide id="6" orient="horz" pos="3984">
          <p15:clr>
            <a:srgbClr val="A4A3A4"/>
          </p15:clr>
        </p15:guide>
        <p15:guide id="7" pos="288">
          <p15:clr>
            <a:srgbClr val="A4A3A4"/>
          </p15:clr>
        </p15:guide>
        <p15:guide id="8" pos="3552" userDrawn="1">
          <p15:clr>
            <a:srgbClr val="A4A3A4"/>
          </p15:clr>
        </p15:guide>
        <p15:guide id="9" orient="horz" pos="864">
          <p15:clr>
            <a:srgbClr val="A4A3A4"/>
          </p15:clr>
        </p15:guide>
        <p15:guide id="10" orient="horz" pos="576">
          <p15:clr>
            <a:srgbClr val="A4A3A4"/>
          </p15:clr>
        </p15:guide>
        <p15:guide id="11"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38" autoAdjust="0"/>
    <p:restoredTop sz="65690" autoAdjust="0"/>
  </p:normalViewPr>
  <p:slideViewPr>
    <p:cSldViewPr>
      <p:cViewPr varScale="1">
        <p:scale>
          <a:sx n="86" d="100"/>
          <a:sy n="86" d="100"/>
        </p:scale>
        <p:origin x="1541" y="53"/>
      </p:cViewPr>
      <p:guideLst>
        <p:guide orient="horz" pos="2160"/>
        <p:guide pos="2880"/>
        <p:guide orient="horz" pos="1152"/>
        <p:guide orient="horz" pos="336"/>
        <p:guide orient="horz" pos="912"/>
        <p:guide orient="horz" pos="3984"/>
        <p:guide pos="288"/>
        <p:guide pos="3552"/>
        <p:guide orient="horz" pos="864"/>
        <p:guide orient="horz" pos="576"/>
        <p:guide pos="54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5/26/2023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5/25/2023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5/25/2023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5/25/2023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5/25/2023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5/25/2023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5/25/2023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5/25/2023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5/25/2023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5/25/2023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5/25/2023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5/25/2023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5/25/2023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4572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5/25/2023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5/25/2023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5/25/2023</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a:t>
            </a:r>
            <a:r>
              <a:rPr lang="en-US" sz="1200" baseline="0"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4" r:id="rId14"/>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caniuse.com/#feat=details" TargetMode="External"/><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12.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hyperlink" Target="http://webdevfoundations.net/jquery" TargetMode="External"/><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13.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hyperlink" Target="http://html5demos.com/geo" TargetMode="External"/><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hyperlink" Target="http://webdevfoundations.net/storage" TargetMode="External"/><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hyperlink" Target="http://html5demos.com/storage"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www.jwplayer.com/html5/"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creativecommons.org/"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31" y="73104"/>
            <a:ext cx="8154969" cy="553998"/>
          </a:xfrm>
        </p:spPr>
        <p:txBody>
          <a:bodyPr wrap="square">
            <a:spAutoFit/>
          </a:bodyPr>
          <a:lstStyle/>
          <a:p>
            <a:pPr lvl="0"/>
            <a:r>
              <a:rPr lang="en-IN" sz="3600" dirty="0">
                <a:latin typeface="+mj-lt"/>
              </a:rPr>
              <a:t>Basics of Web Design</a:t>
            </a:r>
          </a:p>
        </p:txBody>
      </p:sp>
      <p:sp>
        <p:nvSpPr>
          <p:cNvPr id="3" name="Text Placeholder 2"/>
          <p:cNvSpPr>
            <a:spLocks noGrp="1"/>
          </p:cNvSpPr>
          <p:nvPr>
            <p:ph type="body" sz="quarter" idx="13"/>
          </p:nvPr>
        </p:nvSpPr>
        <p:spPr>
          <a:xfrm>
            <a:off x="456677" y="911423"/>
            <a:ext cx="8163448" cy="307777"/>
          </a:xfrm>
        </p:spPr>
        <p:txBody>
          <a:bodyPr wrap="square">
            <a:spAutoFit/>
          </a:bodyPr>
          <a:lstStyle/>
          <a:p>
            <a:r>
              <a:rPr lang="en-US" dirty="0"/>
              <a:t>Fifth Edition</a:t>
            </a:r>
            <a:endParaRPr lang="en-IN" dirty="0"/>
          </a:p>
        </p:txBody>
      </p:sp>
      <p:sp>
        <p:nvSpPr>
          <p:cNvPr id="4" name="Text Placeholder 3"/>
          <p:cNvSpPr>
            <a:spLocks noGrp="1"/>
          </p:cNvSpPr>
          <p:nvPr>
            <p:ph type="body" sz="quarter" idx="14"/>
          </p:nvPr>
        </p:nvSpPr>
        <p:spPr>
          <a:xfrm>
            <a:off x="4573779" y="3019425"/>
            <a:ext cx="3657600" cy="492443"/>
          </a:xfrm>
        </p:spPr>
        <p:txBody>
          <a:bodyPr>
            <a:spAutoFit/>
          </a:bodyPr>
          <a:lstStyle/>
          <a:p>
            <a:r>
              <a:rPr lang="en-US" sz="3200" dirty="0"/>
              <a:t>Chapter 11</a:t>
            </a:r>
          </a:p>
        </p:txBody>
      </p:sp>
      <p:sp>
        <p:nvSpPr>
          <p:cNvPr id="5" name="Text Placeholder 5"/>
          <p:cNvSpPr>
            <a:spLocks noGrp="1"/>
          </p:cNvSpPr>
          <p:nvPr>
            <p:ph type="body" sz="quarter" idx="15"/>
          </p:nvPr>
        </p:nvSpPr>
        <p:spPr>
          <a:xfrm>
            <a:off x="4572001" y="3695700"/>
            <a:ext cx="3505199" cy="615553"/>
          </a:xfrm>
        </p:spPr>
        <p:txBody>
          <a:bodyPr wrap="square">
            <a:spAutoFit/>
          </a:bodyPr>
          <a:lstStyle/>
          <a:p>
            <a:pPr>
              <a:buClrTx/>
              <a:defRPr/>
            </a:pPr>
            <a:r>
              <a:rPr lang="en-US" sz="2000" dirty="0">
                <a:cs typeface="Arial" pitchFamily="34" charset="0"/>
              </a:rPr>
              <a:t>Media and Interactivity Basics Key Concepts</a:t>
            </a:r>
          </a:p>
        </p:txBody>
      </p:sp>
      <p:pic>
        <p:nvPicPr>
          <p:cNvPr id="9" name="Picture 2" descr="Front Cover: Basics of Web Design: HTML5 &amp; CSS, Fifth Edition by Terry Felke-Morr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691" y="1369466"/>
            <a:ext cx="3908223" cy="4888673"/>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3810000" y="6419847"/>
            <a:ext cx="4800600" cy="184666"/>
          </a:xfrm>
        </p:spPr>
        <p:txBody>
          <a:bodyPr wrap="square">
            <a:spAutoFit/>
          </a:bodyPr>
          <a:lstStyle/>
          <a:p>
            <a:pPr marL="0" indent="0">
              <a:buNone/>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p>
        </p:txBody>
      </p:sp>
      <p:sp>
        <p:nvSpPr>
          <p:cNvPr id="7" name="TextBox 6"/>
          <p:cNvSpPr txBox="1"/>
          <p:nvPr/>
        </p:nvSpPr>
        <p:spPr>
          <a:xfrm>
            <a:off x="4800600" y="4969932"/>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3916248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Multimedia &amp; Accessibility</a:t>
            </a:r>
          </a:p>
        </p:txBody>
      </p:sp>
      <p:sp>
        <p:nvSpPr>
          <p:cNvPr id="4" name="Content Placeholder 3"/>
          <p:cNvSpPr>
            <a:spLocks noGrp="1"/>
          </p:cNvSpPr>
          <p:nvPr>
            <p:ph idx="1"/>
          </p:nvPr>
        </p:nvSpPr>
        <p:spPr>
          <a:xfrm>
            <a:off x="457200" y="838200"/>
            <a:ext cx="8153400" cy="1708160"/>
          </a:xfrm>
        </p:spPr>
        <p:txBody>
          <a:bodyPr wrap="square">
            <a:spAutoFit/>
          </a:bodyPr>
          <a:lstStyle/>
          <a:p>
            <a:r>
              <a:rPr lang="en-US" sz="2400" dirty="0"/>
              <a:t>Provide alternate content</a:t>
            </a:r>
          </a:p>
          <a:p>
            <a:pPr lvl="1"/>
            <a:r>
              <a:rPr lang="en-US" sz="2400" dirty="0"/>
              <a:t>Transcript (for audio)</a:t>
            </a:r>
          </a:p>
          <a:p>
            <a:pPr lvl="1"/>
            <a:r>
              <a:rPr lang="en-US" sz="2400" dirty="0"/>
              <a:t>Captions (for video)</a:t>
            </a:r>
          </a:p>
          <a:p>
            <a:pPr lvl="1"/>
            <a:r>
              <a:rPr lang="en-US" sz="2400" dirty="0"/>
              <a:t>Text format </a:t>
            </a:r>
          </a:p>
        </p:txBody>
      </p:sp>
    </p:spTree>
    <p:extLst>
      <p:ext uri="{BB962C8B-B14F-4D97-AF65-F5344CB8AC3E}">
        <p14:creationId xmlns:p14="http://schemas.microsoft.com/office/powerpoint/2010/main" val="3396627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What is Adobe Flash?</a:t>
            </a:r>
          </a:p>
        </p:txBody>
      </p:sp>
      <p:sp>
        <p:nvSpPr>
          <p:cNvPr id="4" name="Content Placeholder 3"/>
          <p:cNvSpPr>
            <a:spLocks noGrp="1"/>
          </p:cNvSpPr>
          <p:nvPr>
            <p:ph idx="1"/>
          </p:nvPr>
        </p:nvSpPr>
        <p:spPr>
          <a:xfrm>
            <a:off x="457200" y="838200"/>
            <a:ext cx="8153400" cy="4439677"/>
          </a:xfrm>
        </p:spPr>
        <p:txBody>
          <a:bodyPr wrap="square">
            <a:spAutoFit/>
          </a:bodyPr>
          <a:lstStyle/>
          <a:p>
            <a:r>
              <a:rPr lang="en-US" sz="2400" dirty="0"/>
              <a:t>A popular multimedia application</a:t>
            </a:r>
          </a:p>
          <a:p>
            <a:r>
              <a:rPr lang="en-US" sz="2400" dirty="0"/>
              <a:t>Create multimedia which adds visual interest and interactivity to web pages</a:t>
            </a:r>
          </a:p>
          <a:p>
            <a:r>
              <a:rPr lang="en-US" sz="2400" dirty="0"/>
              <a:t>Flash movies are saved in “.</a:t>
            </a:r>
            <a:r>
              <a:rPr lang="en-US" sz="2400" dirty="0" err="1"/>
              <a:t>swf</a:t>
            </a:r>
            <a:r>
              <a:rPr lang="en-US" sz="2400" dirty="0"/>
              <a:t>” files</a:t>
            </a:r>
          </a:p>
          <a:p>
            <a:r>
              <a:rPr lang="en-US" sz="2400" dirty="0"/>
              <a:t>Perception of speedy display</a:t>
            </a:r>
          </a:p>
          <a:p>
            <a:r>
              <a:rPr lang="en-US" sz="2400" dirty="0"/>
              <a:t>.</a:t>
            </a:r>
            <a:r>
              <a:rPr lang="en-US" sz="2400" dirty="0" err="1"/>
              <a:t>swf</a:t>
            </a:r>
            <a:r>
              <a:rPr lang="en-US" sz="2400" dirty="0"/>
              <a:t> files play as they download</a:t>
            </a:r>
          </a:p>
          <a:p>
            <a:r>
              <a:rPr lang="en-US" sz="2400" dirty="0"/>
              <a:t>Flash Player</a:t>
            </a:r>
          </a:p>
          <a:p>
            <a:pPr lvl="1"/>
            <a:r>
              <a:rPr lang="en-US" sz="2400" dirty="0"/>
              <a:t>Free browser plug-in</a:t>
            </a:r>
          </a:p>
          <a:p>
            <a:pPr lvl="1"/>
            <a:r>
              <a:rPr lang="en-US" sz="2400" dirty="0"/>
              <a:t>Widely installed on browsers</a:t>
            </a:r>
          </a:p>
        </p:txBody>
      </p:sp>
    </p:spTree>
    <p:extLst>
      <p:ext uri="{BB962C8B-B14F-4D97-AF65-F5344CB8AC3E}">
        <p14:creationId xmlns:p14="http://schemas.microsoft.com/office/powerpoint/2010/main" val="3331369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spc="-500" dirty="0">
                <a:solidFill>
                  <a:schemeClr val="bg2"/>
                </a:solidFill>
                <a:latin typeface="+mj-lt"/>
              </a:rPr>
              <a:t>H T M L </a:t>
            </a:r>
            <a:r>
              <a:rPr lang="en-US" sz="3600" dirty="0">
                <a:solidFill>
                  <a:schemeClr val="bg2"/>
                </a:solidFill>
                <a:latin typeface="+mj-lt"/>
              </a:rPr>
              <a:t>5 Embed Element</a:t>
            </a:r>
          </a:p>
        </p:txBody>
      </p:sp>
      <p:pic>
        <p:nvPicPr>
          <p:cNvPr id="2050" name="Picture 2" descr="A web page titled, Flash Embed Sample. The elements background image is a cropped photo of fall foliage. The centered content reads, fall nature hikes, in white sans serif fo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526" y="851656"/>
            <a:ext cx="7129773" cy="237423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199" y="3419832"/>
            <a:ext cx="8153401" cy="2523768"/>
          </a:xfrm>
        </p:spPr>
        <p:txBody>
          <a:bodyPr wrap="square">
            <a:spAutoFit/>
          </a:bodyPr>
          <a:lstStyle/>
          <a:p>
            <a:pPr marL="0" indent="0">
              <a:spcBef>
                <a:spcPts val="600"/>
              </a:spcBef>
              <a:buNone/>
            </a:pPr>
            <a:r>
              <a:rPr lang="en-US" sz="2400" dirty="0"/>
              <a:t>&lt;embed type="application/x-shockwave-flash" </a:t>
            </a:r>
            <a:br>
              <a:rPr lang="en-US" sz="2400" dirty="0"/>
            </a:br>
            <a:r>
              <a:rPr lang="en-US" sz="2400" dirty="0"/>
              <a:t>   </a:t>
            </a:r>
            <a:r>
              <a:rPr lang="en-US" sz="2400" dirty="0" err="1"/>
              <a:t>src</a:t>
            </a:r>
            <a:r>
              <a:rPr lang="en-US" sz="2400" dirty="0"/>
              <a:t>="fall5.swf" </a:t>
            </a:r>
          </a:p>
          <a:p>
            <a:pPr marL="0" indent="0">
              <a:spcBef>
                <a:spcPts val="600"/>
              </a:spcBef>
              <a:buNone/>
            </a:pPr>
            <a:r>
              <a:rPr lang="en-US" sz="2400" dirty="0"/>
              <a:t>	width="640" </a:t>
            </a:r>
          </a:p>
          <a:p>
            <a:pPr marL="0" indent="0">
              <a:spcBef>
                <a:spcPts val="600"/>
              </a:spcBef>
              <a:buNone/>
            </a:pPr>
            <a:r>
              <a:rPr lang="en-US" sz="2400" dirty="0"/>
              <a:t>	height="100" </a:t>
            </a:r>
          </a:p>
          <a:p>
            <a:pPr marL="0" indent="0">
              <a:spcBef>
                <a:spcPts val="600"/>
              </a:spcBef>
              <a:buNone/>
            </a:pPr>
            <a:r>
              <a:rPr lang="en-US" sz="2400" dirty="0"/>
              <a:t>	quality="high”</a:t>
            </a:r>
          </a:p>
          <a:p>
            <a:pPr marL="0" indent="0">
              <a:spcBef>
                <a:spcPts val="600"/>
              </a:spcBef>
              <a:buNone/>
            </a:pPr>
            <a:r>
              <a:rPr lang="en-US" sz="2400" dirty="0"/>
              <a:t>	title="Fall Nature Hikes"&gt;</a:t>
            </a:r>
          </a:p>
        </p:txBody>
      </p:sp>
    </p:spTree>
    <p:extLst>
      <p:ext uri="{BB962C8B-B14F-4D97-AF65-F5344CB8AC3E}">
        <p14:creationId xmlns:p14="http://schemas.microsoft.com/office/powerpoint/2010/main" val="3190311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spc="-500" dirty="0">
                <a:solidFill>
                  <a:schemeClr val="bg2"/>
                </a:solidFill>
                <a:latin typeface="+mj-lt"/>
              </a:rPr>
              <a:t>H T M L </a:t>
            </a:r>
            <a:r>
              <a:rPr lang="en-US" sz="3600" dirty="0">
                <a:solidFill>
                  <a:schemeClr val="bg2"/>
                </a:solidFill>
                <a:latin typeface="+mj-lt"/>
              </a:rPr>
              <a:t>5 Audio &amp; Source Elements</a:t>
            </a:r>
          </a:p>
        </p:txBody>
      </p:sp>
      <p:pic>
        <p:nvPicPr>
          <p:cNvPr id="3074" name="Picture 2" descr="The web page reads, this page has a sound loop configured with the left angular bracket audio right angular bracket tag. The audio element appears below it, with playback and audio contro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894" y="907357"/>
            <a:ext cx="6158213" cy="257477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199" y="3591282"/>
            <a:ext cx="8153401" cy="2523768"/>
          </a:xfrm>
        </p:spPr>
        <p:txBody>
          <a:bodyPr wrap="square">
            <a:spAutoFit/>
          </a:bodyPr>
          <a:lstStyle/>
          <a:p>
            <a:pPr marL="0" indent="0">
              <a:spcBef>
                <a:spcPts val="600"/>
              </a:spcBef>
              <a:buNone/>
            </a:pPr>
            <a:r>
              <a:rPr lang="en-US" sz="2400" dirty="0"/>
              <a:t>&lt;audio controls="controls"&gt;</a:t>
            </a:r>
          </a:p>
          <a:p>
            <a:pPr marL="0" indent="0">
              <a:spcBef>
                <a:spcPts val="600"/>
              </a:spcBef>
              <a:buNone/>
            </a:pPr>
            <a:r>
              <a:rPr lang="en-US" sz="2400" dirty="0"/>
              <a:t>   &lt;source </a:t>
            </a:r>
            <a:r>
              <a:rPr lang="en-US" sz="2400" dirty="0" err="1"/>
              <a:t>src</a:t>
            </a:r>
            <a:r>
              <a:rPr lang="en-US" sz="2400" dirty="0"/>
              <a:t>="soundloop.mp3" type="audio/mpeg"&gt;</a:t>
            </a:r>
          </a:p>
          <a:p>
            <a:pPr marL="0" indent="0">
              <a:spcBef>
                <a:spcPts val="600"/>
              </a:spcBef>
              <a:buNone/>
            </a:pPr>
            <a:r>
              <a:rPr lang="en-US" sz="2400" dirty="0"/>
              <a:t>	&lt;source </a:t>
            </a:r>
            <a:r>
              <a:rPr lang="en-US" sz="2400" dirty="0" err="1"/>
              <a:t>src</a:t>
            </a:r>
            <a:r>
              <a:rPr lang="en-US" sz="2400" dirty="0"/>
              <a:t>="soundloop.ogg" type="audio/</a:t>
            </a:r>
            <a:r>
              <a:rPr lang="en-US" sz="2400" dirty="0" err="1"/>
              <a:t>ogg</a:t>
            </a:r>
            <a:r>
              <a:rPr lang="en-US" sz="2400" dirty="0"/>
              <a:t>"&gt; </a:t>
            </a:r>
          </a:p>
          <a:p>
            <a:pPr marL="0" indent="0">
              <a:spcBef>
                <a:spcPts val="600"/>
              </a:spcBef>
              <a:buNone/>
            </a:pPr>
            <a:r>
              <a:rPr lang="en-US" sz="2400" dirty="0"/>
              <a:t>	&lt;a </a:t>
            </a:r>
            <a:r>
              <a:rPr lang="en-US" sz="2400" dirty="0" err="1"/>
              <a:t>href</a:t>
            </a:r>
            <a:r>
              <a:rPr lang="en-US" sz="2400" dirty="0"/>
              <a:t>="soundloop.mp3"&gt;Download the Audio File&lt;/a&gt; (</a:t>
            </a:r>
            <a:r>
              <a:rPr lang="en-US" sz="2400" spc="-300" dirty="0"/>
              <a:t>M P </a:t>
            </a:r>
            <a:r>
              <a:rPr lang="en-US" sz="2400" dirty="0"/>
              <a:t>3)</a:t>
            </a:r>
          </a:p>
          <a:p>
            <a:pPr marL="0" indent="0">
              <a:spcBef>
                <a:spcPts val="600"/>
              </a:spcBef>
              <a:buNone/>
            </a:pPr>
            <a:r>
              <a:rPr lang="en-US" sz="2400" dirty="0"/>
              <a:t>&lt;/audio&gt;</a:t>
            </a:r>
          </a:p>
        </p:txBody>
      </p:sp>
    </p:spTree>
    <p:extLst>
      <p:ext uri="{BB962C8B-B14F-4D97-AF65-F5344CB8AC3E}">
        <p14:creationId xmlns:p14="http://schemas.microsoft.com/office/powerpoint/2010/main" val="795547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0A7971-B80B-3E93-F429-A0247273AB19}"/>
              </a:ext>
            </a:extLst>
          </p:cNvPr>
          <p:cNvSpPr>
            <a:spLocks noGrp="1"/>
          </p:cNvSpPr>
          <p:nvPr>
            <p:ph idx="1"/>
          </p:nvPr>
        </p:nvSpPr>
        <p:spPr>
          <a:xfrm>
            <a:off x="457200" y="914400"/>
            <a:ext cx="8229600" cy="5334000"/>
          </a:xfrm>
        </p:spPr>
        <p:txBody>
          <a:bodyPr/>
          <a:lstStyle/>
          <a:p>
            <a:r>
              <a:rPr lang="en-US" sz="2800" dirty="0"/>
              <a:t>The HTML </a:t>
            </a:r>
            <a:r>
              <a:rPr lang="en-US" sz="2800" dirty="0">
                <a:solidFill>
                  <a:srgbClr val="0070C0"/>
                </a:solidFill>
              </a:rPr>
              <a:t>&lt;audio&gt; </a:t>
            </a:r>
            <a:r>
              <a:rPr lang="en-US" sz="2800" dirty="0"/>
              <a:t>element is used to play an audio file on a web page.</a:t>
            </a:r>
          </a:p>
          <a:p>
            <a:r>
              <a:rPr lang="en-US" sz="2800" dirty="0"/>
              <a:t>The </a:t>
            </a:r>
            <a:r>
              <a:rPr lang="en-US" sz="2800" dirty="0">
                <a:solidFill>
                  <a:srgbClr val="0070C0"/>
                </a:solidFill>
              </a:rPr>
              <a:t>controls</a:t>
            </a:r>
            <a:r>
              <a:rPr lang="en-US" sz="2800" dirty="0"/>
              <a:t> attribute adds audio controls, like play, pause, and volume.</a:t>
            </a:r>
          </a:p>
          <a:p>
            <a:r>
              <a:rPr lang="en-US" sz="2800" dirty="0"/>
              <a:t>The </a:t>
            </a:r>
            <a:r>
              <a:rPr lang="en-US" sz="2800" dirty="0">
                <a:solidFill>
                  <a:srgbClr val="0070C0"/>
                </a:solidFill>
              </a:rPr>
              <a:t>&lt;source&gt; </a:t>
            </a:r>
            <a:r>
              <a:rPr lang="en-US" sz="2800" dirty="0"/>
              <a:t>element allows you to specify alternative audio files which the browser may choose from. The browser will use the first recognized format.</a:t>
            </a:r>
          </a:p>
        </p:txBody>
      </p:sp>
      <p:sp>
        <p:nvSpPr>
          <p:cNvPr id="8" name="Title 1">
            <a:extLst>
              <a:ext uri="{FF2B5EF4-FFF2-40B4-BE49-F238E27FC236}">
                <a16:creationId xmlns:a16="http://schemas.microsoft.com/office/drawing/2014/main" id="{F7D7FD0F-FA88-D711-2372-CE04BF4FD597}"/>
              </a:ext>
            </a:extLst>
          </p:cNvPr>
          <p:cNvSpPr>
            <a:spLocks noGrp="1"/>
          </p:cNvSpPr>
          <p:nvPr>
            <p:ph type="title"/>
          </p:nvPr>
        </p:nvSpPr>
        <p:spPr>
          <a:xfrm>
            <a:off x="457200" y="74652"/>
            <a:ext cx="8153400" cy="553998"/>
          </a:xfrm>
        </p:spPr>
        <p:txBody>
          <a:bodyPr wrap="square">
            <a:spAutoFit/>
          </a:bodyPr>
          <a:lstStyle/>
          <a:p>
            <a:r>
              <a:rPr lang="en-US" sz="3600" spc="-500" dirty="0">
                <a:solidFill>
                  <a:schemeClr val="bg2"/>
                </a:solidFill>
                <a:latin typeface="+mj-lt"/>
              </a:rPr>
              <a:t>H T M L </a:t>
            </a:r>
            <a:r>
              <a:rPr lang="en-US" sz="3600" dirty="0">
                <a:solidFill>
                  <a:schemeClr val="bg2"/>
                </a:solidFill>
                <a:latin typeface="+mj-lt"/>
              </a:rPr>
              <a:t>5 Audio &amp; Source Elements</a:t>
            </a:r>
          </a:p>
        </p:txBody>
      </p:sp>
    </p:spTree>
    <p:extLst>
      <p:ext uri="{BB962C8B-B14F-4D97-AF65-F5344CB8AC3E}">
        <p14:creationId xmlns:p14="http://schemas.microsoft.com/office/powerpoint/2010/main" val="666608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0A7971-B80B-3E93-F429-A0247273AB19}"/>
              </a:ext>
            </a:extLst>
          </p:cNvPr>
          <p:cNvSpPr>
            <a:spLocks noGrp="1"/>
          </p:cNvSpPr>
          <p:nvPr>
            <p:ph idx="1"/>
          </p:nvPr>
        </p:nvSpPr>
        <p:spPr>
          <a:xfrm>
            <a:off x="457200" y="914400"/>
            <a:ext cx="8229600" cy="5334000"/>
          </a:xfrm>
        </p:spPr>
        <p:txBody>
          <a:bodyPr/>
          <a:lstStyle/>
          <a:p>
            <a:r>
              <a:rPr lang="en-US" sz="2800" dirty="0"/>
              <a:t>The text between the </a:t>
            </a:r>
            <a:r>
              <a:rPr lang="en-US" sz="2800" dirty="0">
                <a:solidFill>
                  <a:srgbClr val="0070C0"/>
                </a:solidFill>
              </a:rPr>
              <a:t>&lt;audio&gt; </a:t>
            </a:r>
            <a:r>
              <a:rPr lang="en-US" sz="2800" dirty="0"/>
              <a:t>and </a:t>
            </a:r>
            <a:r>
              <a:rPr lang="en-US" sz="2800" dirty="0">
                <a:solidFill>
                  <a:srgbClr val="0070C0"/>
                </a:solidFill>
              </a:rPr>
              <a:t>&lt;/audio&gt; </a:t>
            </a:r>
            <a:r>
              <a:rPr lang="en-US" sz="2800" dirty="0"/>
              <a:t>tags will only be displayed in browsers that do not support the </a:t>
            </a:r>
            <a:r>
              <a:rPr lang="en-US" sz="2800" dirty="0">
                <a:solidFill>
                  <a:srgbClr val="0070C0"/>
                </a:solidFill>
              </a:rPr>
              <a:t>&lt;audio&gt; </a:t>
            </a:r>
            <a:r>
              <a:rPr lang="en-US" sz="2800" dirty="0"/>
              <a:t>element.</a:t>
            </a:r>
          </a:p>
          <a:p>
            <a:r>
              <a:rPr lang="en-US" sz="2800" dirty="0"/>
              <a:t>To start an audio file automatically, use the </a:t>
            </a:r>
            <a:r>
              <a:rPr lang="en-US" sz="2800" dirty="0">
                <a:solidFill>
                  <a:srgbClr val="0070C0"/>
                </a:solidFill>
              </a:rPr>
              <a:t>autoplay</a:t>
            </a:r>
            <a:r>
              <a:rPr lang="en-US" sz="2800" dirty="0"/>
              <a:t> attribute of </a:t>
            </a:r>
            <a:r>
              <a:rPr lang="en-US" sz="2800" dirty="0">
                <a:solidFill>
                  <a:srgbClr val="0070C0"/>
                </a:solidFill>
              </a:rPr>
              <a:t>&lt;audio&gt; </a:t>
            </a:r>
            <a:r>
              <a:rPr lang="en-US" sz="2800" dirty="0"/>
              <a:t>element.</a:t>
            </a:r>
          </a:p>
          <a:p>
            <a:r>
              <a:rPr lang="en-US" sz="2800" dirty="0"/>
              <a:t>Add </a:t>
            </a:r>
            <a:r>
              <a:rPr lang="en-US" sz="2800" dirty="0">
                <a:solidFill>
                  <a:srgbClr val="0070C0"/>
                </a:solidFill>
              </a:rPr>
              <a:t>muted</a:t>
            </a:r>
            <a:r>
              <a:rPr lang="en-US" sz="2800" dirty="0"/>
              <a:t> attribute after </a:t>
            </a:r>
            <a:r>
              <a:rPr lang="en-US" sz="2800" dirty="0">
                <a:solidFill>
                  <a:srgbClr val="0070C0"/>
                </a:solidFill>
              </a:rPr>
              <a:t>autoplay</a:t>
            </a:r>
            <a:r>
              <a:rPr lang="en-US" sz="2800" dirty="0"/>
              <a:t> to let your audio file start playing automatically (but muted).</a:t>
            </a:r>
          </a:p>
        </p:txBody>
      </p:sp>
      <p:sp>
        <p:nvSpPr>
          <p:cNvPr id="8" name="Title 1">
            <a:extLst>
              <a:ext uri="{FF2B5EF4-FFF2-40B4-BE49-F238E27FC236}">
                <a16:creationId xmlns:a16="http://schemas.microsoft.com/office/drawing/2014/main" id="{F7D7FD0F-FA88-D711-2372-CE04BF4FD597}"/>
              </a:ext>
            </a:extLst>
          </p:cNvPr>
          <p:cNvSpPr>
            <a:spLocks noGrp="1"/>
          </p:cNvSpPr>
          <p:nvPr>
            <p:ph type="title"/>
          </p:nvPr>
        </p:nvSpPr>
        <p:spPr>
          <a:xfrm>
            <a:off x="457200" y="74652"/>
            <a:ext cx="8153400" cy="553998"/>
          </a:xfrm>
        </p:spPr>
        <p:txBody>
          <a:bodyPr wrap="square">
            <a:spAutoFit/>
          </a:bodyPr>
          <a:lstStyle/>
          <a:p>
            <a:r>
              <a:rPr lang="en-US" sz="3600" spc="-500" dirty="0">
                <a:solidFill>
                  <a:schemeClr val="bg2"/>
                </a:solidFill>
                <a:latin typeface="+mj-lt"/>
              </a:rPr>
              <a:t>H T M L </a:t>
            </a:r>
            <a:r>
              <a:rPr lang="en-US" sz="3600" dirty="0">
                <a:solidFill>
                  <a:schemeClr val="bg2"/>
                </a:solidFill>
                <a:latin typeface="+mj-lt"/>
              </a:rPr>
              <a:t>5 Audio &amp; Source Elements</a:t>
            </a:r>
          </a:p>
        </p:txBody>
      </p:sp>
    </p:spTree>
    <p:extLst>
      <p:ext uri="{BB962C8B-B14F-4D97-AF65-F5344CB8AC3E}">
        <p14:creationId xmlns:p14="http://schemas.microsoft.com/office/powerpoint/2010/main" val="2047150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spc="-500" dirty="0">
                <a:solidFill>
                  <a:schemeClr val="bg2"/>
                </a:solidFill>
                <a:latin typeface="+mj-lt"/>
              </a:rPr>
              <a:t>H T M L </a:t>
            </a:r>
            <a:r>
              <a:rPr lang="en-US" sz="3600" dirty="0">
                <a:solidFill>
                  <a:schemeClr val="bg2"/>
                </a:solidFill>
                <a:latin typeface="+mj-lt"/>
              </a:rPr>
              <a:t>5 Video &amp; Source Elements</a:t>
            </a:r>
          </a:p>
        </p:txBody>
      </p:sp>
      <p:pic>
        <p:nvPicPr>
          <p:cNvPr id="4098" name="Picture 2" descr="The video element is replaced with the following, begin hyperlink, Sparky the Dog, end hyperlink, left parenthesis, dot m o v, right parenthes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3673" y="714357"/>
            <a:ext cx="2691893" cy="284007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199" y="3657600"/>
            <a:ext cx="8153401" cy="2600712"/>
          </a:xfrm>
        </p:spPr>
        <p:txBody>
          <a:bodyPr wrap="square">
            <a:spAutoFit/>
          </a:bodyPr>
          <a:lstStyle/>
          <a:p>
            <a:pPr marL="0" indent="0">
              <a:spcBef>
                <a:spcPts val="600"/>
              </a:spcBef>
              <a:buNone/>
            </a:pPr>
            <a:r>
              <a:rPr lang="en-US" sz="2400" dirty="0"/>
              <a:t>&lt;video controls="controls" poster="sparky.jpg"</a:t>
            </a:r>
          </a:p>
          <a:p>
            <a:pPr marL="0" indent="0">
              <a:spcBef>
                <a:spcPts val="600"/>
              </a:spcBef>
              <a:buNone/>
            </a:pPr>
            <a:r>
              <a:rPr lang="en-US" sz="2400" dirty="0"/>
              <a:t>      width="160" height="150"&gt;</a:t>
            </a:r>
          </a:p>
          <a:p>
            <a:pPr marL="0" indent="0">
              <a:spcBef>
                <a:spcPts val="600"/>
              </a:spcBef>
              <a:buNone/>
            </a:pPr>
            <a:r>
              <a:rPr lang="en-US" sz="2400" dirty="0"/>
              <a:t>	&lt;source </a:t>
            </a:r>
            <a:r>
              <a:rPr lang="en-US" sz="2400" dirty="0" err="1"/>
              <a:t>src</a:t>
            </a:r>
            <a:r>
              <a:rPr lang="en-US" sz="2400" dirty="0"/>
              <a:t>="sparky.m4v" type="video/mp4"&gt; </a:t>
            </a:r>
          </a:p>
          <a:p>
            <a:pPr marL="0" indent="0">
              <a:spcBef>
                <a:spcPts val="600"/>
              </a:spcBef>
              <a:buNone/>
            </a:pPr>
            <a:r>
              <a:rPr lang="en-US" sz="2400" dirty="0"/>
              <a:t>	&lt;source </a:t>
            </a:r>
            <a:r>
              <a:rPr lang="en-US" sz="2400" dirty="0" err="1"/>
              <a:t>src</a:t>
            </a:r>
            <a:r>
              <a:rPr lang="en-US" sz="2400" dirty="0"/>
              <a:t>="</a:t>
            </a:r>
            <a:r>
              <a:rPr lang="en-US" sz="2400" dirty="0" err="1"/>
              <a:t>sparky.ogv</a:t>
            </a:r>
            <a:r>
              <a:rPr lang="en-US" sz="2400" dirty="0"/>
              <a:t>" type="video/</a:t>
            </a:r>
            <a:r>
              <a:rPr lang="en-US" sz="2400" dirty="0" err="1"/>
              <a:t>ogg</a:t>
            </a:r>
            <a:r>
              <a:rPr lang="en-US" sz="2400" dirty="0"/>
              <a:t>"&gt;</a:t>
            </a:r>
          </a:p>
          <a:p>
            <a:pPr marL="0" indent="0">
              <a:spcBef>
                <a:spcPts val="600"/>
              </a:spcBef>
              <a:buNone/>
            </a:pPr>
            <a:r>
              <a:rPr lang="en-US" sz="2400" dirty="0"/>
              <a:t>   &lt;a </a:t>
            </a:r>
            <a:r>
              <a:rPr lang="en-US" sz="2400" dirty="0" err="1"/>
              <a:t>href</a:t>
            </a:r>
            <a:r>
              <a:rPr lang="en-US" sz="2400" dirty="0"/>
              <a:t>="sparky.mov"&gt;Sparky the Dog&lt;/a&gt; (.</a:t>
            </a:r>
            <a:r>
              <a:rPr lang="en-US" sz="2400" dirty="0" err="1"/>
              <a:t>mov</a:t>
            </a:r>
            <a:r>
              <a:rPr lang="en-US" sz="2400" dirty="0"/>
              <a:t>)</a:t>
            </a:r>
          </a:p>
          <a:p>
            <a:pPr marL="0" indent="0">
              <a:spcBef>
                <a:spcPts val="600"/>
              </a:spcBef>
              <a:buNone/>
            </a:pPr>
            <a:r>
              <a:rPr lang="en-US" sz="2400" dirty="0"/>
              <a:t>&lt;/video&gt;</a:t>
            </a:r>
          </a:p>
        </p:txBody>
      </p:sp>
    </p:spTree>
    <p:extLst>
      <p:ext uri="{BB962C8B-B14F-4D97-AF65-F5344CB8AC3E}">
        <p14:creationId xmlns:p14="http://schemas.microsoft.com/office/powerpoint/2010/main" val="2945797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51142B9-2C4C-A122-A06A-56CA9A00588E}"/>
              </a:ext>
            </a:extLst>
          </p:cNvPr>
          <p:cNvSpPr>
            <a:spLocks noGrp="1"/>
          </p:cNvSpPr>
          <p:nvPr>
            <p:ph sz="quarter" idx="14"/>
          </p:nvPr>
        </p:nvSpPr>
        <p:spPr>
          <a:xfrm>
            <a:off x="457200" y="762000"/>
            <a:ext cx="8229600" cy="5364163"/>
          </a:xfrm>
        </p:spPr>
        <p:txBody>
          <a:bodyPr/>
          <a:lstStyle/>
          <a:p>
            <a:r>
              <a:rPr lang="en-US" sz="2800" dirty="0"/>
              <a:t>The HTML </a:t>
            </a:r>
            <a:r>
              <a:rPr lang="en-US" sz="2800" dirty="0">
                <a:solidFill>
                  <a:srgbClr val="0070C0"/>
                </a:solidFill>
              </a:rPr>
              <a:t>&lt;video&gt; </a:t>
            </a:r>
            <a:r>
              <a:rPr lang="en-US" sz="2800" dirty="0"/>
              <a:t>element is used to show a video on a web page.</a:t>
            </a:r>
          </a:p>
          <a:p>
            <a:r>
              <a:rPr lang="en-US" sz="2800" dirty="0"/>
              <a:t>The </a:t>
            </a:r>
            <a:r>
              <a:rPr lang="en-US" sz="2800" dirty="0">
                <a:solidFill>
                  <a:srgbClr val="0070C0"/>
                </a:solidFill>
              </a:rPr>
              <a:t>controls</a:t>
            </a:r>
            <a:r>
              <a:rPr lang="en-US" sz="2800" dirty="0"/>
              <a:t> attribute adds video controls, like play, pause, and volume.</a:t>
            </a:r>
          </a:p>
          <a:p>
            <a:r>
              <a:rPr lang="en-US" sz="2800" dirty="0"/>
              <a:t>It is a good idea to always include </a:t>
            </a:r>
            <a:r>
              <a:rPr lang="en-US" sz="2800" dirty="0">
                <a:solidFill>
                  <a:srgbClr val="0070C0"/>
                </a:solidFill>
              </a:rPr>
              <a:t>width</a:t>
            </a:r>
            <a:r>
              <a:rPr lang="en-US" sz="2800" dirty="0"/>
              <a:t> and </a:t>
            </a:r>
            <a:r>
              <a:rPr lang="en-US" sz="2800" dirty="0">
                <a:solidFill>
                  <a:srgbClr val="0070C0"/>
                </a:solidFill>
              </a:rPr>
              <a:t>height</a:t>
            </a:r>
            <a:r>
              <a:rPr lang="en-US" sz="2800" dirty="0"/>
              <a:t> attributes. If height and width are not set, the page might flicker while the video loads.</a:t>
            </a:r>
          </a:p>
          <a:p>
            <a:r>
              <a:rPr lang="en-US" sz="2800" dirty="0"/>
              <a:t>The </a:t>
            </a:r>
            <a:r>
              <a:rPr lang="en-US" sz="2800" dirty="0">
                <a:solidFill>
                  <a:srgbClr val="0070C0"/>
                </a:solidFill>
              </a:rPr>
              <a:t>&lt;source&gt; </a:t>
            </a:r>
            <a:r>
              <a:rPr lang="en-US" sz="2800" dirty="0"/>
              <a:t>element allows you to specify alternative video files which the browser may choose from. The browser will use the first recognized format.</a:t>
            </a:r>
          </a:p>
        </p:txBody>
      </p:sp>
      <p:sp>
        <p:nvSpPr>
          <p:cNvPr id="5" name="Title 1">
            <a:extLst>
              <a:ext uri="{FF2B5EF4-FFF2-40B4-BE49-F238E27FC236}">
                <a16:creationId xmlns:a16="http://schemas.microsoft.com/office/drawing/2014/main" id="{F1786E2A-31E4-789F-3911-96F6D7B426A4}"/>
              </a:ext>
            </a:extLst>
          </p:cNvPr>
          <p:cNvSpPr>
            <a:spLocks noGrp="1"/>
          </p:cNvSpPr>
          <p:nvPr>
            <p:ph type="title"/>
          </p:nvPr>
        </p:nvSpPr>
        <p:spPr>
          <a:xfrm>
            <a:off x="457200" y="74652"/>
            <a:ext cx="8153400" cy="553998"/>
          </a:xfrm>
        </p:spPr>
        <p:txBody>
          <a:bodyPr wrap="square">
            <a:spAutoFit/>
          </a:bodyPr>
          <a:lstStyle/>
          <a:p>
            <a:r>
              <a:rPr lang="en-US" sz="3600" spc="-500" dirty="0">
                <a:solidFill>
                  <a:schemeClr val="bg2"/>
                </a:solidFill>
                <a:latin typeface="+mj-lt"/>
              </a:rPr>
              <a:t>H T M L </a:t>
            </a:r>
            <a:r>
              <a:rPr lang="en-US" sz="3600" dirty="0">
                <a:solidFill>
                  <a:schemeClr val="bg2"/>
                </a:solidFill>
                <a:latin typeface="+mj-lt"/>
              </a:rPr>
              <a:t>5 Video &amp; Source Elements</a:t>
            </a:r>
          </a:p>
        </p:txBody>
      </p:sp>
    </p:spTree>
    <p:extLst>
      <p:ext uri="{BB962C8B-B14F-4D97-AF65-F5344CB8AC3E}">
        <p14:creationId xmlns:p14="http://schemas.microsoft.com/office/powerpoint/2010/main" val="4031259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51142B9-2C4C-A122-A06A-56CA9A00588E}"/>
              </a:ext>
            </a:extLst>
          </p:cNvPr>
          <p:cNvSpPr>
            <a:spLocks noGrp="1"/>
          </p:cNvSpPr>
          <p:nvPr>
            <p:ph sz="quarter" idx="14"/>
          </p:nvPr>
        </p:nvSpPr>
        <p:spPr>
          <a:xfrm>
            <a:off x="457200" y="762000"/>
            <a:ext cx="8229600" cy="5364163"/>
          </a:xfrm>
        </p:spPr>
        <p:txBody>
          <a:bodyPr/>
          <a:lstStyle/>
          <a:p>
            <a:r>
              <a:rPr lang="en-US" sz="2800" dirty="0"/>
              <a:t>The text between the </a:t>
            </a:r>
            <a:r>
              <a:rPr lang="en-US" sz="2800" dirty="0">
                <a:solidFill>
                  <a:srgbClr val="0070C0"/>
                </a:solidFill>
              </a:rPr>
              <a:t>&lt;video&gt; </a:t>
            </a:r>
            <a:r>
              <a:rPr lang="en-US" sz="2800" dirty="0"/>
              <a:t>and </a:t>
            </a:r>
            <a:r>
              <a:rPr lang="en-US" sz="2800" dirty="0">
                <a:solidFill>
                  <a:srgbClr val="0070C0"/>
                </a:solidFill>
              </a:rPr>
              <a:t>&lt;/video&gt; </a:t>
            </a:r>
            <a:r>
              <a:rPr lang="en-US" sz="2800" dirty="0"/>
              <a:t>tags will only be displayed in browsers that do not support the </a:t>
            </a:r>
            <a:r>
              <a:rPr lang="en-US" sz="2800" dirty="0">
                <a:solidFill>
                  <a:srgbClr val="0070C0"/>
                </a:solidFill>
              </a:rPr>
              <a:t>&lt;video&gt; </a:t>
            </a:r>
            <a:r>
              <a:rPr lang="en-US" sz="2800" dirty="0"/>
              <a:t>element.</a:t>
            </a:r>
          </a:p>
          <a:p>
            <a:r>
              <a:rPr lang="en-US" sz="2800" dirty="0"/>
              <a:t>To start a video automatically, use the </a:t>
            </a:r>
            <a:r>
              <a:rPr lang="en-US" sz="2800" dirty="0">
                <a:solidFill>
                  <a:srgbClr val="0070C0"/>
                </a:solidFill>
              </a:rPr>
              <a:t>autoplay</a:t>
            </a:r>
            <a:r>
              <a:rPr lang="en-US" sz="2800" dirty="0"/>
              <a:t> attribute.</a:t>
            </a:r>
          </a:p>
          <a:p>
            <a:r>
              <a:rPr lang="en-US" sz="2800" dirty="0"/>
              <a:t>Add </a:t>
            </a:r>
            <a:r>
              <a:rPr lang="en-US" sz="2800" dirty="0">
                <a:solidFill>
                  <a:srgbClr val="0070C0"/>
                </a:solidFill>
              </a:rPr>
              <a:t>muted</a:t>
            </a:r>
            <a:r>
              <a:rPr lang="en-US" sz="2800" dirty="0"/>
              <a:t> attribute after </a:t>
            </a:r>
            <a:r>
              <a:rPr lang="en-US" sz="2800" dirty="0">
                <a:solidFill>
                  <a:srgbClr val="0070C0"/>
                </a:solidFill>
              </a:rPr>
              <a:t>autoplay</a:t>
            </a:r>
            <a:r>
              <a:rPr lang="en-US" sz="2800" dirty="0"/>
              <a:t> to let your video start playing automatically (but muted).</a:t>
            </a:r>
          </a:p>
          <a:p>
            <a:endParaRPr lang="en-US" sz="2800" dirty="0"/>
          </a:p>
        </p:txBody>
      </p:sp>
      <p:sp>
        <p:nvSpPr>
          <p:cNvPr id="5" name="Title 1">
            <a:extLst>
              <a:ext uri="{FF2B5EF4-FFF2-40B4-BE49-F238E27FC236}">
                <a16:creationId xmlns:a16="http://schemas.microsoft.com/office/drawing/2014/main" id="{F1786E2A-31E4-789F-3911-96F6D7B426A4}"/>
              </a:ext>
            </a:extLst>
          </p:cNvPr>
          <p:cNvSpPr>
            <a:spLocks noGrp="1"/>
          </p:cNvSpPr>
          <p:nvPr>
            <p:ph type="title"/>
          </p:nvPr>
        </p:nvSpPr>
        <p:spPr>
          <a:xfrm>
            <a:off x="457200" y="74652"/>
            <a:ext cx="8153400" cy="553998"/>
          </a:xfrm>
        </p:spPr>
        <p:txBody>
          <a:bodyPr wrap="square">
            <a:spAutoFit/>
          </a:bodyPr>
          <a:lstStyle/>
          <a:p>
            <a:r>
              <a:rPr lang="en-US" sz="3600" spc="-500" dirty="0">
                <a:solidFill>
                  <a:schemeClr val="bg2"/>
                </a:solidFill>
                <a:latin typeface="+mj-lt"/>
              </a:rPr>
              <a:t>H T M L </a:t>
            </a:r>
            <a:r>
              <a:rPr lang="en-US" sz="3600" dirty="0">
                <a:solidFill>
                  <a:schemeClr val="bg2"/>
                </a:solidFill>
                <a:latin typeface="+mj-lt"/>
              </a:rPr>
              <a:t>5 Video &amp; Source Elements</a:t>
            </a:r>
          </a:p>
        </p:txBody>
      </p:sp>
    </p:spTree>
    <p:extLst>
      <p:ext uri="{BB962C8B-B14F-4D97-AF65-F5344CB8AC3E}">
        <p14:creationId xmlns:p14="http://schemas.microsoft.com/office/powerpoint/2010/main" val="3683314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solidFill>
                  <a:schemeClr val="bg2"/>
                </a:solidFill>
                <a:latin typeface="+mj-lt"/>
              </a:rPr>
              <a:t>Use the iframe element to embed YouTube Video</a:t>
            </a:r>
          </a:p>
        </p:txBody>
      </p:sp>
      <p:pic>
        <p:nvPicPr>
          <p:cNvPr id="1026" name="Picture 2" descr="Top to bottom, the i frame example page has a header with the page title, followed by the i frame element, showing a paused video. The video is overlaid by its title at the top left and a hyperlink formatted as an arrow at the top r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2424" y="1248725"/>
            <a:ext cx="3384865" cy="296196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199" y="4274225"/>
            <a:ext cx="8153401" cy="2031325"/>
          </a:xfrm>
        </p:spPr>
        <p:txBody>
          <a:bodyPr wrap="square">
            <a:spAutoFit/>
          </a:bodyPr>
          <a:lstStyle/>
          <a:p>
            <a:pPr marL="0" indent="0">
              <a:spcBef>
                <a:spcPts val="600"/>
              </a:spcBef>
              <a:buNone/>
            </a:pPr>
            <a:r>
              <a:rPr lang="en-US" sz="2200" dirty="0"/>
              <a:t>&lt;iframe </a:t>
            </a:r>
            <a:r>
              <a:rPr lang="en-US" sz="2200" dirty="0" err="1"/>
              <a:t>src</a:t>
            </a:r>
            <a:r>
              <a:rPr lang="en-US" sz="2200" dirty="0"/>
              <a:t>="http://www.youtube.com/embed/VIDEO_ID"  </a:t>
            </a:r>
            <a:br>
              <a:rPr lang="en-US" sz="2200" dirty="0"/>
            </a:br>
            <a:r>
              <a:rPr lang="en-US" sz="2200" dirty="0"/>
              <a:t>              width="640" height="385"&gt;</a:t>
            </a:r>
            <a:br>
              <a:rPr lang="en-US" sz="2200" dirty="0"/>
            </a:br>
            <a:r>
              <a:rPr lang="en-US" sz="2200" dirty="0"/>
              <a:t>   View the </a:t>
            </a:r>
            <a:br>
              <a:rPr lang="en-US" sz="2200" dirty="0"/>
            </a:br>
            <a:r>
              <a:rPr lang="en-US" sz="2200" dirty="0"/>
              <a:t>&lt;a </a:t>
            </a:r>
            <a:r>
              <a:rPr lang="en-US" sz="2200" dirty="0" err="1"/>
              <a:t>href</a:t>
            </a:r>
            <a:r>
              <a:rPr lang="en-US" sz="2200" dirty="0"/>
              <a:t>="http://www.youtube.com/watch?v=VIDEO_ID"&gt;YouTube Video&lt;/a&gt;</a:t>
            </a:r>
            <a:br>
              <a:rPr lang="en-US" sz="2200" dirty="0"/>
            </a:br>
            <a:r>
              <a:rPr lang="en-US" sz="2200" dirty="0"/>
              <a:t>&lt;/iframe&gt;</a:t>
            </a:r>
          </a:p>
        </p:txBody>
      </p:sp>
    </p:spTree>
    <p:extLst>
      <p:ext uri="{BB962C8B-B14F-4D97-AF65-F5344CB8AC3E}">
        <p14:creationId xmlns:p14="http://schemas.microsoft.com/office/powerpoint/2010/main" val="1776344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6675"/>
            <a:ext cx="8153400" cy="553998"/>
          </a:xfrm>
        </p:spPr>
        <p:txBody>
          <a:bodyPr wrap="square">
            <a:spAutoFit/>
          </a:bodyPr>
          <a:lstStyle/>
          <a:p>
            <a:r>
              <a:rPr lang="en-US" sz="3600" dirty="0">
                <a:latin typeface="+mj-lt"/>
              </a:rPr>
              <a:t>Learning Outcomes</a:t>
            </a:r>
          </a:p>
        </p:txBody>
      </p:sp>
      <p:sp>
        <p:nvSpPr>
          <p:cNvPr id="5" name="Content Placeholder 4"/>
          <p:cNvSpPr>
            <a:spLocks noGrp="1"/>
          </p:cNvSpPr>
          <p:nvPr>
            <p:ph idx="1"/>
          </p:nvPr>
        </p:nvSpPr>
        <p:spPr>
          <a:xfrm>
            <a:off x="457200" y="857250"/>
            <a:ext cx="8153400" cy="5078313"/>
          </a:xfrm>
        </p:spPr>
        <p:txBody>
          <a:bodyPr wrap="square">
            <a:spAutoFit/>
          </a:bodyPr>
          <a:lstStyle/>
          <a:p>
            <a:pPr>
              <a:spcBef>
                <a:spcPts val="1200"/>
              </a:spcBef>
            </a:pPr>
            <a:r>
              <a:rPr lang="en-US" sz="2000" dirty="0"/>
              <a:t>Describe types of multimedia files used on the Web</a:t>
            </a:r>
          </a:p>
          <a:p>
            <a:pPr>
              <a:spcBef>
                <a:spcPts val="1200"/>
              </a:spcBef>
            </a:pPr>
            <a:r>
              <a:rPr lang="en-US" sz="2000" dirty="0"/>
              <a:t>Configure hyperlinks to multimedia files</a:t>
            </a:r>
          </a:p>
          <a:p>
            <a:pPr>
              <a:spcBef>
                <a:spcPts val="1200"/>
              </a:spcBef>
            </a:pPr>
            <a:r>
              <a:rPr lang="en-US" sz="2000" dirty="0"/>
              <a:t>Configure audio and video on a web page with </a:t>
            </a:r>
            <a:r>
              <a:rPr lang="en-US" sz="2000" spc="-300" dirty="0"/>
              <a:t>H T M L </a:t>
            </a:r>
            <a:r>
              <a:rPr lang="en-US" sz="2000" dirty="0"/>
              <a:t>5 elements</a:t>
            </a:r>
          </a:p>
          <a:p>
            <a:pPr>
              <a:spcBef>
                <a:spcPts val="1200"/>
              </a:spcBef>
            </a:pPr>
            <a:r>
              <a:rPr lang="en-US" sz="2000" dirty="0"/>
              <a:t>Configure a Flash animation on a web page</a:t>
            </a:r>
          </a:p>
          <a:p>
            <a:pPr>
              <a:spcBef>
                <a:spcPts val="1200"/>
              </a:spcBef>
            </a:pPr>
            <a:r>
              <a:rPr lang="en-US" sz="2000" dirty="0"/>
              <a:t>Describe features and common uses of JavaScript and </a:t>
            </a:r>
            <a:r>
              <a:rPr lang="en-US" sz="2000" dirty="0" err="1"/>
              <a:t>jQuery</a:t>
            </a:r>
            <a:endParaRPr lang="en-US" sz="2000" dirty="0"/>
          </a:p>
          <a:p>
            <a:pPr>
              <a:spcBef>
                <a:spcPts val="1200"/>
              </a:spcBef>
            </a:pPr>
            <a:r>
              <a:rPr lang="en-US" sz="2000" dirty="0"/>
              <a:t>Use the </a:t>
            </a:r>
            <a:r>
              <a:rPr lang="en-US" sz="2000" spc="-300" dirty="0"/>
              <a:t>C S </a:t>
            </a:r>
            <a:r>
              <a:rPr lang="en-US" sz="2000" dirty="0" err="1"/>
              <a:t>S</a:t>
            </a:r>
            <a:r>
              <a:rPr lang="en-US" sz="2000" dirty="0"/>
              <a:t> transform and transition properties</a:t>
            </a:r>
          </a:p>
          <a:p>
            <a:pPr>
              <a:spcBef>
                <a:spcPts val="1200"/>
              </a:spcBef>
            </a:pPr>
            <a:r>
              <a:rPr lang="en-US" sz="2000" dirty="0"/>
              <a:t>Create an interactive image gallery with </a:t>
            </a:r>
            <a:r>
              <a:rPr lang="en-US" sz="2000" spc="-300" dirty="0"/>
              <a:t>C S </a:t>
            </a:r>
            <a:r>
              <a:rPr lang="en-US" sz="2000" dirty="0" err="1"/>
              <a:t>S</a:t>
            </a:r>
            <a:endParaRPr lang="en-US" sz="2000" dirty="0"/>
          </a:p>
          <a:p>
            <a:pPr>
              <a:spcBef>
                <a:spcPts val="1200"/>
              </a:spcBef>
            </a:pPr>
            <a:r>
              <a:rPr lang="en-US" sz="2000" dirty="0"/>
              <a:t>Configure a drop-down interactive menu with </a:t>
            </a:r>
            <a:r>
              <a:rPr lang="en-US" sz="2000" spc="-300" dirty="0"/>
              <a:t>C S </a:t>
            </a:r>
            <a:r>
              <a:rPr lang="en-US" sz="2000" dirty="0" err="1"/>
              <a:t>S</a:t>
            </a:r>
            <a:endParaRPr lang="en-US" sz="2000" dirty="0"/>
          </a:p>
          <a:p>
            <a:pPr>
              <a:spcBef>
                <a:spcPts val="1200"/>
              </a:spcBef>
            </a:pPr>
            <a:r>
              <a:rPr lang="en-US" sz="2000" dirty="0"/>
              <a:t>Configure an interactive widget with the </a:t>
            </a:r>
            <a:r>
              <a:rPr lang="en-US" sz="2000" spc="-300" dirty="0"/>
              <a:t>H T M L </a:t>
            </a:r>
            <a:r>
              <a:rPr lang="en-US" sz="2000" dirty="0"/>
              <a:t>5 details and summary elements</a:t>
            </a:r>
          </a:p>
          <a:p>
            <a:pPr>
              <a:spcBef>
                <a:spcPts val="1200"/>
              </a:spcBef>
            </a:pPr>
            <a:r>
              <a:rPr lang="en-US" sz="2000" dirty="0"/>
              <a:t>Describe the purpose of geolocation, web storage, offline web applications,  and canvas </a:t>
            </a:r>
            <a:r>
              <a:rPr lang="en-US" sz="2000" spc="-300" dirty="0"/>
              <a:t>H T M L </a:t>
            </a:r>
            <a:r>
              <a:rPr lang="en-US" sz="2000" dirty="0"/>
              <a:t>5 </a:t>
            </a:r>
            <a:r>
              <a:rPr lang="en-US" sz="2000" spc="-300" dirty="0"/>
              <a:t>A P I </a:t>
            </a:r>
            <a:r>
              <a:rPr lang="en-US" sz="2000" dirty="0"/>
              <a:t>s</a:t>
            </a:r>
          </a:p>
        </p:txBody>
      </p:sp>
    </p:spTree>
    <p:extLst>
      <p:ext uri="{BB962C8B-B14F-4D97-AF65-F5344CB8AC3E}">
        <p14:creationId xmlns:p14="http://schemas.microsoft.com/office/powerpoint/2010/main" val="3297684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solidFill>
                  <a:schemeClr val="bg2"/>
                </a:solidFill>
                <a:latin typeface="+mj-lt"/>
              </a:rPr>
              <a:t>C S </a:t>
            </a:r>
            <a:r>
              <a:rPr lang="en-US" sz="3600" spc="-500" dirty="0" err="1">
                <a:solidFill>
                  <a:schemeClr val="bg2"/>
                </a:solidFill>
                <a:latin typeface="+mj-lt"/>
              </a:rPr>
              <a:t>S</a:t>
            </a:r>
            <a:r>
              <a:rPr lang="en-US" sz="3600" spc="-500" dirty="0">
                <a:solidFill>
                  <a:schemeClr val="bg2"/>
                </a:solidFill>
                <a:latin typeface="+mj-lt"/>
              </a:rPr>
              <a:t> </a:t>
            </a:r>
            <a:r>
              <a:rPr lang="en-US" sz="3600" dirty="0">
                <a:solidFill>
                  <a:schemeClr val="bg2"/>
                </a:solidFill>
                <a:latin typeface="+mj-lt"/>
              </a:rPr>
              <a:t>3 Transform Property</a:t>
            </a:r>
          </a:p>
        </p:txBody>
      </p:sp>
      <p:sp>
        <p:nvSpPr>
          <p:cNvPr id="3" name="Content Placeholder 2"/>
          <p:cNvSpPr>
            <a:spLocks noGrp="1"/>
          </p:cNvSpPr>
          <p:nvPr>
            <p:ph idx="1"/>
          </p:nvPr>
        </p:nvSpPr>
        <p:spPr>
          <a:xfrm>
            <a:off x="457200" y="838200"/>
            <a:ext cx="8153400" cy="369332"/>
          </a:xfrm>
        </p:spPr>
        <p:txBody>
          <a:bodyPr wrap="square">
            <a:spAutoFit/>
          </a:bodyPr>
          <a:lstStyle/>
          <a:p>
            <a:pPr>
              <a:spcBef>
                <a:spcPts val="600"/>
              </a:spcBef>
            </a:pPr>
            <a:r>
              <a:rPr lang="en-US" sz="2400" dirty="0"/>
              <a:t>Allows you to rotate, scale, skew, or move an element</a:t>
            </a:r>
          </a:p>
        </p:txBody>
      </p:sp>
      <p:sp>
        <p:nvSpPr>
          <p:cNvPr id="4" name="Content Placeholder 3"/>
          <p:cNvSpPr>
            <a:spLocks noGrp="1"/>
          </p:cNvSpPr>
          <p:nvPr>
            <p:ph idx="13"/>
          </p:nvPr>
        </p:nvSpPr>
        <p:spPr>
          <a:xfrm>
            <a:off x="457200" y="1371600"/>
            <a:ext cx="8153400" cy="1261884"/>
          </a:xfrm>
        </p:spPr>
        <p:txBody>
          <a:bodyPr wrap="square">
            <a:spAutoFit/>
          </a:bodyPr>
          <a:lstStyle/>
          <a:p>
            <a:pPr marL="0" indent="0">
              <a:spcBef>
                <a:spcPts val="600"/>
              </a:spcBef>
              <a:buNone/>
            </a:pPr>
            <a:r>
              <a:rPr lang="en-US" sz="2400" dirty="0"/>
              <a:t>Examples:</a:t>
            </a:r>
          </a:p>
          <a:p>
            <a:pPr>
              <a:spcBef>
                <a:spcPts val="600"/>
              </a:spcBef>
            </a:pPr>
            <a:r>
              <a:rPr lang="en-US" sz="2400" dirty="0"/>
              <a:t>Rotate 3 degrees: transform: rotate(3deg);</a:t>
            </a:r>
          </a:p>
          <a:p>
            <a:pPr>
              <a:spcBef>
                <a:spcPts val="600"/>
              </a:spcBef>
            </a:pPr>
            <a:r>
              <a:rPr lang="en-US" sz="2400" dirty="0"/>
              <a:t>Display twice as large: transform: scale(2);</a:t>
            </a:r>
          </a:p>
        </p:txBody>
      </p:sp>
      <p:pic>
        <p:nvPicPr>
          <p:cNvPr id="7170" name="Picture 2" descr="On the updated version of the Lighthouse Island Bistro web page, the figure and fig caption elements floated at the right margin are both rotated a few degrees to the right. A div element centered at the bottom of the main element reads, special offer, in red font on a gray backgrou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1280" y="2784653"/>
            <a:ext cx="4488620" cy="3526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134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solidFill>
                  <a:schemeClr val="bg2"/>
                </a:solidFill>
                <a:latin typeface="+mj-lt"/>
              </a:rPr>
              <a:t>C S </a:t>
            </a:r>
            <a:r>
              <a:rPr lang="en-US" sz="3600" spc="-500" dirty="0" err="1">
                <a:solidFill>
                  <a:schemeClr val="bg2"/>
                </a:solidFill>
                <a:latin typeface="+mj-lt"/>
              </a:rPr>
              <a:t>S</a:t>
            </a:r>
            <a:r>
              <a:rPr lang="en-US" sz="3600" spc="-500" dirty="0">
                <a:solidFill>
                  <a:schemeClr val="bg2"/>
                </a:solidFill>
                <a:latin typeface="+mj-lt"/>
              </a:rPr>
              <a:t> </a:t>
            </a:r>
            <a:r>
              <a:rPr lang="en-US" sz="3600" dirty="0">
                <a:solidFill>
                  <a:schemeClr val="bg2"/>
                </a:solidFill>
                <a:latin typeface="+mj-lt"/>
              </a:rPr>
              <a:t>3 Transition Property</a:t>
            </a:r>
          </a:p>
        </p:txBody>
      </p:sp>
      <p:sp>
        <p:nvSpPr>
          <p:cNvPr id="3" name="Content Placeholder 2"/>
          <p:cNvSpPr>
            <a:spLocks noGrp="1"/>
          </p:cNvSpPr>
          <p:nvPr>
            <p:ph idx="1"/>
          </p:nvPr>
        </p:nvSpPr>
        <p:spPr>
          <a:xfrm>
            <a:off x="457200" y="838200"/>
            <a:ext cx="8153400" cy="738664"/>
          </a:xfrm>
        </p:spPr>
        <p:txBody>
          <a:bodyPr wrap="square">
            <a:spAutoFit/>
          </a:bodyPr>
          <a:lstStyle/>
          <a:p>
            <a:pPr>
              <a:spcBef>
                <a:spcPts val="600"/>
              </a:spcBef>
            </a:pPr>
            <a:r>
              <a:rPr lang="en-US" sz="2400" dirty="0"/>
              <a:t>Provides for changes in property values to display in a smoother manner over a specified time.</a:t>
            </a:r>
          </a:p>
        </p:txBody>
      </p:sp>
      <p:pic>
        <p:nvPicPr>
          <p:cNvPr id="1026" name="Picture 2" descr="On the updated version of the Lighthouse Island Bistro web page, the figure and fig caption elements floated at the right margin are both rotated a few degrees to the right. A div element centered at the bottom of the main element reads, special offer, in red font on a gray backgrou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0080" y="1659609"/>
            <a:ext cx="3983421" cy="304174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4772660"/>
            <a:ext cx="8153400" cy="369332"/>
          </a:xfrm>
        </p:spPr>
        <p:txBody>
          <a:bodyPr wrap="square">
            <a:spAutoFit/>
          </a:bodyPr>
          <a:lstStyle/>
          <a:p>
            <a:r>
              <a:rPr lang="en-US" sz="2400" dirty="0">
                <a:solidFill>
                  <a:schemeClr val="tx1">
                    <a:lumMod val="75000"/>
                    <a:lumOff val="25000"/>
                  </a:schemeClr>
                </a:solidFill>
              </a:rPr>
              <a:t>Example:</a:t>
            </a:r>
            <a:endParaRPr lang="en-US" sz="2400" dirty="0"/>
          </a:p>
        </p:txBody>
      </p:sp>
      <p:sp>
        <p:nvSpPr>
          <p:cNvPr id="5" name="Content Placeholder 4"/>
          <p:cNvSpPr>
            <a:spLocks noGrp="1"/>
          </p:cNvSpPr>
          <p:nvPr>
            <p:ph idx="14"/>
          </p:nvPr>
        </p:nvSpPr>
        <p:spPr>
          <a:xfrm>
            <a:off x="457200" y="5216604"/>
            <a:ext cx="8153400" cy="1107996"/>
          </a:xfrm>
        </p:spPr>
        <p:txBody>
          <a:bodyPr wrap="square">
            <a:spAutoFit/>
          </a:bodyPr>
          <a:lstStyle/>
          <a:p>
            <a:pPr marL="0" indent="0">
              <a:spcBef>
                <a:spcPts val="600"/>
              </a:spcBef>
              <a:buNone/>
            </a:pPr>
            <a:r>
              <a:rPr lang="en-US" sz="2400" dirty="0" err="1"/>
              <a:t>nav</a:t>
            </a:r>
            <a:r>
              <a:rPr lang="en-US" sz="2400" dirty="0"/>
              <a:t> a:hover { color: #</a:t>
            </a:r>
            <a:r>
              <a:rPr lang="en-US" sz="2400" spc="-300" dirty="0"/>
              <a:t>8 6 9 d c </a:t>
            </a:r>
            <a:r>
              <a:rPr lang="en-US" sz="2400" dirty="0"/>
              <a:t>7; </a:t>
            </a:r>
            <a:br>
              <a:rPr lang="en-US" sz="2400" dirty="0"/>
            </a:br>
            <a:r>
              <a:rPr lang="en-US" sz="2400" dirty="0"/>
              <a:t>                       background-color: #</a:t>
            </a:r>
            <a:r>
              <a:rPr lang="en-US" sz="2400" spc="-300" dirty="0"/>
              <a:t>e a e a e </a:t>
            </a:r>
            <a:r>
              <a:rPr lang="en-US" sz="2400" dirty="0"/>
              <a:t>a;</a:t>
            </a:r>
            <a:br>
              <a:rPr lang="en-US" sz="2400" dirty="0"/>
            </a:br>
            <a:r>
              <a:rPr lang="en-US" sz="2400" dirty="0"/>
              <a:t>                       transition: background-color 2s linear; }</a:t>
            </a:r>
          </a:p>
        </p:txBody>
      </p:sp>
    </p:spTree>
    <p:extLst>
      <p:ext uri="{BB962C8B-B14F-4D97-AF65-F5344CB8AC3E}">
        <p14:creationId xmlns:p14="http://schemas.microsoft.com/office/powerpoint/2010/main" val="2429779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solidFill>
                  <a:schemeClr val="bg2"/>
                </a:solidFill>
                <a:latin typeface="+mj-lt"/>
              </a:rPr>
              <a:t>C S </a:t>
            </a:r>
            <a:r>
              <a:rPr lang="en-US" sz="3600" dirty="0" err="1">
                <a:solidFill>
                  <a:schemeClr val="bg2"/>
                </a:solidFill>
                <a:latin typeface="+mj-lt"/>
              </a:rPr>
              <a:t>S</a:t>
            </a:r>
            <a:r>
              <a:rPr lang="en-US" sz="3600" dirty="0">
                <a:solidFill>
                  <a:schemeClr val="bg2"/>
                </a:solidFill>
                <a:latin typeface="+mj-lt"/>
              </a:rPr>
              <a:t> Image Gallery</a:t>
            </a:r>
          </a:p>
        </p:txBody>
      </p:sp>
      <p:sp>
        <p:nvSpPr>
          <p:cNvPr id="3" name="Content Placeholder 2"/>
          <p:cNvSpPr>
            <a:spLocks noGrp="1"/>
          </p:cNvSpPr>
          <p:nvPr>
            <p:ph idx="1"/>
          </p:nvPr>
        </p:nvSpPr>
        <p:spPr>
          <a:xfrm>
            <a:off x="457200" y="857250"/>
            <a:ext cx="8153400" cy="307777"/>
          </a:xfrm>
        </p:spPr>
        <p:txBody>
          <a:bodyPr wrap="square">
            <a:spAutoFit/>
          </a:bodyPr>
          <a:lstStyle/>
          <a:p>
            <a:pPr>
              <a:spcBef>
                <a:spcPts val="600"/>
              </a:spcBef>
            </a:pPr>
            <a:r>
              <a:rPr lang="en-US" sz="2000" dirty="0"/>
              <a:t>Configure each thumbnail image:</a:t>
            </a:r>
          </a:p>
        </p:txBody>
      </p:sp>
      <p:sp>
        <p:nvSpPr>
          <p:cNvPr id="4" name="Content Placeholder 3"/>
          <p:cNvSpPr>
            <a:spLocks noGrp="1"/>
          </p:cNvSpPr>
          <p:nvPr>
            <p:ph idx="13"/>
          </p:nvPr>
        </p:nvSpPr>
        <p:spPr>
          <a:xfrm>
            <a:off x="457200" y="1266825"/>
            <a:ext cx="8153400" cy="2192908"/>
          </a:xfrm>
        </p:spPr>
        <p:txBody>
          <a:bodyPr wrap="square">
            <a:spAutoFit/>
          </a:bodyPr>
          <a:lstStyle/>
          <a:p>
            <a:pPr marL="0" indent="0">
              <a:spcBef>
                <a:spcPts val="600"/>
              </a:spcBef>
              <a:buNone/>
            </a:pPr>
            <a:r>
              <a:rPr lang="en-US" sz="2000" dirty="0">
                <a:solidFill>
                  <a:schemeClr val="tx1">
                    <a:lumMod val="75000"/>
                    <a:lumOff val="25000"/>
                  </a:schemeClr>
                </a:solidFill>
              </a:rPr>
              <a:t>&lt;li&gt;&lt;a </a:t>
            </a:r>
            <a:r>
              <a:rPr lang="en-US" sz="2000" dirty="0" err="1">
                <a:solidFill>
                  <a:schemeClr val="tx1">
                    <a:lumMod val="75000"/>
                    <a:lumOff val="25000"/>
                  </a:schemeClr>
                </a:solidFill>
              </a:rPr>
              <a:t>href</a:t>
            </a:r>
            <a:r>
              <a:rPr lang="en-US" sz="2000" dirty="0">
                <a:solidFill>
                  <a:schemeClr val="tx1">
                    <a:lumMod val="75000"/>
                    <a:lumOff val="25000"/>
                  </a:schemeClr>
                </a:solidFill>
              </a:rPr>
              <a:t>="photo1.jpg"&gt;&lt;</a:t>
            </a:r>
            <a:r>
              <a:rPr lang="en-US" sz="2000" dirty="0" err="1">
                <a:solidFill>
                  <a:schemeClr val="tx1">
                    <a:lumMod val="75000"/>
                    <a:lumOff val="25000"/>
                  </a:schemeClr>
                </a:solidFill>
              </a:rPr>
              <a:t>img</a:t>
            </a:r>
            <a:r>
              <a:rPr lang="en-US" sz="2000" dirty="0">
                <a:solidFill>
                  <a:schemeClr val="tx1">
                    <a:lumMod val="75000"/>
                    <a:lumOff val="25000"/>
                  </a:schemeClr>
                </a:solidFill>
              </a:rPr>
              <a:t> </a:t>
            </a:r>
            <a:r>
              <a:rPr lang="en-US" sz="2000" dirty="0" err="1">
                <a:solidFill>
                  <a:schemeClr val="tx1">
                    <a:lumMod val="75000"/>
                    <a:lumOff val="25000"/>
                  </a:schemeClr>
                </a:solidFill>
              </a:rPr>
              <a:t>src</a:t>
            </a:r>
            <a:r>
              <a:rPr lang="en-US" sz="2000" dirty="0">
                <a:solidFill>
                  <a:schemeClr val="tx1">
                    <a:lumMod val="75000"/>
                    <a:lumOff val="25000"/>
                  </a:schemeClr>
                </a:solidFill>
              </a:rPr>
              <a:t>=“thumb1.jpg"   </a:t>
            </a:r>
            <a:br>
              <a:rPr lang="en-US" sz="2000" dirty="0">
                <a:solidFill>
                  <a:schemeClr val="tx1">
                    <a:lumMod val="75000"/>
                    <a:lumOff val="25000"/>
                  </a:schemeClr>
                </a:solidFill>
              </a:rPr>
            </a:br>
            <a:r>
              <a:rPr lang="en-US" sz="2000" dirty="0">
                <a:solidFill>
                  <a:schemeClr val="tx1">
                    <a:lumMod val="75000"/>
                    <a:lumOff val="25000"/>
                  </a:schemeClr>
                </a:solidFill>
              </a:rPr>
              <a:t>      width="100" height="75"  alt="Golden Gate Bridge"&gt;</a:t>
            </a:r>
          </a:p>
          <a:p>
            <a:pPr marL="0" indent="0">
              <a:spcBef>
                <a:spcPts val="600"/>
              </a:spcBef>
              <a:buNone/>
            </a:pPr>
            <a:r>
              <a:rPr lang="en-US" sz="2000" dirty="0">
                <a:solidFill>
                  <a:schemeClr val="tx1">
                    <a:lumMod val="75000"/>
                    <a:lumOff val="25000"/>
                  </a:schemeClr>
                </a:solidFill>
              </a:rPr>
              <a:t>       &lt;span&gt;&lt;</a:t>
            </a:r>
            <a:r>
              <a:rPr lang="en-US" sz="2000" dirty="0" err="1">
                <a:solidFill>
                  <a:schemeClr val="tx1">
                    <a:lumMod val="75000"/>
                    <a:lumOff val="25000"/>
                  </a:schemeClr>
                </a:solidFill>
              </a:rPr>
              <a:t>img</a:t>
            </a:r>
            <a:r>
              <a:rPr lang="en-US" sz="2000" dirty="0">
                <a:solidFill>
                  <a:schemeClr val="tx1">
                    <a:lumMod val="75000"/>
                    <a:lumOff val="25000"/>
                  </a:schemeClr>
                </a:solidFill>
              </a:rPr>
              <a:t> </a:t>
            </a:r>
            <a:r>
              <a:rPr lang="en-US" sz="2000" dirty="0" err="1">
                <a:solidFill>
                  <a:schemeClr val="tx1">
                    <a:lumMod val="75000"/>
                    <a:lumOff val="25000"/>
                  </a:schemeClr>
                </a:solidFill>
              </a:rPr>
              <a:t>src</a:t>
            </a:r>
            <a:r>
              <a:rPr lang="en-US" sz="2000" dirty="0">
                <a:solidFill>
                  <a:schemeClr val="tx1">
                    <a:lumMod val="75000"/>
                    <a:lumOff val="25000"/>
                  </a:schemeClr>
                </a:solidFill>
              </a:rPr>
              <a:t>="photo1.jpg"  width="400"  height="300“</a:t>
            </a:r>
            <a:br>
              <a:rPr lang="en-US" sz="2000" dirty="0">
                <a:solidFill>
                  <a:schemeClr val="tx1">
                    <a:lumMod val="75000"/>
                    <a:lumOff val="25000"/>
                  </a:schemeClr>
                </a:solidFill>
              </a:rPr>
            </a:br>
            <a:r>
              <a:rPr lang="en-US" sz="2000" dirty="0">
                <a:solidFill>
                  <a:schemeClr val="tx1">
                    <a:lumMod val="75000"/>
                    <a:lumOff val="25000"/>
                  </a:schemeClr>
                </a:solidFill>
              </a:rPr>
              <a:t>   alt="Golden Gate Bridge"&gt;&lt;</a:t>
            </a:r>
            <a:r>
              <a:rPr lang="en-US" sz="2000" dirty="0" err="1">
                <a:solidFill>
                  <a:schemeClr val="tx1">
                    <a:lumMod val="75000"/>
                    <a:lumOff val="25000"/>
                  </a:schemeClr>
                </a:solidFill>
              </a:rPr>
              <a:t>br</a:t>
            </a:r>
            <a:r>
              <a:rPr lang="en-US" sz="2000" dirty="0">
                <a:solidFill>
                  <a:schemeClr val="tx1">
                    <a:lumMod val="75000"/>
                    <a:lumOff val="25000"/>
                  </a:schemeClr>
                </a:solidFill>
              </a:rPr>
              <a:t>&gt;Golden Gate Bridge &lt;/span&gt;&lt;/a&gt;</a:t>
            </a:r>
          </a:p>
          <a:p>
            <a:pPr marL="0" indent="0">
              <a:spcBef>
                <a:spcPts val="600"/>
              </a:spcBef>
              <a:buNone/>
            </a:pPr>
            <a:r>
              <a:rPr lang="en-US" sz="2000" dirty="0">
                <a:solidFill>
                  <a:schemeClr val="tx1">
                    <a:lumMod val="75000"/>
                    <a:lumOff val="25000"/>
                  </a:schemeClr>
                </a:solidFill>
              </a:rPr>
              <a:t> &lt;/li&gt;</a:t>
            </a:r>
          </a:p>
          <a:p>
            <a:r>
              <a:rPr lang="en-US" sz="2000" dirty="0">
                <a:solidFill>
                  <a:schemeClr val="tx1">
                    <a:lumMod val="75000"/>
                    <a:lumOff val="25000"/>
                  </a:schemeClr>
                </a:solidFill>
              </a:rPr>
              <a:t>The key </a:t>
            </a:r>
            <a:r>
              <a:rPr lang="en-US" sz="2000" spc="-300" dirty="0">
                <a:solidFill>
                  <a:schemeClr val="tx1">
                    <a:lumMod val="75000"/>
                    <a:lumOff val="25000"/>
                  </a:schemeClr>
                </a:solidFill>
              </a:rPr>
              <a:t>C S </a:t>
            </a:r>
            <a:r>
              <a:rPr lang="en-US" sz="2000" dirty="0">
                <a:solidFill>
                  <a:schemeClr val="tx1">
                    <a:lumMod val="75000"/>
                    <a:lumOff val="25000"/>
                  </a:schemeClr>
                </a:solidFill>
              </a:rPr>
              <a:t>S:</a:t>
            </a:r>
            <a:endParaRPr lang="en-US" sz="2000" dirty="0"/>
          </a:p>
        </p:txBody>
      </p:sp>
      <p:sp>
        <p:nvSpPr>
          <p:cNvPr id="5" name="Content Placeholder 4"/>
          <p:cNvSpPr>
            <a:spLocks noGrp="1"/>
          </p:cNvSpPr>
          <p:nvPr>
            <p:ph idx="14"/>
          </p:nvPr>
        </p:nvSpPr>
        <p:spPr>
          <a:xfrm>
            <a:off x="457200" y="3590925"/>
            <a:ext cx="4038600" cy="2154436"/>
          </a:xfrm>
        </p:spPr>
        <p:txBody>
          <a:bodyPr wrap="square">
            <a:spAutoFit/>
          </a:bodyPr>
          <a:lstStyle/>
          <a:p>
            <a:pPr marL="0" indent="0">
              <a:spcBef>
                <a:spcPts val="600"/>
              </a:spcBef>
              <a:buNone/>
            </a:pPr>
            <a:r>
              <a:rPr lang="en-US" sz="2000" dirty="0"/>
              <a:t>#gallery span { position: absolute;</a:t>
            </a:r>
          </a:p>
          <a:p>
            <a:pPr marL="0" indent="0">
              <a:spcBef>
                <a:spcPts val="600"/>
              </a:spcBef>
              <a:buNone/>
            </a:pPr>
            <a:r>
              <a:rPr lang="en-US" sz="2000" dirty="0"/>
              <a:t>                          left: -1000px; }</a:t>
            </a:r>
          </a:p>
          <a:p>
            <a:pPr marL="0" indent="0">
              <a:spcBef>
                <a:spcPts val="600"/>
              </a:spcBef>
              <a:buNone/>
            </a:pPr>
            <a:r>
              <a:rPr lang="en-US" sz="2000" dirty="0"/>
              <a:t>#gallery a:hover span 	{</a:t>
            </a:r>
            <a:br>
              <a:rPr lang="en-US" sz="2000" dirty="0"/>
            </a:br>
            <a:r>
              <a:rPr lang="en-US" sz="2000" dirty="0"/>
              <a:t>                 position: absolute;</a:t>
            </a:r>
          </a:p>
          <a:p>
            <a:pPr marL="0" indent="0">
              <a:spcBef>
                <a:spcPts val="600"/>
              </a:spcBef>
              <a:buNone/>
            </a:pPr>
            <a:r>
              <a:rPr lang="en-US" sz="2000" dirty="0"/>
              <a:t>	   top: 16px; left: 320px; </a:t>
            </a:r>
          </a:p>
          <a:p>
            <a:pPr marL="0" indent="0">
              <a:spcBef>
                <a:spcPts val="600"/>
              </a:spcBef>
              <a:buNone/>
            </a:pPr>
            <a:r>
              <a:rPr lang="en-US" sz="2000" dirty="0"/>
              <a:t>	   text-align: center; }</a:t>
            </a:r>
          </a:p>
        </p:txBody>
      </p:sp>
      <p:pic>
        <p:nvPicPr>
          <p:cNvPr id="2051" name="Picture 3" descr="The mouse pointer hovers over one of the small images arranged in two columns on the left and is displayed as a larger version on the righ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4112" y="3576199"/>
            <a:ext cx="4001184" cy="2714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710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solidFill>
                  <a:schemeClr val="bg2"/>
                </a:solidFill>
                <a:latin typeface="+mj-lt"/>
              </a:rPr>
              <a:t>C S </a:t>
            </a:r>
            <a:r>
              <a:rPr lang="en-US" sz="3600" dirty="0" err="1">
                <a:solidFill>
                  <a:schemeClr val="bg2"/>
                </a:solidFill>
                <a:latin typeface="+mj-lt"/>
              </a:rPr>
              <a:t>S</a:t>
            </a:r>
            <a:r>
              <a:rPr lang="en-US" sz="3600" dirty="0">
                <a:solidFill>
                  <a:schemeClr val="bg2"/>
                </a:solidFill>
                <a:latin typeface="+mj-lt"/>
              </a:rPr>
              <a:t> Drop Down Menu</a:t>
            </a:r>
          </a:p>
        </p:txBody>
      </p:sp>
      <p:sp>
        <p:nvSpPr>
          <p:cNvPr id="3" name="Content Placeholder 2"/>
          <p:cNvSpPr>
            <a:spLocks noGrp="1"/>
          </p:cNvSpPr>
          <p:nvPr>
            <p:ph idx="1"/>
          </p:nvPr>
        </p:nvSpPr>
        <p:spPr>
          <a:xfrm>
            <a:off x="457200" y="838200"/>
            <a:ext cx="8153400" cy="2423740"/>
          </a:xfrm>
        </p:spPr>
        <p:txBody>
          <a:bodyPr wrap="square">
            <a:spAutoFit/>
          </a:bodyPr>
          <a:lstStyle/>
          <a:p>
            <a:r>
              <a:rPr lang="en-US" sz="2400" dirty="0"/>
              <a:t>Configure </a:t>
            </a:r>
            <a:r>
              <a:rPr lang="en-US" sz="2400" dirty="0" err="1"/>
              <a:t>nav</a:t>
            </a:r>
            <a:r>
              <a:rPr lang="en-US" sz="2400" dirty="0"/>
              <a:t> container with position relative</a:t>
            </a:r>
          </a:p>
          <a:p>
            <a:r>
              <a:rPr lang="en-US" sz="2400" dirty="0"/>
              <a:t>Code submenu (drop down menu) </a:t>
            </a:r>
            <a:r>
              <a:rPr lang="en-US" sz="2400" dirty="0" err="1"/>
              <a:t>ul</a:t>
            </a:r>
            <a:r>
              <a:rPr lang="en-US" sz="2400" dirty="0"/>
              <a:t> element with the parent li element</a:t>
            </a:r>
          </a:p>
          <a:p>
            <a:r>
              <a:rPr lang="en-US" sz="2400" dirty="0"/>
              <a:t>Configure submenu </a:t>
            </a:r>
            <a:r>
              <a:rPr lang="en-US" sz="2400" dirty="0" err="1"/>
              <a:t>ul</a:t>
            </a:r>
            <a:r>
              <a:rPr lang="en-US" sz="2400" dirty="0"/>
              <a:t> element to initially not display</a:t>
            </a:r>
          </a:p>
          <a:p>
            <a:r>
              <a:rPr lang="en-US" sz="2400" dirty="0"/>
              <a:t>Configure submenu </a:t>
            </a:r>
            <a:r>
              <a:rPr lang="en-US" sz="2400" dirty="0" err="1"/>
              <a:t>ul</a:t>
            </a:r>
            <a:r>
              <a:rPr lang="en-US" sz="2400" dirty="0"/>
              <a:t> element with absolute positioning</a:t>
            </a:r>
          </a:p>
        </p:txBody>
      </p:sp>
      <p:pic>
        <p:nvPicPr>
          <p:cNvPr id="3074" name="Picture 2" descr="The bistro pages horizontal navigation bar is shifted to the top of the content wrapper, above the header. The bar contains right aligned buttons for home, coffee, cuisine, directions, and contact. The dropdown menu for cuisine is visible, with buttons for breakfast, lunch, and dinner. The mouse pointer hovers over the lunch button, and the buttons font changes from white to gra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7158" y="3353119"/>
            <a:ext cx="3976985" cy="294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632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solidFill>
                  <a:schemeClr val="bg2"/>
                </a:solidFill>
                <a:latin typeface="+mj-lt"/>
              </a:rPr>
              <a:t>H T M L </a:t>
            </a:r>
            <a:r>
              <a:rPr lang="en-US" sz="3600" dirty="0">
                <a:solidFill>
                  <a:schemeClr val="bg2"/>
                </a:solidFill>
                <a:latin typeface="+mj-lt"/>
              </a:rPr>
              <a:t>5 Details &amp; Summary Elements</a:t>
            </a:r>
          </a:p>
        </p:txBody>
      </p:sp>
      <p:sp>
        <p:nvSpPr>
          <p:cNvPr id="3" name="Content Placeholder 2"/>
          <p:cNvSpPr>
            <a:spLocks noGrp="1"/>
          </p:cNvSpPr>
          <p:nvPr>
            <p:ph idx="1"/>
          </p:nvPr>
        </p:nvSpPr>
        <p:spPr>
          <a:xfrm>
            <a:off x="457200" y="847725"/>
            <a:ext cx="4116912" cy="1369606"/>
          </a:xfrm>
        </p:spPr>
        <p:txBody>
          <a:bodyPr wrap="square">
            <a:spAutoFit/>
          </a:bodyPr>
          <a:lstStyle/>
          <a:p>
            <a:r>
              <a:rPr lang="en-US" dirty="0"/>
              <a:t>Configure an interactive widget</a:t>
            </a:r>
          </a:p>
          <a:p>
            <a:r>
              <a:rPr lang="en-US" dirty="0"/>
              <a:t>As of 2018, still not supported by all modern browsers</a:t>
            </a:r>
          </a:p>
          <a:p>
            <a:r>
              <a:rPr lang="en-US" dirty="0"/>
              <a:t>Check </a:t>
            </a:r>
            <a:r>
              <a:rPr lang="en-US" dirty="0">
                <a:hlinkClick r:id="rId3" tooltip="http://caniuse.com/#feat=details"/>
              </a:rPr>
              <a:t>http://caniuse.com/#feat=details</a:t>
            </a:r>
            <a:endParaRPr lang="en-US" dirty="0"/>
          </a:p>
        </p:txBody>
      </p:sp>
      <p:sp>
        <p:nvSpPr>
          <p:cNvPr id="4" name="Content Placeholder 3"/>
          <p:cNvSpPr>
            <a:spLocks noGrp="1"/>
          </p:cNvSpPr>
          <p:nvPr>
            <p:ph idx="13"/>
          </p:nvPr>
        </p:nvSpPr>
        <p:spPr>
          <a:xfrm>
            <a:off x="4572000" y="726073"/>
            <a:ext cx="4038600" cy="5586145"/>
          </a:xfrm>
        </p:spPr>
        <p:txBody>
          <a:bodyPr wrap="square">
            <a:spAutoFit/>
          </a:bodyPr>
          <a:lstStyle/>
          <a:p>
            <a:pPr marL="0" indent="0">
              <a:spcBef>
                <a:spcPts val="600"/>
              </a:spcBef>
              <a:buNone/>
            </a:pPr>
            <a:r>
              <a:rPr lang="en-US" dirty="0"/>
              <a:t>&lt;details&gt;</a:t>
            </a:r>
          </a:p>
          <a:p>
            <a:pPr marL="0" indent="0">
              <a:spcBef>
                <a:spcPts val="600"/>
              </a:spcBef>
              <a:buNone/>
            </a:pPr>
            <a:r>
              <a:rPr lang="en-US" dirty="0"/>
              <a:t>&lt;summary&gt;Repetition&lt;/summary&gt;</a:t>
            </a:r>
          </a:p>
          <a:p>
            <a:pPr marL="0" indent="0">
              <a:spcBef>
                <a:spcPts val="600"/>
              </a:spcBef>
              <a:buNone/>
            </a:pPr>
            <a:r>
              <a:rPr lang="en-US" dirty="0"/>
              <a:t>&lt;p&gt;Repeat visual components throughout the design&lt;/p&gt;</a:t>
            </a:r>
          </a:p>
          <a:p>
            <a:pPr marL="0" indent="0">
              <a:spcBef>
                <a:spcPts val="600"/>
              </a:spcBef>
              <a:buNone/>
            </a:pPr>
            <a:r>
              <a:rPr lang="en-US" dirty="0"/>
              <a:t>&lt;/details&gt;</a:t>
            </a:r>
          </a:p>
          <a:p>
            <a:pPr marL="0" indent="0">
              <a:spcBef>
                <a:spcPts val="600"/>
              </a:spcBef>
              <a:buNone/>
            </a:pPr>
            <a:r>
              <a:rPr lang="en-US" dirty="0"/>
              <a:t>&lt;details&gt;</a:t>
            </a:r>
          </a:p>
          <a:p>
            <a:pPr marL="0" indent="0">
              <a:spcBef>
                <a:spcPts val="600"/>
              </a:spcBef>
              <a:buNone/>
            </a:pPr>
            <a:r>
              <a:rPr lang="en-US" dirty="0"/>
              <a:t>&lt;summary&gt;Contrast&lt;/summary&gt;</a:t>
            </a:r>
          </a:p>
          <a:p>
            <a:pPr marL="0" indent="0">
              <a:spcBef>
                <a:spcPts val="600"/>
              </a:spcBef>
              <a:buNone/>
            </a:pPr>
            <a:r>
              <a:rPr lang="en-US" dirty="0"/>
              <a:t>&lt;p&gt;Add visual excitement and draw attention&lt;/p&gt;</a:t>
            </a:r>
          </a:p>
          <a:p>
            <a:pPr marL="0" indent="0">
              <a:spcBef>
                <a:spcPts val="600"/>
              </a:spcBef>
              <a:buNone/>
            </a:pPr>
            <a:r>
              <a:rPr lang="en-US" dirty="0"/>
              <a:t>&lt;/details&gt;</a:t>
            </a:r>
          </a:p>
          <a:p>
            <a:pPr marL="0" indent="0">
              <a:spcBef>
                <a:spcPts val="600"/>
              </a:spcBef>
              <a:buNone/>
            </a:pPr>
            <a:r>
              <a:rPr lang="en-US" dirty="0"/>
              <a:t>&lt;details&gt;</a:t>
            </a:r>
          </a:p>
          <a:p>
            <a:pPr marL="0" indent="0">
              <a:spcBef>
                <a:spcPts val="600"/>
              </a:spcBef>
              <a:buNone/>
            </a:pPr>
            <a:r>
              <a:rPr lang="en-US" dirty="0"/>
              <a:t>&lt;summary&gt;Proximity&lt;/summary&gt;</a:t>
            </a:r>
          </a:p>
          <a:p>
            <a:pPr marL="0" indent="0">
              <a:spcBef>
                <a:spcPts val="600"/>
              </a:spcBef>
              <a:buNone/>
            </a:pPr>
            <a:r>
              <a:rPr lang="en-US" dirty="0"/>
              <a:t>&lt;p&gt;Group related items&lt;/p&gt;</a:t>
            </a:r>
          </a:p>
          <a:p>
            <a:pPr marL="0" indent="0">
              <a:spcBef>
                <a:spcPts val="600"/>
              </a:spcBef>
              <a:buNone/>
            </a:pPr>
            <a:r>
              <a:rPr lang="en-US" dirty="0"/>
              <a:t>&lt;/details&gt;</a:t>
            </a:r>
          </a:p>
          <a:p>
            <a:pPr marL="0" indent="0">
              <a:spcBef>
                <a:spcPts val="600"/>
              </a:spcBef>
              <a:buNone/>
            </a:pPr>
            <a:r>
              <a:rPr lang="en-US" dirty="0"/>
              <a:t>&lt;details&gt;</a:t>
            </a:r>
          </a:p>
          <a:p>
            <a:pPr marL="0" indent="0">
              <a:spcBef>
                <a:spcPts val="600"/>
              </a:spcBef>
              <a:buNone/>
            </a:pPr>
            <a:r>
              <a:rPr lang="en-US" dirty="0"/>
              <a:t>&lt;summary&gt;Alignment&lt;/summary&gt;</a:t>
            </a:r>
          </a:p>
          <a:p>
            <a:pPr marL="0" indent="0">
              <a:spcBef>
                <a:spcPts val="600"/>
              </a:spcBef>
              <a:buNone/>
            </a:pPr>
            <a:r>
              <a:rPr lang="en-US" dirty="0"/>
              <a:t>&lt;p&gt;Align elements to create visual unity&lt;/p&gt;</a:t>
            </a:r>
          </a:p>
          <a:p>
            <a:pPr marL="0" indent="0">
              <a:spcBef>
                <a:spcPts val="600"/>
              </a:spcBef>
              <a:buNone/>
            </a:pPr>
            <a:r>
              <a:rPr lang="en-US" dirty="0"/>
              <a:t>&lt;/details&gt;</a:t>
            </a:r>
          </a:p>
        </p:txBody>
      </p:sp>
      <p:pic>
        <p:nvPicPr>
          <p:cNvPr id="4098" name="Picture 2" descr="The first item in the unordered list is highlighted, and the triangle preceding it points down to a new line of text, inserted between the first and second items in the unordered l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743200"/>
            <a:ext cx="4014028" cy="3437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916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What is JavaScript?</a:t>
            </a:r>
          </a:p>
        </p:txBody>
      </p:sp>
      <p:sp>
        <p:nvSpPr>
          <p:cNvPr id="3" name="Content Placeholder 2"/>
          <p:cNvSpPr>
            <a:spLocks noGrp="1"/>
          </p:cNvSpPr>
          <p:nvPr>
            <p:ph idx="1"/>
          </p:nvPr>
        </p:nvSpPr>
        <p:spPr>
          <a:xfrm>
            <a:off x="457200" y="838200"/>
            <a:ext cx="8153400" cy="3008516"/>
          </a:xfrm>
        </p:spPr>
        <p:txBody>
          <a:bodyPr wrap="square">
            <a:spAutoFit/>
          </a:bodyPr>
          <a:lstStyle/>
          <a:p>
            <a:r>
              <a:rPr lang="en-US" sz="2400" dirty="0"/>
              <a:t>Object-based scripting language</a:t>
            </a:r>
          </a:p>
          <a:p>
            <a:r>
              <a:rPr lang="en-US" sz="2400" dirty="0"/>
              <a:t>Manipulates the objects associated with a Web page document:</a:t>
            </a:r>
          </a:p>
          <a:p>
            <a:pPr lvl="1"/>
            <a:r>
              <a:rPr lang="en-US" sz="2400" dirty="0"/>
              <a:t>the window</a:t>
            </a:r>
          </a:p>
          <a:p>
            <a:pPr lvl="1"/>
            <a:r>
              <a:rPr lang="en-US" sz="2400" dirty="0"/>
              <a:t>the document</a:t>
            </a:r>
          </a:p>
          <a:p>
            <a:pPr lvl="1"/>
            <a:r>
              <a:rPr lang="en-US" sz="2400" dirty="0"/>
              <a:t>the elements such as forms, images, hyperlinks, and so on</a:t>
            </a:r>
          </a:p>
        </p:txBody>
      </p:sp>
    </p:spTree>
    <p:extLst>
      <p:ext uri="{BB962C8B-B14F-4D97-AF65-F5344CB8AC3E}">
        <p14:creationId xmlns:p14="http://schemas.microsoft.com/office/powerpoint/2010/main" val="2371611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Common Uses of JavaScript</a:t>
            </a:r>
          </a:p>
        </p:txBody>
      </p:sp>
      <p:sp>
        <p:nvSpPr>
          <p:cNvPr id="3" name="Content Placeholder 2"/>
          <p:cNvSpPr>
            <a:spLocks noGrp="1"/>
          </p:cNvSpPr>
          <p:nvPr>
            <p:ph idx="1"/>
          </p:nvPr>
        </p:nvSpPr>
        <p:spPr>
          <a:xfrm>
            <a:off x="457200" y="838200"/>
            <a:ext cx="8153400" cy="4670509"/>
          </a:xfrm>
        </p:spPr>
        <p:txBody>
          <a:bodyPr wrap="square">
            <a:spAutoFit/>
          </a:bodyPr>
          <a:lstStyle/>
          <a:p>
            <a:r>
              <a:rPr lang="en-US" sz="2400" dirty="0"/>
              <a:t>Display a message box</a:t>
            </a:r>
          </a:p>
          <a:p>
            <a:r>
              <a:rPr lang="en-US" sz="2400" dirty="0"/>
              <a:t>Select list navigation</a:t>
            </a:r>
          </a:p>
          <a:p>
            <a:r>
              <a:rPr lang="en-US" sz="2400" dirty="0"/>
              <a:t>Edit and validate form information</a:t>
            </a:r>
          </a:p>
          <a:p>
            <a:r>
              <a:rPr lang="en-US" sz="2400" dirty="0"/>
              <a:t>Create a new window with a specified size and screen position</a:t>
            </a:r>
          </a:p>
          <a:p>
            <a:r>
              <a:rPr lang="en-US" sz="2400" dirty="0"/>
              <a:t>Image Rollovers</a:t>
            </a:r>
          </a:p>
          <a:p>
            <a:r>
              <a:rPr lang="en-US" sz="2400" dirty="0"/>
              <a:t>Status Messages</a:t>
            </a:r>
          </a:p>
          <a:p>
            <a:r>
              <a:rPr lang="en-US" sz="2400" dirty="0"/>
              <a:t>Display Current Date</a:t>
            </a:r>
          </a:p>
          <a:p>
            <a:r>
              <a:rPr lang="en-US" sz="2400" dirty="0"/>
              <a:t>Calculations</a:t>
            </a:r>
          </a:p>
        </p:txBody>
      </p:sp>
    </p:spTree>
    <p:extLst>
      <p:ext uri="{BB962C8B-B14F-4D97-AF65-F5344CB8AC3E}">
        <p14:creationId xmlns:p14="http://schemas.microsoft.com/office/powerpoint/2010/main" val="1027317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Exploring JQuery</a:t>
            </a:r>
          </a:p>
        </p:txBody>
      </p:sp>
      <p:sp>
        <p:nvSpPr>
          <p:cNvPr id="3" name="Content Placeholder 2"/>
          <p:cNvSpPr>
            <a:spLocks noGrp="1"/>
          </p:cNvSpPr>
          <p:nvPr>
            <p:ph idx="1"/>
          </p:nvPr>
        </p:nvSpPr>
        <p:spPr>
          <a:xfrm>
            <a:off x="457200" y="857250"/>
            <a:ext cx="8153400" cy="1846659"/>
          </a:xfrm>
        </p:spPr>
        <p:txBody>
          <a:bodyPr wrap="square">
            <a:spAutoFit/>
          </a:bodyPr>
          <a:lstStyle/>
          <a:p>
            <a:r>
              <a:rPr lang="en-US" sz="1800" dirty="0"/>
              <a:t>A JavaScript library intended to simplify client-side scripting</a:t>
            </a:r>
          </a:p>
          <a:p>
            <a:r>
              <a:rPr lang="en-US" sz="1800" dirty="0"/>
              <a:t>Example:  </a:t>
            </a:r>
            <a:r>
              <a:rPr lang="en-US" sz="1800" dirty="0">
                <a:hlinkClick r:id="rId3" tooltip="http://webdevfoundations.net/jquery"/>
              </a:rPr>
              <a:t>http://webdevfoundations.net/jquery</a:t>
            </a:r>
            <a:endParaRPr lang="en-US" sz="1800" dirty="0"/>
          </a:p>
          <a:p>
            <a:r>
              <a:rPr lang="en-US" sz="1800" spc="-200" dirty="0"/>
              <a:t>A P </a:t>
            </a:r>
            <a:r>
              <a:rPr lang="en-US" sz="1800" dirty="0"/>
              <a:t>I – Application Programming Interface</a:t>
            </a:r>
          </a:p>
          <a:p>
            <a:pPr lvl="1"/>
            <a:r>
              <a:rPr lang="en-US" sz="1800" dirty="0"/>
              <a:t>A protocol that allows software components to communicate – interacting and sharing data.</a:t>
            </a:r>
          </a:p>
        </p:txBody>
      </p:sp>
      <p:sp>
        <p:nvSpPr>
          <p:cNvPr id="4" name="Content Placeholder 3"/>
          <p:cNvSpPr>
            <a:spLocks noGrp="1"/>
          </p:cNvSpPr>
          <p:nvPr>
            <p:ph idx="13"/>
          </p:nvPr>
        </p:nvSpPr>
        <p:spPr>
          <a:xfrm>
            <a:off x="457200" y="2817465"/>
            <a:ext cx="4114800" cy="3154710"/>
          </a:xfrm>
        </p:spPr>
        <p:txBody>
          <a:bodyPr wrap="square">
            <a:spAutoFit/>
          </a:bodyPr>
          <a:lstStyle/>
          <a:p>
            <a:r>
              <a:rPr lang="en-US" sz="1800" dirty="0"/>
              <a:t>The jQuery </a:t>
            </a:r>
            <a:r>
              <a:rPr lang="en-US" sz="1800" spc="-200" dirty="0"/>
              <a:t>A P </a:t>
            </a:r>
            <a:r>
              <a:rPr lang="en-US" sz="1800" dirty="0"/>
              <a:t>I can be used to configure many interactive features, including:</a:t>
            </a:r>
          </a:p>
          <a:p>
            <a:pPr lvl="1"/>
            <a:r>
              <a:rPr lang="en-US" sz="1800" dirty="0"/>
              <a:t>image slideshows</a:t>
            </a:r>
          </a:p>
          <a:p>
            <a:pPr lvl="1"/>
            <a:r>
              <a:rPr lang="en-US" sz="1800" dirty="0"/>
              <a:t>animation (moving, hiding, fading)</a:t>
            </a:r>
          </a:p>
          <a:p>
            <a:pPr lvl="1"/>
            <a:r>
              <a:rPr lang="en-US" sz="1800" dirty="0"/>
              <a:t>event handling (mouse movements and mouse clicking)</a:t>
            </a:r>
          </a:p>
          <a:p>
            <a:pPr lvl="1"/>
            <a:r>
              <a:rPr lang="en-US" sz="1800" dirty="0"/>
              <a:t>document manipulation</a:t>
            </a:r>
          </a:p>
          <a:p>
            <a:pPr lvl="1"/>
            <a:r>
              <a:rPr lang="en-US" sz="1800" dirty="0"/>
              <a:t>Ajax</a:t>
            </a:r>
          </a:p>
        </p:txBody>
      </p:sp>
      <p:pic>
        <p:nvPicPr>
          <p:cNvPr id="5122" name="Picture 2" descr="The heading, j Query Slideshow Example, appears above a photo of the Golden Gate Bridge, with arrows pointing away from the image on its left and right sides."/>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2028" t="5148" r="4953" b="6451"/>
          <a:stretch/>
        </p:blipFill>
        <p:spPr bwMode="auto">
          <a:xfrm>
            <a:off x="4631104" y="3439387"/>
            <a:ext cx="3958492" cy="2865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883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solidFill>
                  <a:schemeClr val="bg2"/>
                </a:solidFill>
                <a:latin typeface="+mj-lt"/>
              </a:rPr>
              <a:t>H T M L </a:t>
            </a:r>
            <a:r>
              <a:rPr lang="en-US" sz="3600" dirty="0">
                <a:solidFill>
                  <a:schemeClr val="bg2"/>
                </a:solidFill>
                <a:latin typeface="+mj-lt"/>
              </a:rPr>
              <a:t>5 </a:t>
            </a:r>
            <a:r>
              <a:rPr lang="en-US" sz="3600" spc="-500" dirty="0">
                <a:solidFill>
                  <a:schemeClr val="bg2"/>
                </a:solidFill>
                <a:latin typeface="+mj-lt"/>
              </a:rPr>
              <a:t>A P I </a:t>
            </a:r>
            <a:r>
              <a:rPr lang="en-US" sz="3600" dirty="0">
                <a:solidFill>
                  <a:schemeClr val="bg2"/>
                </a:solidFill>
                <a:latin typeface="+mj-lt"/>
              </a:rPr>
              <a:t>s</a:t>
            </a:r>
          </a:p>
        </p:txBody>
      </p:sp>
      <p:sp>
        <p:nvSpPr>
          <p:cNvPr id="3" name="Content Placeholder 2"/>
          <p:cNvSpPr>
            <a:spLocks noGrp="1"/>
          </p:cNvSpPr>
          <p:nvPr>
            <p:ph idx="1"/>
          </p:nvPr>
        </p:nvSpPr>
        <p:spPr>
          <a:xfrm>
            <a:off x="457200" y="838200"/>
            <a:ext cx="8153400" cy="3824124"/>
          </a:xfrm>
        </p:spPr>
        <p:txBody>
          <a:bodyPr wrap="square">
            <a:spAutoFit/>
          </a:bodyPr>
          <a:lstStyle/>
          <a:p>
            <a:r>
              <a:rPr lang="en-US" sz="2400" spc="-300" dirty="0"/>
              <a:t>A P </a:t>
            </a:r>
            <a:r>
              <a:rPr lang="en-US" sz="2400" dirty="0"/>
              <a:t>I – a protocol that allows software components to communicate – interacting and sharing data</a:t>
            </a:r>
          </a:p>
          <a:p>
            <a:r>
              <a:rPr lang="en-US" sz="2400" dirty="0"/>
              <a:t>A variety of </a:t>
            </a:r>
            <a:r>
              <a:rPr lang="en-US" sz="2400" spc="-300" dirty="0"/>
              <a:t>A P </a:t>
            </a:r>
            <a:r>
              <a:rPr lang="en-US" sz="2400" dirty="0"/>
              <a:t>Is that are intended to work with </a:t>
            </a:r>
            <a:r>
              <a:rPr lang="en-US" sz="2400" spc="-300" dirty="0"/>
              <a:t>H T M L </a:t>
            </a:r>
            <a:r>
              <a:rPr lang="en-US" sz="2400" dirty="0"/>
              <a:t>5,    </a:t>
            </a:r>
            <a:r>
              <a:rPr lang="en-US" sz="2400" spc="-300" dirty="0"/>
              <a:t>C S </a:t>
            </a:r>
            <a:r>
              <a:rPr lang="en-US" sz="2400" dirty="0" err="1"/>
              <a:t>S</a:t>
            </a:r>
            <a:r>
              <a:rPr lang="en-US" sz="2400" dirty="0"/>
              <a:t>, and JavaScript are currently under development and in the </a:t>
            </a:r>
            <a:r>
              <a:rPr lang="en-US" sz="2400" spc="-300" dirty="0"/>
              <a:t>W 3 </a:t>
            </a:r>
            <a:r>
              <a:rPr lang="en-US" sz="2400" dirty="0"/>
              <a:t>C approval process, including:</a:t>
            </a:r>
          </a:p>
          <a:p>
            <a:pPr lvl="1"/>
            <a:r>
              <a:rPr lang="en-US" sz="2400" dirty="0"/>
              <a:t>geolocation</a:t>
            </a:r>
          </a:p>
          <a:p>
            <a:pPr lvl="1"/>
            <a:r>
              <a:rPr lang="en-US" sz="2400" dirty="0"/>
              <a:t>web storage</a:t>
            </a:r>
          </a:p>
          <a:p>
            <a:pPr lvl="1"/>
            <a:r>
              <a:rPr lang="en-US" sz="2400" dirty="0"/>
              <a:t>service workers</a:t>
            </a:r>
          </a:p>
          <a:p>
            <a:pPr lvl="1"/>
            <a:r>
              <a:rPr lang="en-US" sz="2400" dirty="0"/>
              <a:t>canvas</a:t>
            </a:r>
          </a:p>
        </p:txBody>
      </p:sp>
    </p:spTree>
    <p:extLst>
      <p:ext uri="{BB962C8B-B14F-4D97-AF65-F5344CB8AC3E}">
        <p14:creationId xmlns:p14="http://schemas.microsoft.com/office/powerpoint/2010/main" val="1777221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solidFill>
                  <a:schemeClr val="bg2"/>
                </a:solidFill>
                <a:latin typeface="+mj-lt"/>
              </a:rPr>
              <a:t>H T M L </a:t>
            </a:r>
            <a:r>
              <a:rPr lang="en-US" sz="3600" dirty="0">
                <a:solidFill>
                  <a:schemeClr val="bg2"/>
                </a:solidFill>
                <a:latin typeface="+mj-lt"/>
              </a:rPr>
              <a:t>5 Geolocation</a:t>
            </a:r>
          </a:p>
        </p:txBody>
      </p:sp>
      <p:sp>
        <p:nvSpPr>
          <p:cNvPr id="3" name="Content Placeholder 2"/>
          <p:cNvSpPr>
            <a:spLocks noGrp="1"/>
          </p:cNvSpPr>
          <p:nvPr>
            <p:ph idx="1"/>
          </p:nvPr>
        </p:nvSpPr>
        <p:spPr>
          <a:xfrm>
            <a:off x="457200" y="838200"/>
            <a:ext cx="8153400" cy="4093428"/>
          </a:xfrm>
        </p:spPr>
        <p:txBody>
          <a:bodyPr wrap="square">
            <a:spAutoFit/>
          </a:bodyPr>
          <a:lstStyle/>
          <a:p>
            <a:r>
              <a:rPr lang="en-US" sz="2400" dirty="0"/>
              <a:t>Allows your web page visitors to share their geographic location</a:t>
            </a:r>
          </a:p>
          <a:p>
            <a:r>
              <a:rPr lang="en-US" sz="2400" dirty="0"/>
              <a:t>Their location may be determined by the </a:t>
            </a:r>
            <a:r>
              <a:rPr lang="en-US" sz="2400" spc="-300" dirty="0"/>
              <a:t>I </a:t>
            </a:r>
            <a:r>
              <a:rPr lang="en-US" sz="2400" dirty="0"/>
              <a:t>P address, wireless network connection,  local cell tower, or </a:t>
            </a:r>
            <a:r>
              <a:rPr lang="en-US" sz="2400" spc="-300" dirty="0"/>
              <a:t>G P </a:t>
            </a:r>
            <a:r>
              <a:rPr lang="en-US" sz="2400" dirty="0"/>
              <a:t>S hardware depending on the type of device and browser. </a:t>
            </a:r>
          </a:p>
          <a:p>
            <a:r>
              <a:rPr lang="en-US" sz="2400" dirty="0"/>
              <a:t>JavaScript is used to work with the latitude and longitude coordinates provided by the browser. </a:t>
            </a:r>
          </a:p>
          <a:p>
            <a:r>
              <a:rPr lang="en-US" sz="2400" dirty="0"/>
              <a:t>Example:</a:t>
            </a:r>
          </a:p>
          <a:p>
            <a:pPr lvl="1"/>
            <a:r>
              <a:rPr lang="en-US" sz="2400" dirty="0">
                <a:hlinkClick r:id="rId3" tooltip="http://html5demos.com/geo"/>
              </a:rPr>
              <a:t>http://html5demos.com/geo</a:t>
            </a:r>
            <a:endParaRPr lang="en-US" sz="2400" dirty="0"/>
          </a:p>
        </p:txBody>
      </p:sp>
    </p:spTree>
    <p:extLst>
      <p:ext uri="{BB962C8B-B14F-4D97-AF65-F5344CB8AC3E}">
        <p14:creationId xmlns:p14="http://schemas.microsoft.com/office/powerpoint/2010/main" val="3490141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Helper Applications &amp; Plug-ins</a:t>
            </a:r>
          </a:p>
        </p:txBody>
      </p:sp>
      <p:sp>
        <p:nvSpPr>
          <p:cNvPr id="6" name="Content Placeholder 5"/>
          <p:cNvSpPr>
            <a:spLocks noGrp="1"/>
          </p:cNvSpPr>
          <p:nvPr>
            <p:ph idx="1"/>
          </p:nvPr>
        </p:nvSpPr>
        <p:spPr>
          <a:xfrm>
            <a:off x="457200" y="838200"/>
            <a:ext cx="8153400" cy="4193456"/>
          </a:xfrm>
        </p:spPr>
        <p:txBody>
          <a:bodyPr wrap="square">
            <a:spAutoFit/>
          </a:bodyPr>
          <a:lstStyle/>
          <a:p>
            <a:r>
              <a:rPr lang="en-US" sz="2400" dirty="0"/>
              <a:t> Helper Application</a:t>
            </a:r>
          </a:p>
          <a:p>
            <a:pPr lvl="1"/>
            <a:r>
              <a:rPr lang="en-US" sz="2400" dirty="0"/>
              <a:t>A program that can be designated to handle a particular file type (such as .wav or.mpg) to allow the user to view or otherwise utilize the special file. </a:t>
            </a:r>
          </a:p>
          <a:p>
            <a:pPr lvl="1"/>
            <a:r>
              <a:rPr lang="en-US" sz="2400" dirty="0"/>
              <a:t>The helper application runs in a separate window from the browser. </a:t>
            </a:r>
          </a:p>
          <a:p>
            <a:r>
              <a:rPr lang="en-US" sz="2400" dirty="0"/>
              <a:t>Plug-In</a:t>
            </a:r>
          </a:p>
          <a:p>
            <a:pPr lvl="1"/>
            <a:r>
              <a:rPr lang="en-US" sz="2400" dirty="0"/>
              <a:t>A newer and more common method </a:t>
            </a:r>
          </a:p>
          <a:p>
            <a:pPr lvl="1"/>
            <a:r>
              <a:rPr lang="en-US" sz="2400" dirty="0"/>
              <a:t>Plug-ins run right in the browser window so that media objects can be integrated directly into the web page.</a:t>
            </a:r>
          </a:p>
        </p:txBody>
      </p:sp>
    </p:spTree>
    <p:extLst>
      <p:ext uri="{BB962C8B-B14F-4D97-AF65-F5344CB8AC3E}">
        <p14:creationId xmlns:p14="http://schemas.microsoft.com/office/powerpoint/2010/main" val="1475672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solidFill>
                  <a:schemeClr val="bg2"/>
                </a:solidFill>
                <a:latin typeface="+mj-lt"/>
              </a:rPr>
              <a:t>H T M L </a:t>
            </a:r>
            <a:r>
              <a:rPr lang="en-US" sz="3600" dirty="0">
                <a:solidFill>
                  <a:schemeClr val="bg2"/>
                </a:solidFill>
                <a:latin typeface="+mj-lt"/>
              </a:rPr>
              <a:t>5 Web Storage</a:t>
            </a:r>
          </a:p>
        </p:txBody>
      </p:sp>
      <p:sp>
        <p:nvSpPr>
          <p:cNvPr id="3" name="Content Placeholder 2"/>
          <p:cNvSpPr>
            <a:spLocks noGrp="1"/>
          </p:cNvSpPr>
          <p:nvPr>
            <p:ph idx="1"/>
          </p:nvPr>
        </p:nvSpPr>
        <p:spPr>
          <a:xfrm>
            <a:off x="457200" y="857250"/>
            <a:ext cx="8153400" cy="4724370"/>
          </a:xfrm>
        </p:spPr>
        <p:txBody>
          <a:bodyPr wrap="square">
            <a:spAutoFit/>
          </a:bodyPr>
          <a:lstStyle/>
          <a:p>
            <a:r>
              <a:rPr lang="en-US" sz="1800" dirty="0"/>
              <a:t>Traditionally, the JavaScript cookie object has been used to store information in key-value pairs on the client (the website visitor’s computer). </a:t>
            </a:r>
          </a:p>
          <a:p>
            <a:r>
              <a:rPr lang="en-US" sz="1800" dirty="0"/>
              <a:t>NEW FOR </a:t>
            </a:r>
            <a:r>
              <a:rPr lang="en-US" sz="1800" spc="-200" dirty="0"/>
              <a:t>H T M L </a:t>
            </a:r>
            <a:r>
              <a:rPr lang="en-US" sz="1800" dirty="0"/>
              <a:t>5:  Web Storage </a:t>
            </a:r>
            <a:r>
              <a:rPr lang="en-US" sz="1800" spc="-200" dirty="0"/>
              <a:t>A P </a:t>
            </a:r>
            <a:r>
              <a:rPr lang="en-US" sz="1800" dirty="0"/>
              <a:t>I</a:t>
            </a:r>
          </a:p>
          <a:p>
            <a:pPr lvl="1"/>
            <a:r>
              <a:rPr lang="en-US" sz="1800" dirty="0"/>
              <a:t>provides two new ways to store information on the client side:</a:t>
            </a:r>
            <a:br>
              <a:rPr lang="en-US" sz="1800" dirty="0"/>
            </a:br>
            <a:r>
              <a:rPr lang="en-US" sz="1800" dirty="0"/>
              <a:t>local storage and session storage. </a:t>
            </a:r>
          </a:p>
          <a:p>
            <a:pPr lvl="1"/>
            <a:r>
              <a:rPr lang="en-US" sz="1800" dirty="0"/>
              <a:t>Advantage:  increase in the amount of data that can be stored (5</a:t>
            </a:r>
            <a:r>
              <a:rPr lang="en-US" sz="1800" spc="-300" dirty="0"/>
              <a:t>M </a:t>
            </a:r>
            <a:r>
              <a:rPr lang="en-US" sz="1800" dirty="0"/>
              <a:t>B per domain). </a:t>
            </a:r>
          </a:p>
          <a:p>
            <a:pPr lvl="1"/>
            <a:r>
              <a:rPr lang="en-US" sz="1800" dirty="0"/>
              <a:t>The </a:t>
            </a:r>
            <a:r>
              <a:rPr lang="en-US" sz="1800" b="1" dirty="0" err="1"/>
              <a:t>localStorage</a:t>
            </a:r>
            <a:r>
              <a:rPr lang="en-US" sz="1800" dirty="0"/>
              <a:t> object stores data without an expiration date. </a:t>
            </a:r>
          </a:p>
          <a:p>
            <a:pPr lvl="1"/>
            <a:r>
              <a:rPr lang="en-US" sz="1800" dirty="0"/>
              <a:t>The </a:t>
            </a:r>
            <a:r>
              <a:rPr lang="en-US" sz="1800" b="1" dirty="0" err="1"/>
              <a:t>sessionStorage</a:t>
            </a:r>
            <a:r>
              <a:rPr lang="en-US" sz="1800" dirty="0"/>
              <a:t> object stores data only for the duration of the current browser</a:t>
            </a:r>
          </a:p>
          <a:p>
            <a:pPr lvl="1"/>
            <a:r>
              <a:rPr lang="en-US" sz="1800" dirty="0"/>
              <a:t>JavaScript is used to work with the values stored in the </a:t>
            </a:r>
            <a:r>
              <a:rPr lang="en-US" sz="1800" dirty="0" err="1"/>
              <a:t>localStorage</a:t>
            </a:r>
            <a:r>
              <a:rPr lang="en-US" sz="1800" dirty="0"/>
              <a:t> and </a:t>
            </a:r>
            <a:r>
              <a:rPr lang="en-US" sz="1800" dirty="0" err="1"/>
              <a:t>sessionStorage</a:t>
            </a:r>
            <a:r>
              <a:rPr lang="en-US" sz="1800" dirty="0"/>
              <a:t>  objects. </a:t>
            </a:r>
          </a:p>
          <a:p>
            <a:r>
              <a:rPr lang="en-US" sz="1800" dirty="0"/>
              <a:t>Examples:</a:t>
            </a:r>
          </a:p>
          <a:p>
            <a:pPr lvl="1"/>
            <a:r>
              <a:rPr lang="en-US" sz="1800" dirty="0">
                <a:hlinkClick r:id="rId3" tooltip="http://webdevfoundations.net/storage"/>
              </a:rPr>
              <a:t>http://webdevfoundations.net/storage</a:t>
            </a:r>
            <a:r>
              <a:rPr lang="en-US" sz="1800" dirty="0"/>
              <a:t> and </a:t>
            </a:r>
            <a:r>
              <a:rPr lang="en-US" sz="1800" dirty="0">
                <a:hlinkClick r:id="rId4" tooltip="http://html5demos.com/storage"/>
              </a:rPr>
              <a:t>http://html5demos.com/storage</a:t>
            </a:r>
            <a:endParaRPr lang="en-US" sz="1800" dirty="0"/>
          </a:p>
        </p:txBody>
      </p:sp>
    </p:spTree>
    <p:extLst>
      <p:ext uri="{BB962C8B-B14F-4D97-AF65-F5344CB8AC3E}">
        <p14:creationId xmlns:p14="http://schemas.microsoft.com/office/powerpoint/2010/main" val="1314686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solidFill>
                  <a:schemeClr val="bg2"/>
                </a:solidFill>
                <a:latin typeface="+mj-lt"/>
              </a:rPr>
              <a:t>H T M L </a:t>
            </a:r>
            <a:r>
              <a:rPr lang="en-US" sz="3600" dirty="0">
                <a:solidFill>
                  <a:schemeClr val="bg2"/>
                </a:solidFill>
                <a:latin typeface="+mj-lt"/>
              </a:rPr>
              <a:t>5 </a:t>
            </a:r>
            <a:r>
              <a:rPr lang="en-US" sz="3600" spc="-500" dirty="0">
                <a:solidFill>
                  <a:schemeClr val="bg2"/>
                </a:solidFill>
                <a:latin typeface="+mj-lt"/>
              </a:rPr>
              <a:t>P W </a:t>
            </a:r>
            <a:r>
              <a:rPr lang="en-US" sz="3600" dirty="0">
                <a:solidFill>
                  <a:schemeClr val="bg2"/>
                </a:solidFill>
                <a:latin typeface="+mj-lt"/>
              </a:rPr>
              <a:t>A</a:t>
            </a:r>
          </a:p>
        </p:txBody>
      </p:sp>
      <p:sp>
        <p:nvSpPr>
          <p:cNvPr id="3" name="Content Placeholder 2"/>
          <p:cNvSpPr>
            <a:spLocks noGrp="1"/>
          </p:cNvSpPr>
          <p:nvPr>
            <p:ph idx="1"/>
          </p:nvPr>
        </p:nvSpPr>
        <p:spPr>
          <a:xfrm>
            <a:off x="457200" y="857250"/>
            <a:ext cx="8153400" cy="5201424"/>
          </a:xfrm>
        </p:spPr>
        <p:txBody>
          <a:bodyPr wrap="square">
            <a:spAutoFit/>
          </a:bodyPr>
          <a:lstStyle/>
          <a:p>
            <a:r>
              <a:rPr lang="en-US" sz="1800" dirty="0"/>
              <a:t>Progressive Web Application</a:t>
            </a:r>
          </a:p>
          <a:p>
            <a:pPr lvl="1"/>
            <a:r>
              <a:rPr lang="en-US" sz="1800" dirty="0"/>
              <a:t>Offers a rich experience similar to a native app on a mobile device—the user can choose to add the website's icon to the home screen, and the website has some level of functionality even when the device is not connected to the Internet.</a:t>
            </a:r>
          </a:p>
          <a:p>
            <a:r>
              <a:rPr lang="en-US" sz="1800" dirty="0"/>
              <a:t>Manifest </a:t>
            </a:r>
            <a:r>
              <a:rPr lang="en-US" sz="1800" spc="-200" dirty="0"/>
              <a:t>A P </a:t>
            </a:r>
            <a:r>
              <a:rPr lang="en-US" sz="1800" dirty="0"/>
              <a:t>I</a:t>
            </a:r>
          </a:p>
          <a:p>
            <a:pPr lvl="1"/>
            <a:r>
              <a:rPr lang="en-US" sz="1800" dirty="0"/>
              <a:t>Contains information about the </a:t>
            </a:r>
            <a:r>
              <a:rPr lang="en-US" sz="1800" spc="-300" dirty="0"/>
              <a:t>P W </a:t>
            </a:r>
            <a:r>
              <a:rPr lang="en-US" sz="1800" dirty="0"/>
              <a:t>A; including the data needed for the   </a:t>
            </a:r>
            <a:r>
              <a:rPr lang="en-US" sz="1800" spc="-200" dirty="0"/>
              <a:t>P W </a:t>
            </a:r>
            <a:r>
              <a:rPr lang="en-US" sz="1800" dirty="0"/>
              <a:t>A's icon to be added to the home screen of a </a:t>
            </a:r>
          </a:p>
          <a:p>
            <a:r>
              <a:rPr lang="en-US" sz="1800" dirty="0"/>
              <a:t>Service Workers </a:t>
            </a:r>
            <a:r>
              <a:rPr lang="en-US" sz="1800" spc="-200" dirty="0"/>
              <a:t>A P </a:t>
            </a:r>
            <a:r>
              <a:rPr lang="en-US" sz="1800" dirty="0"/>
              <a:t>I</a:t>
            </a:r>
          </a:p>
          <a:p>
            <a:pPr lvl="1"/>
            <a:r>
              <a:rPr lang="en-US" sz="1800" dirty="0"/>
              <a:t>Provides a way for websites to perform persistent background processing such as push notifications and background data syncing.</a:t>
            </a:r>
          </a:p>
          <a:p>
            <a:pPr lvl="1"/>
            <a:r>
              <a:rPr lang="en-US" sz="1800" dirty="0"/>
              <a:t>Service worker: </a:t>
            </a:r>
            <a:br>
              <a:rPr lang="en-US" sz="1800" dirty="0"/>
            </a:br>
            <a:r>
              <a:rPr lang="en-US" sz="1800" dirty="0"/>
              <a:t>JavaScript that runs in the background, separate from a web page, and listens for events such as install, activate, message, fetch, sync, and push. </a:t>
            </a:r>
          </a:p>
          <a:p>
            <a:pPr lvl="1"/>
            <a:r>
              <a:rPr lang="en-US" sz="1800" dirty="0"/>
              <a:t>Requires </a:t>
            </a:r>
            <a:r>
              <a:rPr lang="en-US" sz="1800" spc="-200" dirty="0"/>
              <a:t>H T </a:t>
            </a:r>
            <a:r>
              <a:rPr lang="en-US" sz="1800" spc="-200" dirty="0" err="1"/>
              <a:t>T</a:t>
            </a:r>
            <a:r>
              <a:rPr lang="en-US" sz="1800" spc="-200" dirty="0"/>
              <a:t> P </a:t>
            </a:r>
            <a:r>
              <a:rPr lang="en-US" sz="1800" dirty="0"/>
              <a:t>S</a:t>
            </a:r>
          </a:p>
        </p:txBody>
      </p:sp>
    </p:spTree>
    <p:extLst>
      <p:ext uri="{BB962C8B-B14F-4D97-AF65-F5344CB8AC3E}">
        <p14:creationId xmlns:p14="http://schemas.microsoft.com/office/powerpoint/2010/main" val="1833798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solidFill>
                  <a:schemeClr val="bg2"/>
                </a:solidFill>
                <a:latin typeface="+mj-lt"/>
              </a:rPr>
              <a:t>H T M L </a:t>
            </a:r>
            <a:r>
              <a:rPr lang="en-US" sz="3600" dirty="0">
                <a:solidFill>
                  <a:schemeClr val="bg2"/>
                </a:solidFill>
                <a:latin typeface="+mj-lt"/>
              </a:rPr>
              <a:t>5 Canvas Element</a:t>
            </a:r>
          </a:p>
        </p:txBody>
      </p:sp>
      <p:sp>
        <p:nvSpPr>
          <p:cNvPr id="4" name="Content Placeholder 3"/>
          <p:cNvSpPr>
            <a:spLocks noGrp="1"/>
          </p:cNvSpPr>
          <p:nvPr>
            <p:ph idx="1"/>
          </p:nvPr>
        </p:nvSpPr>
        <p:spPr>
          <a:xfrm>
            <a:off x="457200" y="857250"/>
            <a:ext cx="4038600" cy="2754600"/>
          </a:xfrm>
        </p:spPr>
        <p:txBody>
          <a:bodyPr wrap="square">
            <a:spAutoFit/>
          </a:bodyPr>
          <a:lstStyle/>
          <a:p>
            <a:r>
              <a:rPr lang="en-US" sz="1800" dirty="0"/>
              <a:t>Configures dynamic graphics</a:t>
            </a:r>
          </a:p>
          <a:p>
            <a:pPr lvl="1"/>
            <a:r>
              <a:rPr lang="en-US" sz="1800" dirty="0"/>
              <a:t>Draw lines, shapes, text, image</a:t>
            </a:r>
          </a:p>
          <a:p>
            <a:pPr lvl="1"/>
            <a:r>
              <a:rPr lang="en-US" sz="1800" dirty="0"/>
              <a:t>Interact with actions taken by the user</a:t>
            </a:r>
          </a:p>
          <a:p>
            <a:r>
              <a:rPr lang="en-US" sz="1800" dirty="0"/>
              <a:t>Canvas </a:t>
            </a:r>
            <a:r>
              <a:rPr lang="en-US" sz="1800" spc="-200" dirty="0"/>
              <a:t>A P </a:t>
            </a:r>
            <a:r>
              <a:rPr lang="en-US" sz="1800" dirty="0"/>
              <a:t>I (application programming interface)</a:t>
            </a:r>
          </a:p>
          <a:p>
            <a:r>
              <a:rPr lang="en-US" sz="1800" dirty="0"/>
              <a:t>JavaScript – client-side scripting language</a:t>
            </a:r>
          </a:p>
        </p:txBody>
      </p:sp>
      <p:sp>
        <p:nvSpPr>
          <p:cNvPr id="5" name="Content Placeholder 4"/>
          <p:cNvSpPr>
            <a:spLocks noGrp="1"/>
          </p:cNvSpPr>
          <p:nvPr>
            <p:ph idx="13"/>
          </p:nvPr>
        </p:nvSpPr>
        <p:spPr>
          <a:xfrm>
            <a:off x="4581525" y="856506"/>
            <a:ext cx="4029075" cy="5001369"/>
          </a:xfrm>
        </p:spPr>
        <p:txBody>
          <a:bodyPr wrap="square">
            <a:spAutoFit/>
          </a:bodyPr>
          <a:lstStyle/>
          <a:p>
            <a:pPr marL="0" indent="0">
              <a:spcBef>
                <a:spcPts val="600"/>
              </a:spcBef>
              <a:buNone/>
            </a:pPr>
            <a:r>
              <a:rPr lang="en-US" sz="1800" dirty="0"/>
              <a:t>&lt;script type="text/</a:t>
            </a:r>
            <a:r>
              <a:rPr lang="en-US" sz="1800" dirty="0" err="1"/>
              <a:t>javascript</a:t>
            </a:r>
            <a:r>
              <a:rPr lang="en-US" sz="1800" dirty="0"/>
              <a:t>"&gt;</a:t>
            </a:r>
          </a:p>
          <a:p>
            <a:pPr marL="0" indent="0">
              <a:spcBef>
                <a:spcPts val="600"/>
              </a:spcBef>
              <a:buNone/>
            </a:pPr>
            <a:r>
              <a:rPr lang="en-US" sz="1800" dirty="0"/>
              <a:t>function </a:t>
            </a:r>
            <a:r>
              <a:rPr lang="en-US" sz="1800" dirty="0" err="1"/>
              <a:t>drawMe</a:t>
            </a:r>
            <a:r>
              <a:rPr lang="en-US" sz="1800" dirty="0"/>
              <a:t>() {</a:t>
            </a:r>
          </a:p>
          <a:p>
            <a:pPr marL="0" indent="0">
              <a:spcBef>
                <a:spcPts val="600"/>
              </a:spcBef>
              <a:buNone/>
            </a:pPr>
            <a:r>
              <a:rPr lang="en-US" sz="1800" dirty="0"/>
              <a:t>  </a:t>
            </a:r>
            <a:r>
              <a:rPr lang="en-US" sz="1800" dirty="0" err="1"/>
              <a:t>var</a:t>
            </a:r>
            <a:r>
              <a:rPr lang="en-US" sz="1800" dirty="0"/>
              <a:t> canvas = </a:t>
            </a:r>
            <a:r>
              <a:rPr lang="en-US" sz="1800" dirty="0" err="1"/>
              <a:t>document.getElementById</a:t>
            </a:r>
            <a:r>
              <a:rPr lang="en-US" sz="1800" dirty="0"/>
              <a:t>("</a:t>
            </a:r>
            <a:r>
              <a:rPr lang="en-US" sz="1800" dirty="0" err="1"/>
              <a:t>myCanvas</a:t>
            </a:r>
            <a:r>
              <a:rPr lang="en-US" sz="1800" dirty="0"/>
              <a:t>");</a:t>
            </a:r>
          </a:p>
          <a:p>
            <a:pPr marL="0" indent="0">
              <a:spcBef>
                <a:spcPts val="600"/>
              </a:spcBef>
              <a:buNone/>
            </a:pPr>
            <a:r>
              <a:rPr lang="en-US" sz="1800" dirty="0"/>
              <a:t>  if (</a:t>
            </a:r>
            <a:r>
              <a:rPr lang="en-US" sz="1800" dirty="0" err="1"/>
              <a:t>canvas.getContext</a:t>
            </a:r>
            <a:r>
              <a:rPr lang="en-US" sz="1800" dirty="0"/>
              <a:t>) {</a:t>
            </a:r>
          </a:p>
          <a:p>
            <a:pPr marL="0" indent="0">
              <a:spcBef>
                <a:spcPts val="600"/>
              </a:spcBef>
              <a:buNone/>
            </a:pPr>
            <a:r>
              <a:rPr lang="en-US" sz="1800" dirty="0"/>
              <a:t>    </a:t>
            </a:r>
            <a:r>
              <a:rPr lang="en-US" sz="1800" dirty="0" err="1"/>
              <a:t>var</a:t>
            </a:r>
            <a:r>
              <a:rPr lang="en-US" sz="1800" dirty="0"/>
              <a:t> </a:t>
            </a:r>
            <a:r>
              <a:rPr lang="en-US" sz="1800" dirty="0" err="1"/>
              <a:t>ctx</a:t>
            </a:r>
            <a:r>
              <a:rPr lang="en-US" sz="1800" dirty="0"/>
              <a:t> = </a:t>
            </a:r>
            <a:r>
              <a:rPr lang="en-US" sz="1800" dirty="0" err="1"/>
              <a:t>canvas.getContext</a:t>
            </a:r>
            <a:r>
              <a:rPr lang="en-US" sz="1800" dirty="0"/>
              <a:t>("2d");</a:t>
            </a:r>
          </a:p>
          <a:p>
            <a:pPr marL="0" indent="0">
              <a:spcBef>
                <a:spcPts val="600"/>
              </a:spcBef>
              <a:buNone/>
            </a:pPr>
            <a:r>
              <a:rPr lang="en-US" sz="1800" dirty="0"/>
              <a:t>    </a:t>
            </a:r>
            <a:r>
              <a:rPr lang="en-US" sz="1800" dirty="0" err="1"/>
              <a:t>ctx.fillStyle</a:t>
            </a:r>
            <a:r>
              <a:rPr lang="en-US" sz="1800" dirty="0"/>
              <a:t> = "</a:t>
            </a:r>
            <a:r>
              <a:rPr lang="en-US" sz="1800" dirty="0" err="1"/>
              <a:t>rgb</a:t>
            </a:r>
            <a:r>
              <a:rPr lang="en-US" sz="1800" dirty="0"/>
              <a:t>(255, 0, 0)";</a:t>
            </a:r>
          </a:p>
          <a:p>
            <a:pPr marL="0" indent="0">
              <a:spcBef>
                <a:spcPts val="600"/>
              </a:spcBef>
              <a:buNone/>
            </a:pPr>
            <a:r>
              <a:rPr lang="en-US" sz="1800" dirty="0"/>
              <a:t>    </a:t>
            </a:r>
            <a:r>
              <a:rPr lang="en-US" sz="1800" dirty="0" err="1"/>
              <a:t>ctx.font</a:t>
            </a:r>
            <a:r>
              <a:rPr lang="en-US" sz="1800" dirty="0"/>
              <a:t> = "bold 3em Georgia"; </a:t>
            </a:r>
          </a:p>
          <a:p>
            <a:pPr marL="0" indent="0">
              <a:spcBef>
                <a:spcPts val="600"/>
              </a:spcBef>
              <a:buNone/>
            </a:pPr>
            <a:r>
              <a:rPr lang="en-US" sz="1800" dirty="0"/>
              <a:t>    </a:t>
            </a:r>
            <a:r>
              <a:rPr lang="en-US" sz="1800" dirty="0" err="1"/>
              <a:t>ctx.fillText</a:t>
            </a:r>
            <a:r>
              <a:rPr lang="en-US" sz="1800" dirty="0"/>
              <a:t>("My Canvas", 70, 100);</a:t>
            </a:r>
            <a:br>
              <a:rPr lang="en-US" sz="1800" dirty="0"/>
            </a:br>
            <a:r>
              <a:rPr lang="en-US" sz="1800" dirty="0"/>
              <a:t>    </a:t>
            </a:r>
            <a:r>
              <a:rPr lang="en-US" sz="1800" dirty="0" err="1"/>
              <a:t>ctx.fillStyle</a:t>
            </a:r>
            <a:r>
              <a:rPr lang="en-US" sz="1800" dirty="0"/>
              <a:t> = "</a:t>
            </a:r>
            <a:r>
              <a:rPr lang="en-US" sz="1800" dirty="0" err="1"/>
              <a:t>rgba</a:t>
            </a:r>
            <a:r>
              <a:rPr lang="en-US" sz="1800" dirty="0"/>
              <a:t>(0, 0, 200, 0.50)";</a:t>
            </a:r>
          </a:p>
          <a:p>
            <a:pPr marL="0" indent="0">
              <a:spcBef>
                <a:spcPts val="600"/>
              </a:spcBef>
              <a:buNone/>
            </a:pPr>
            <a:r>
              <a:rPr lang="en-US" sz="1800" dirty="0"/>
              <a:t>     </a:t>
            </a:r>
            <a:r>
              <a:rPr lang="en-US" sz="1800" dirty="0" err="1"/>
              <a:t>ctx.fillRect</a:t>
            </a:r>
            <a:r>
              <a:rPr lang="en-US" sz="1800" dirty="0"/>
              <a:t> (57, 54, 100, 65); </a:t>
            </a:r>
          </a:p>
          <a:p>
            <a:pPr marL="0" indent="0">
              <a:spcBef>
                <a:spcPts val="600"/>
              </a:spcBef>
              <a:buNone/>
            </a:pPr>
            <a:r>
              <a:rPr lang="en-US" sz="1800" dirty="0"/>
              <a:t>  }</a:t>
            </a:r>
          </a:p>
          <a:p>
            <a:pPr marL="0" indent="0">
              <a:spcBef>
                <a:spcPts val="600"/>
              </a:spcBef>
              <a:buNone/>
            </a:pPr>
            <a:r>
              <a:rPr lang="en-US" sz="1800" dirty="0"/>
              <a:t>}</a:t>
            </a:r>
          </a:p>
          <a:p>
            <a:pPr marL="0" indent="0">
              <a:spcBef>
                <a:spcPts val="600"/>
              </a:spcBef>
              <a:buNone/>
            </a:pPr>
            <a:r>
              <a:rPr lang="en-US" sz="1800" dirty="0"/>
              <a:t>&lt;/script&gt;</a:t>
            </a:r>
          </a:p>
        </p:txBody>
      </p:sp>
      <p:pic>
        <p:nvPicPr>
          <p:cNvPr id="6146" name="Picture 2" descr="The page is titled, The Canvas Element. The words, my canvas, appear in red serif font, centered in a rectangular box with a thin red border and white background. A rectangular area of the background is shaded purple behind the word, m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031" y="3689448"/>
            <a:ext cx="3197386" cy="2602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631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Summary</a:t>
            </a:r>
          </a:p>
        </p:txBody>
      </p:sp>
      <p:sp>
        <p:nvSpPr>
          <p:cNvPr id="4" name="Content Placeholder 3"/>
          <p:cNvSpPr>
            <a:spLocks noGrp="1"/>
          </p:cNvSpPr>
          <p:nvPr>
            <p:ph idx="1"/>
          </p:nvPr>
        </p:nvSpPr>
        <p:spPr>
          <a:xfrm>
            <a:off x="457200" y="838200"/>
            <a:ext cx="8153400" cy="3339376"/>
          </a:xfrm>
        </p:spPr>
        <p:txBody>
          <a:bodyPr wrap="square">
            <a:spAutoFit/>
          </a:bodyPr>
          <a:lstStyle/>
          <a:p>
            <a:r>
              <a:rPr lang="en-US" sz="2400" dirty="0"/>
              <a:t>This chapter introduced the </a:t>
            </a:r>
            <a:r>
              <a:rPr lang="en-US" sz="2400" spc="-300" dirty="0"/>
              <a:t>H T M </a:t>
            </a:r>
            <a:r>
              <a:rPr lang="en-US" sz="2400" dirty="0"/>
              <a:t>L and </a:t>
            </a:r>
            <a:r>
              <a:rPr lang="en-US" sz="2400" spc="-300" dirty="0"/>
              <a:t>C S </a:t>
            </a:r>
            <a:r>
              <a:rPr lang="en-US" sz="2400" dirty="0" err="1"/>
              <a:t>S</a:t>
            </a:r>
            <a:r>
              <a:rPr lang="en-US" sz="2400" dirty="0"/>
              <a:t> techniques and technologies used to configure sound, video, and interactivity on web pages.</a:t>
            </a:r>
          </a:p>
          <a:p>
            <a:r>
              <a:rPr lang="en-US" sz="2400" dirty="0"/>
              <a:t>Issues related to accessibility and copyright were also  discussed.</a:t>
            </a:r>
          </a:p>
          <a:p>
            <a:r>
              <a:rPr lang="en-US" sz="2400" dirty="0"/>
              <a:t>The number one reason for visitors to leave web pages is too long of a download time. When using multimedia, be careful to minimize this issue.</a:t>
            </a:r>
          </a:p>
        </p:txBody>
      </p:sp>
    </p:spTree>
    <p:extLst>
      <p:ext uri="{BB962C8B-B14F-4D97-AF65-F5344CB8AC3E}">
        <p14:creationId xmlns:p14="http://schemas.microsoft.com/office/powerpoint/2010/main" val="31799230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35396" cy="553998"/>
          </a:xfrm>
        </p:spPr>
        <p:txBody>
          <a:bodyPr wrap="square">
            <a:spAutoFit/>
          </a:bodyPr>
          <a:lstStyle/>
          <a:p>
            <a:r>
              <a:rPr lang="en-US" sz="3600" dirty="0">
                <a:latin typeface="+mj-lt"/>
              </a:rPr>
              <a:t>Copyright</a:t>
            </a:r>
            <a:endParaRPr lang="en-US" sz="3600" b="0" dirty="0">
              <a:latin typeface="+mj-lt"/>
            </a:endParaRPr>
          </a:p>
        </p:txBody>
      </p:sp>
      <p:pic>
        <p:nvPicPr>
          <p:cNvPr id="5"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2559" y="2372223"/>
            <a:ext cx="1180041" cy="1324299"/>
          </a:xfrm>
          <a:prstGeom prst="rect">
            <a:avLst/>
          </a:prstGeom>
        </p:spPr>
      </p:pic>
      <p:sp>
        <p:nvSpPr>
          <p:cNvPr id="6" name="Text Placeholder 1">
            <a:extLst>
              <a:ext uri="{FF2B5EF4-FFF2-40B4-BE49-F238E27FC236}">
                <a16:creationId xmlns:a16="http://schemas.microsoft.com/office/drawing/2014/main" id="{AD5FAE7B-F718-4307-B112-AD6256157E8F}"/>
              </a:ext>
            </a:extLst>
          </p:cNvPr>
          <p:cNvSpPr txBox="1">
            <a:spLocks/>
          </p:cNvSpPr>
          <p:nvPr/>
        </p:nvSpPr>
        <p:spPr>
          <a:xfrm>
            <a:off x="1733549" y="1961468"/>
            <a:ext cx="6858001" cy="2636392"/>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41268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Containers &amp; Codecs</a:t>
            </a:r>
          </a:p>
        </p:txBody>
      </p:sp>
      <p:sp>
        <p:nvSpPr>
          <p:cNvPr id="3" name="Content Placeholder 2"/>
          <p:cNvSpPr>
            <a:spLocks noGrp="1"/>
          </p:cNvSpPr>
          <p:nvPr>
            <p:ph idx="1"/>
          </p:nvPr>
        </p:nvSpPr>
        <p:spPr>
          <a:xfrm>
            <a:off x="457200" y="838200"/>
            <a:ext cx="8153400" cy="4016484"/>
          </a:xfrm>
        </p:spPr>
        <p:txBody>
          <a:bodyPr wrap="square">
            <a:spAutoFit/>
          </a:bodyPr>
          <a:lstStyle/>
          <a:p>
            <a:r>
              <a:rPr lang="en-US" sz="2400" dirty="0"/>
              <a:t>Container</a:t>
            </a:r>
          </a:p>
          <a:p>
            <a:pPr lvl="1"/>
            <a:r>
              <a:rPr lang="en-US" sz="2400" dirty="0"/>
              <a:t>Designated by the file extension – contains the media and metadata</a:t>
            </a:r>
          </a:p>
          <a:p>
            <a:r>
              <a:rPr lang="en-US" sz="2400" dirty="0"/>
              <a:t>Codec</a:t>
            </a:r>
          </a:p>
          <a:p>
            <a:pPr lvl="1"/>
            <a:r>
              <a:rPr lang="en-US" sz="2400" dirty="0"/>
              <a:t>The algorithm used to compress the media</a:t>
            </a:r>
          </a:p>
          <a:p>
            <a:r>
              <a:rPr lang="en-US" sz="2400" spc="-300" dirty="0"/>
              <a:t>H T M L </a:t>
            </a:r>
            <a:r>
              <a:rPr lang="en-US" sz="2400" dirty="0"/>
              <a:t>5 audio &amp; video </a:t>
            </a:r>
          </a:p>
          <a:p>
            <a:pPr lvl="1"/>
            <a:r>
              <a:rPr lang="en-US" sz="2400" dirty="0"/>
              <a:t>Native to the browser</a:t>
            </a:r>
          </a:p>
          <a:p>
            <a:pPr lvl="1"/>
            <a:r>
              <a:rPr lang="en-US" sz="2400" dirty="0"/>
              <a:t>Browsers do not support the same codecs </a:t>
            </a:r>
            <a:r>
              <a:rPr lang="en-US" sz="2400" dirty="0">
                <a:hlinkClick r:id="rId3" tooltip="http://www.jwplayer.com/html5/"/>
              </a:rPr>
              <a:t>http://www.jwplayer.com/html5/</a:t>
            </a:r>
            <a:endParaRPr lang="en-US" sz="2400" dirty="0"/>
          </a:p>
        </p:txBody>
      </p:sp>
    </p:spTree>
    <p:extLst>
      <p:ext uri="{BB962C8B-B14F-4D97-AF65-F5344CB8AC3E}">
        <p14:creationId xmlns:p14="http://schemas.microsoft.com/office/powerpoint/2010/main" val="3377953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Commonly Used Plug-ins </a:t>
            </a:r>
          </a:p>
        </p:txBody>
      </p:sp>
      <p:sp>
        <p:nvSpPr>
          <p:cNvPr id="3" name="Content Placeholder 2"/>
          <p:cNvSpPr>
            <a:spLocks noGrp="1"/>
          </p:cNvSpPr>
          <p:nvPr>
            <p:ph idx="1"/>
          </p:nvPr>
        </p:nvSpPr>
        <p:spPr>
          <a:xfrm>
            <a:off x="457200" y="838200"/>
            <a:ext cx="8153400" cy="1492716"/>
          </a:xfrm>
        </p:spPr>
        <p:txBody>
          <a:bodyPr wrap="square">
            <a:spAutoFit/>
          </a:bodyPr>
          <a:lstStyle/>
          <a:p>
            <a:r>
              <a:rPr lang="en-US" sz="2400" dirty="0"/>
              <a:t>Adobe Flash Player</a:t>
            </a:r>
          </a:p>
          <a:p>
            <a:r>
              <a:rPr lang="en-US" sz="2400" dirty="0"/>
              <a:t>Adobe Reader</a:t>
            </a:r>
          </a:p>
          <a:p>
            <a:r>
              <a:rPr lang="en-US" sz="2400" dirty="0"/>
              <a:t>Apple </a:t>
            </a:r>
            <a:r>
              <a:rPr lang="en-US" sz="2400" dirty="0" err="1"/>
              <a:t>Quicktime</a:t>
            </a:r>
            <a:endParaRPr lang="en-US" sz="2400" dirty="0"/>
          </a:p>
        </p:txBody>
      </p:sp>
    </p:spTree>
    <p:extLst>
      <p:ext uri="{BB962C8B-B14F-4D97-AF65-F5344CB8AC3E}">
        <p14:creationId xmlns:p14="http://schemas.microsoft.com/office/powerpoint/2010/main" val="32650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Common  Audio File Types</a:t>
            </a:r>
          </a:p>
        </p:txBody>
      </p:sp>
      <p:sp>
        <p:nvSpPr>
          <p:cNvPr id="4" name="Content Placeholder 3"/>
          <p:cNvSpPr>
            <a:spLocks noGrp="1"/>
          </p:cNvSpPr>
          <p:nvPr>
            <p:ph idx="1"/>
          </p:nvPr>
        </p:nvSpPr>
        <p:spPr>
          <a:xfrm>
            <a:off x="457200" y="838200"/>
            <a:ext cx="8153400" cy="3739485"/>
          </a:xfrm>
        </p:spPr>
        <p:txBody>
          <a:bodyPr wrap="square">
            <a:spAutoFit/>
          </a:bodyPr>
          <a:lstStyle/>
          <a:p>
            <a:r>
              <a:rPr lang="en-US" sz="2400" dirty="0"/>
              <a:t>.wav           Wave File</a:t>
            </a:r>
          </a:p>
          <a:p>
            <a:r>
              <a:rPr lang="en-US" sz="2400" dirty="0"/>
              <a:t>.</a:t>
            </a:r>
            <a:r>
              <a:rPr lang="en-US" sz="2400" dirty="0" err="1"/>
              <a:t>aiff</a:t>
            </a:r>
            <a:r>
              <a:rPr lang="en-US" sz="2400" dirty="0"/>
              <a:t>    	Audio Interchange File Format</a:t>
            </a:r>
          </a:p>
          <a:p>
            <a:r>
              <a:rPr lang="en-US" sz="2400" dirty="0"/>
              <a:t>.mid    	Musical Instrument Digital Interface (</a:t>
            </a:r>
            <a:r>
              <a:rPr lang="en-US" sz="2400" spc="-300" dirty="0"/>
              <a:t>M I D </a:t>
            </a:r>
            <a:r>
              <a:rPr lang="en-US" sz="2400" dirty="0"/>
              <a:t>I)</a:t>
            </a:r>
          </a:p>
          <a:p>
            <a:r>
              <a:rPr lang="en-US" sz="2400" dirty="0"/>
              <a:t>.au    	Sun </a:t>
            </a:r>
            <a:r>
              <a:rPr lang="en-US" sz="2400" spc="-300" dirty="0"/>
              <a:t>U N I </a:t>
            </a:r>
            <a:r>
              <a:rPr lang="en-US" sz="2400" dirty="0"/>
              <a:t>X sound file</a:t>
            </a:r>
          </a:p>
          <a:p>
            <a:r>
              <a:rPr lang="en-US" sz="2400" dirty="0"/>
              <a:t>.mp3   	</a:t>
            </a:r>
            <a:r>
              <a:rPr lang="en-US" sz="2400" spc="-300" dirty="0"/>
              <a:t>M P E </a:t>
            </a:r>
            <a:r>
              <a:rPr lang="en-US" sz="2400" dirty="0"/>
              <a:t>G-1 Audio Layer-3</a:t>
            </a:r>
          </a:p>
          <a:p>
            <a:r>
              <a:rPr lang="en-US" sz="2400" dirty="0"/>
              <a:t>.</a:t>
            </a:r>
            <a:r>
              <a:rPr lang="en-US" sz="2400" dirty="0" err="1"/>
              <a:t>ogg</a:t>
            </a:r>
            <a:r>
              <a:rPr lang="en-US" sz="2400" dirty="0"/>
              <a:t>	           </a:t>
            </a:r>
            <a:r>
              <a:rPr lang="en-US" sz="2400" dirty="0" err="1"/>
              <a:t>Ogg</a:t>
            </a:r>
            <a:r>
              <a:rPr lang="en-US" sz="2400" dirty="0"/>
              <a:t> </a:t>
            </a:r>
            <a:r>
              <a:rPr lang="en-US" sz="2400" dirty="0" err="1"/>
              <a:t>Vorbis</a:t>
            </a:r>
            <a:r>
              <a:rPr lang="en-US" sz="2400" dirty="0"/>
              <a:t>  (open-source)</a:t>
            </a:r>
          </a:p>
          <a:p>
            <a:r>
              <a:rPr lang="en-US" sz="2400" dirty="0"/>
              <a:t>. m4a 	</a:t>
            </a:r>
            <a:r>
              <a:rPr lang="en-US" sz="2400" spc="-300" dirty="0"/>
              <a:t>M P E </a:t>
            </a:r>
            <a:r>
              <a:rPr lang="en-US" sz="2400" dirty="0"/>
              <a:t>G 4 Audio.</a:t>
            </a:r>
          </a:p>
        </p:txBody>
      </p:sp>
      <p:sp>
        <p:nvSpPr>
          <p:cNvPr id="3" name="Content Placeholder 2"/>
          <p:cNvSpPr>
            <a:spLocks noGrp="1"/>
          </p:cNvSpPr>
          <p:nvPr>
            <p:ph idx="13"/>
          </p:nvPr>
        </p:nvSpPr>
        <p:spPr>
          <a:xfrm>
            <a:off x="457200" y="4610100"/>
            <a:ext cx="8153400" cy="738664"/>
          </a:xfrm>
        </p:spPr>
        <p:txBody>
          <a:bodyPr wrap="square">
            <a:spAutoFit/>
          </a:bodyPr>
          <a:lstStyle/>
          <a:p>
            <a:pPr marL="1828800" indent="0">
              <a:buNone/>
              <a:tabLst>
                <a:tab pos="285750" algn="l"/>
              </a:tabLst>
            </a:pPr>
            <a:r>
              <a:rPr lang="en-US" sz="2400" dirty="0"/>
              <a:t>This audio-only </a:t>
            </a:r>
            <a:r>
              <a:rPr lang="en-US" sz="2400" spc="-300" dirty="0"/>
              <a:t>M P E </a:t>
            </a:r>
            <a:r>
              <a:rPr lang="en-US" sz="2400" dirty="0"/>
              <a:t>G-4 format is supported by </a:t>
            </a:r>
            <a:r>
              <a:rPr lang="en-US" sz="2400" dirty="0" err="1"/>
              <a:t>Quicktime</a:t>
            </a:r>
            <a:r>
              <a:rPr lang="en-US" sz="2400" dirty="0"/>
              <a:t>, iTunes, and iPods.</a:t>
            </a:r>
          </a:p>
        </p:txBody>
      </p:sp>
    </p:spTree>
    <p:extLst>
      <p:ext uri="{BB962C8B-B14F-4D97-AF65-F5344CB8AC3E}">
        <p14:creationId xmlns:p14="http://schemas.microsoft.com/office/powerpoint/2010/main" val="396007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Common Video File Types</a:t>
            </a:r>
          </a:p>
        </p:txBody>
      </p:sp>
      <p:sp>
        <p:nvSpPr>
          <p:cNvPr id="4" name="Content Placeholder 3"/>
          <p:cNvSpPr>
            <a:spLocks noGrp="1"/>
          </p:cNvSpPr>
          <p:nvPr>
            <p:ph idx="1"/>
          </p:nvPr>
        </p:nvSpPr>
        <p:spPr>
          <a:xfrm>
            <a:off x="457200" y="837396"/>
            <a:ext cx="8153400" cy="4301177"/>
          </a:xfrm>
        </p:spPr>
        <p:txBody>
          <a:bodyPr wrap="square">
            <a:spAutoFit/>
          </a:bodyPr>
          <a:lstStyle/>
          <a:p>
            <a:r>
              <a:rPr lang="en-US" sz="2400" dirty="0"/>
              <a:t>.</a:t>
            </a:r>
            <a:r>
              <a:rPr lang="en-US" sz="2400" dirty="0" err="1"/>
              <a:t>mov</a:t>
            </a:r>
            <a:r>
              <a:rPr lang="en-US" sz="2400" dirty="0"/>
              <a:t>	</a:t>
            </a:r>
            <a:r>
              <a:rPr lang="en-US" sz="2400" dirty="0" err="1"/>
              <a:t>Quicktime</a:t>
            </a:r>
            <a:endParaRPr lang="en-US" sz="2400" dirty="0"/>
          </a:p>
          <a:p>
            <a:r>
              <a:rPr lang="en-US" sz="2400" dirty="0"/>
              <a:t>.</a:t>
            </a:r>
            <a:r>
              <a:rPr lang="en-US" sz="2400" dirty="0" err="1"/>
              <a:t>avi</a:t>
            </a:r>
            <a:r>
              <a:rPr lang="en-US" sz="2400" dirty="0"/>
              <a:t>    	Microsoft Audio Video Interleaved</a:t>
            </a:r>
          </a:p>
          <a:p>
            <a:r>
              <a:rPr lang="en-US" sz="2400" dirty="0"/>
              <a:t>.</a:t>
            </a:r>
            <a:r>
              <a:rPr lang="en-US" sz="2400" dirty="0" err="1"/>
              <a:t>wmv</a:t>
            </a:r>
            <a:r>
              <a:rPr lang="en-US" sz="2400" dirty="0"/>
              <a:t>	Windows Media File</a:t>
            </a:r>
          </a:p>
          <a:p>
            <a:r>
              <a:rPr lang="en-US" sz="2400" dirty="0"/>
              <a:t>.</a:t>
            </a:r>
            <a:r>
              <a:rPr lang="en-US" sz="2400" dirty="0" err="1"/>
              <a:t>flv</a:t>
            </a:r>
            <a:r>
              <a:rPr lang="en-US" sz="2400" dirty="0"/>
              <a:t> 		Flash Video File</a:t>
            </a:r>
          </a:p>
          <a:p>
            <a:r>
              <a:rPr lang="en-US" sz="2400" dirty="0"/>
              <a:t>.mpg	</a:t>
            </a:r>
            <a:r>
              <a:rPr lang="en-US" sz="2400" spc="-300" dirty="0"/>
              <a:t>M P E </a:t>
            </a:r>
            <a:r>
              <a:rPr lang="en-US" sz="2400" dirty="0"/>
              <a:t>G (Motion Picture Experts Group)</a:t>
            </a:r>
          </a:p>
          <a:p>
            <a:r>
              <a:rPr lang="en-US" sz="2400" dirty="0"/>
              <a:t>.m4v  	.mp4 (</a:t>
            </a:r>
            <a:r>
              <a:rPr lang="en-US" sz="2400" spc="-300" dirty="0"/>
              <a:t>M P E </a:t>
            </a:r>
            <a:r>
              <a:rPr lang="en-US" sz="2400" dirty="0"/>
              <a:t>G-4)</a:t>
            </a:r>
          </a:p>
          <a:p>
            <a:r>
              <a:rPr lang="en-US" sz="2400" dirty="0"/>
              <a:t>.</a:t>
            </a:r>
            <a:r>
              <a:rPr lang="en-US" sz="2400" dirty="0" err="1"/>
              <a:t>ogv</a:t>
            </a:r>
            <a:r>
              <a:rPr lang="en-US" sz="2400" dirty="0"/>
              <a:t>      	</a:t>
            </a:r>
            <a:r>
              <a:rPr lang="en-US" sz="2400" dirty="0" err="1"/>
              <a:t>Ogg</a:t>
            </a:r>
            <a:r>
              <a:rPr lang="en-US" sz="2400" dirty="0"/>
              <a:t> </a:t>
            </a:r>
            <a:r>
              <a:rPr lang="en-US" sz="2400" dirty="0" err="1"/>
              <a:t>Theora</a:t>
            </a:r>
            <a:r>
              <a:rPr lang="en-US" sz="2400" dirty="0"/>
              <a:t> (open-source)</a:t>
            </a:r>
          </a:p>
          <a:p>
            <a:r>
              <a:rPr lang="en-US" sz="2400" dirty="0"/>
              <a:t>.</a:t>
            </a:r>
            <a:r>
              <a:rPr lang="en-US" sz="2400" dirty="0" err="1"/>
              <a:t>webm</a:t>
            </a:r>
            <a:r>
              <a:rPr lang="en-US" sz="2400" dirty="0"/>
              <a:t>	</a:t>
            </a:r>
            <a:r>
              <a:rPr lang="en-US" sz="2400" spc="-300" dirty="0"/>
              <a:t>V </a:t>
            </a:r>
            <a:r>
              <a:rPr lang="en-US" sz="2400" dirty="0"/>
              <a:t>P8 codec (open video format, free)</a:t>
            </a:r>
          </a:p>
        </p:txBody>
      </p:sp>
    </p:spTree>
    <p:extLst>
      <p:ext uri="{BB962C8B-B14F-4D97-AF65-F5344CB8AC3E}">
        <p14:creationId xmlns:p14="http://schemas.microsoft.com/office/powerpoint/2010/main" val="733765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solidFill>
                  <a:schemeClr val="bg2"/>
                </a:solidFill>
                <a:latin typeface="+mj-lt"/>
              </a:rPr>
              <a:t>Copyright Issues</a:t>
            </a:r>
          </a:p>
        </p:txBody>
      </p:sp>
      <p:sp>
        <p:nvSpPr>
          <p:cNvPr id="4" name="Content Placeholder 3"/>
          <p:cNvSpPr>
            <a:spLocks noGrp="1"/>
          </p:cNvSpPr>
          <p:nvPr>
            <p:ph idx="1"/>
          </p:nvPr>
        </p:nvSpPr>
        <p:spPr>
          <a:xfrm>
            <a:off x="457200" y="838200"/>
            <a:ext cx="8153400" cy="4462760"/>
          </a:xfrm>
        </p:spPr>
        <p:txBody>
          <a:bodyPr wrap="square">
            <a:spAutoFit/>
          </a:bodyPr>
          <a:lstStyle/>
          <a:p>
            <a:r>
              <a:rPr lang="en-US" sz="2400" dirty="0"/>
              <a:t>Only publish web pages, images, and other media that you have personally created or have obtained the rights or license to use.</a:t>
            </a:r>
          </a:p>
          <a:p>
            <a:r>
              <a:rPr lang="en-US" sz="2400" dirty="0"/>
              <a:t>Ask permission to use media created by another person instead of simply “grabbing” it. </a:t>
            </a:r>
          </a:p>
          <a:p>
            <a:r>
              <a:rPr lang="en-US" sz="2400" dirty="0"/>
              <a:t>All work (including web pages) are automatically copyrighted even if there is not copyright mark or date.</a:t>
            </a:r>
          </a:p>
          <a:p>
            <a:r>
              <a:rPr lang="en-US" sz="2400" dirty="0"/>
              <a:t>Fair Use Clause of the Copyright Act</a:t>
            </a:r>
          </a:p>
          <a:p>
            <a:r>
              <a:rPr lang="en-US" sz="2400" dirty="0"/>
              <a:t>Creative Commons – A new approach to copyright</a:t>
            </a:r>
            <a:br>
              <a:rPr lang="en-US" sz="2400" dirty="0"/>
            </a:br>
            <a:r>
              <a:rPr lang="en-US" sz="2400" dirty="0">
                <a:hlinkClick r:id="rId3" tooltip="https://creativecommons.org/"/>
              </a:rPr>
              <a:t>https://creativecommons.org/</a:t>
            </a:r>
            <a:endParaRPr lang="en-US" sz="2400" dirty="0"/>
          </a:p>
        </p:txBody>
      </p:sp>
    </p:spTree>
    <p:extLst>
      <p:ext uri="{BB962C8B-B14F-4D97-AF65-F5344CB8AC3E}">
        <p14:creationId xmlns:p14="http://schemas.microsoft.com/office/powerpoint/2010/main" val="1231954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Configure Audio &amp; Video</a:t>
            </a:r>
          </a:p>
        </p:txBody>
      </p:sp>
      <p:sp>
        <p:nvSpPr>
          <p:cNvPr id="4" name="Content Placeholder 3"/>
          <p:cNvSpPr>
            <a:spLocks noGrp="1"/>
          </p:cNvSpPr>
          <p:nvPr>
            <p:ph idx="1"/>
          </p:nvPr>
        </p:nvSpPr>
        <p:spPr>
          <a:xfrm>
            <a:off x="457200" y="841742"/>
            <a:ext cx="8153400" cy="815608"/>
          </a:xfrm>
        </p:spPr>
        <p:txBody>
          <a:bodyPr wrap="square">
            <a:spAutoFit/>
          </a:bodyPr>
          <a:lstStyle/>
          <a:p>
            <a:r>
              <a:rPr lang="en-US" sz="2400" dirty="0"/>
              <a:t>The most basic method to provide audio or video files:</a:t>
            </a:r>
          </a:p>
          <a:p>
            <a:pPr lvl="1"/>
            <a:r>
              <a:rPr lang="en-US" sz="2400" dirty="0"/>
              <a:t>Hyperlink</a:t>
            </a:r>
          </a:p>
        </p:txBody>
      </p:sp>
      <p:sp>
        <p:nvSpPr>
          <p:cNvPr id="3" name="Content Placeholder 2"/>
          <p:cNvSpPr>
            <a:spLocks noGrp="1"/>
          </p:cNvSpPr>
          <p:nvPr>
            <p:ph idx="13"/>
          </p:nvPr>
        </p:nvSpPr>
        <p:spPr>
          <a:xfrm>
            <a:off x="457200" y="1809750"/>
            <a:ext cx="8153400" cy="738664"/>
          </a:xfrm>
        </p:spPr>
        <p:txBody>
          <a:bodyPr wrap="square">
            <a:spAutoFit/>
          </a:bodyPr>
          <a:lstStyle/>
          <a:p>
            <a:pPr marL="0" indent="0">
              <a:spcBef>
                <a:spcPts val="600"/>
              </a:spcBef>
              <a:buNone/>
            </a:pPr>
            <a:r>
              <a:rPr lang="en-US" sz="2400" b="1" dirty="0"/>
              <a:t>&lt;a </a:t>
            </a:r>
            <a:r>
              <a:rPr lang="en-US" sz="2400" b="1" dirty="0" err="1"/>
              <a:t>href</a:t>
            </a:r>
            <a:r>
              <a:rPr lang="en-US" sz="2400" b="1" dirty="0"/>
              <a:t>="wdfpodcast.mp3" title="Web Design Podcast"&gt;Web Design Podcast&lt;/a&gt;</a:t>
            </a:r>
          </a:p>
        </p:txBody>
      </p:sp>
      <p:pic>
        <p:nvPicPr>
          <p:cNvPr id="1027" name="Picture 3" descr="The page is titled, podcast. All content is aligned left and in serif font. The page reads as follows. Row 1. Begin emphasis, Web Design Podcast, end emphasis. Row 2.Begin hyperlink, Podcast Episode 1, end hyperlink, left parenthesis, M P 3, right parenthesis. Row 3.Begin hyperlink, Podcast Transcript, end hyperlin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7734" y="2744829"/>
            <a:ext cx="5498057" cy="3519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623287"/>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26637</TotalTime>
  <Words>2617</Words>
  <Application>Microsoft Office PowerPoint</Application>
  <PresentationFormat>On-screen Show (4:3)</PresentationFormat>
  <Paragraphs>276</Paragraphs>
  <Slides>34</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Times New Roman</vt:lpstr>
      <vt:lpstr>Verdana</vt:lpstr>
      <vt:lpstr>Wingdings</vt:lpstr>
      <vt:lpstr>508 Lecture</vt:lpstr>
      <vt:lpstr>Basics of Web Design</vt:lpstr>
      <vt:lpstr>Learning Outcomes</vt:lpstr>
      <vt:lpstr>Helper Applications &amp; Plug-ins</vt:lpstr>
      <vt:lpstr>Containers &amp; Codecs</vt:lpstr>
      <vt:lpstr>Commonly Used Plug-ins </vt:lpstr>
      <vt:lpstr>Common  Audio File Types</vt:lpstr>
      <vt:lpstr>Common Video File Types</vt:lpstr>
      <vt:lpstr>Copyright Issues</vt:lpstr>
      <vt:lpstr>Configure Audio &amp; Video</vt:lpstr>
      <vt:lpstr>Multimedia &amp; Accessibility</vt:lpstr>
      <vt:lpstr>What is Adobe Flash?</vt:lpstr>
      <vt:lpstr>H T M L 5 Embed Element</vt:lpstr>
      <vt:lpstr>H T M L 5 Audio &amp; Source Elements</vt:lpstr>
      <vt:lpstr>H T M L 5 Audio &amp; Source Elements</vt:lpstr>
      <vt:lpstr>H T M L 5 Audio &amp; Source Elements</vt:lpstr>
      <vt:lpstr>H T M L 5 Video &amp; Source Elements</vt:lpstr>
      <vt:lpstr>H T M L 5 Video &amp; Source Elements</vt:lpstr>
      <vt:lpstr>H T M L 5 Video &amp; Source Elements</vt:lpstr>
      <vt:lpstr>Use the iframe element to embed YouTube Video</vt:lpstr>
      <vt:lpstr>C S S 3 Transform Property</vt:lpstr>
      <vt:lpstr>C S S 3 Transition Property</vt:lpstr>
      <vt:lpstr>C S S Image Gallery</vt:lpstr>
      <vt:lpstr>C S S Drop Down Menu</vt:lpstr>
      <vt:lpstr>H T M L 5 Details &amp; Summary Elements</vt:lpstr>
      <vt:lpstr>What is JavaScript?</vt:lpstr>
      <vt:lpstr>Common Uses of JavaScript</vt:lpstr>
      <vt:lpstr>Exploring JQuery</vt:lpstr>
      <vt:lpstr>H T M L 5 A P I s</vt:lpstr>
      <vt:lpstr>H T M L 5 Geolocation</vt:lpstr>
      <vt:lpstr>H T M L 5 Web Storage</vt:lpstr>
      <vt:lpstr>H T M L 5 P W A</vt:lpstr>
      <vt:lpstr>H T M L 5 Canvas Element</vt:lpstr>
      <vt:lpstr>Summary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Web Design: HTML5 &amp; CSS, Fifth Edition</dc:title>
  <dc:subject>HTML</dc:subject>
  <dc:creator>Terry Ann Felke-Morris</dc:creator>
  <cp:keywords>Basics of Web Design</cp:keywords>
  <cp:lastModifiedBy>Abdisalam Jarane</cp:lastModifiedBy>
  <cp:revision>6403</cp:revision>
  <dcterms:created xsi:type="dcterms:W3CDTF">2014-07-14T20:04:21Z</dcterms:created>
  <dcterms:modified xsi:type="dcterms:W3CDTF">2023-05-26T19:49:11Z</dcterms:modified>
</cp:coreProperties>
</file>