
<file path=[Content_Types].xml><?xml version="1.0" encoding="utf-8"?>
<Types xmlns="http://schemas.openxmlformats.org/package/2006/content-types">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handoutMasterIdLst>
    <p:handoutMasterId r:id="rId33"/>
  </p:handoutMasterIdLst>
  <p:sldIdLst>
    <p:sldId id="1318" r:id="rId2"/>
    <p:sldId id="1198" r:id="rId3"/>
    <p:sldId id="1199" r:id="rId4"/>
    <p:sldId id="1317" r:id="rId5"/>
    <p:sldId id="1265" r:id="rId6"/>
    <p:sldId id="1277" r:id="rId7"/>
    <p:sldId id="1200" r:id="rId8"/>
    <p:sldId id="1278" r:id="rId9"/>
    <p:sldId id="1271" r:id="rId10"/>
    <p:sldId id="1298" r:id="rId11"/>
    <p:sldId id="1280" r:id="rId12"/>
    <p:sldId id="1299" r:id="rId13"/>
    <p:sldId id="1272" r:id="rId14"/>
    <p:sldId id="1300" r:id="rId15"/>
    <p:sldId id="1301" r:id="rId16"/>
    <p:sldId id="1302" r:id="rId17"/>
    <p:sldId id="1303" r:id="rId18"/>
    <p:sldId id="1304" r:id="rId19"/>
    <p:sldId id="1305" r:id="rId20"/>
    <p:sldId id="1306" r:id="rId21"/>
    <p:sldId id="1307" r:id="rId22"/>
    <p:sldId id="1308" r:id="rId23"/>
    <p:sldId id="1309" r:id="rId24"/>
    <p:sldId id="1310" r:id="rId25"/>
    <p:sldId id="1311" r:id="rId26"/>
    <p:sldId id="1312" r:id="rId27"/>
    <p:sldId id="1313" r:id="rId28"/>
    <p:sldId id="1314" r:id="rId29"/>
    <p:sldId id="1315" r:id="rId30"/>
    <p:sldId id="1165"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guide id="3" orient="horz" pos="1152">
          <p15:clr>
            <a:srgbClr val="A4A3A4"/>
          </p15:clr>
        </p15:guide>
        <p15:guide id="4" orient="horz" pos="336">
          <p15:clr>
            <a:srgbClr val="A4A3A4"/>
          </p15:clr>
        </p15:guide>
        <p15:guide id="5" orient="horz" pos="912">
          <p15:clr>
            <a:srgbClr val="A4A3A4"/>
          </p15:clr>
        </p15:guide>
        <p15:guide id="6" orient="horz" pos="3984">
          <p15:clr>
            <a:srgbClr val="A4A3A4"/>
          </p15:clr>
        </p15:guide>
        <p15:guide id="7" pos="288">
          <p15:clr>
            <a:srgbClr val="A4A3A4"/>
          </p15:clr>
        </p15:guide>
        <p15:guide id="8" pos="3552" userDrawn="1">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 Mohanapriya" initials="DM"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4EAE4"/>
    <a:srgbClr val="007FA3"/>
    <a:srgbClr val="99008C"/>
    <a:srgbClr val="001581"/>
    <a:srgbClr val="82007C"/>
    <a:srgbClr val="96008F"/>
    <a:srgbClr val="595375"/>
    <a:srgbClr val="6B638B"/>
    <a:srgbClr val="000000"/>
    <a:srgbClr val="FDB9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695" autoAdjust="0"/>
    <p:restoredTop sz="65690" autoAdjust="0"/>
  </p:normalViewPr>
  <p:slideViewPr>
    <p:cSldViewPr>
      <p:cViewPr>
        <p:scale>
          <a:sx n="100" d="100"/>
          <a:sy n="100" d="100"/>
        </p:scale>
        <p:origin x="-360" y="-210"/>
      </p:cViewPr>
      <p:guideLst>
        <p:guide orient="horz" pos="2160"/>
        <p:guide orient="horz" pos="864"/>
        <p:guide orient="horz" pos="336"/>
        <p:guide orient="horz" pos="576"/>
        <p:guide orient="horz" pos="3984"/>
        <p:guide pos="2880"/>
        <p:guide pos="288"/>
        <p:guide pos="3552"/>
        <p:guide pos="5424"/>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54" d="100"/>
          <a:sy n="54" d="100"/>
        </p:scale>
        <p:origin x="1794"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D8D874E-E9D5-433B-A149-BDF6BFDD40A8}" type="datetimeFigureOut">
              <a:rPr lang="en-US" smtClean="0"/>
              <a:t>4/12/2019</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0DCAA22-461C-45B4-A301-BFCA580174EF}" type="slidenum">
              <a:rPr lang="en-US" smtClean="0"/>
              <a:t>‹#›</a:t>
            </a:fld>
            <a:endParaRPr lang="en-US" dirty="0"/>
          </a:p>
        </p:txBody>
      </p:sp>
    </p:spTree>
    <p:extLst>
      <p:ext uri="{BB962C8B-B14F-4D97-AF65-F5344CB8AC3E}">
        <p14:creationId xmlns:p14="http://schemas.microsoft.com/office/powerpoint/2010/main" val="4901922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051F04-9E25-42C3-8BC5-EC2E8469D95E}" type="datetimeFigureOut">
              <a:rPr lang="en-US" smtClean="0"/>
              <a:t>4/12/2019</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3D6722-9B4D-4E29-B226-C325925A8118}" type="slidenum">
              <a:rPr lang="en-US" smtClean="0"/>
              <a:t>‹#›</a:t>
            </a:fld>
            <a:endParaRPr lang="en-US" dirty="0"/>
          </a:p>
        </p:txBody>
      </p:sp>
    </p:spTree>
    <p:extLst>
      <p:ext uri="{BB962C8B-B14F-4D97-AF65-F5344CB8AC3E}">
        <p14:creationId xmlns:p14="http://schemas.microsoft.com/office/powerpoint/2010/main" val="352959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If this PowerPoint presentation contains mathematical equations, you may need to check that your computer has the following installed:</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1) Math Type Plugin</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2) Math Player (free versions available)</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3) NVDA Reader (free versions available)</a:t>
            </a:r>
          </a:p>
        </p:txBody>
      </p:sp>
      <p:sp>
        <p:nvSpPr>
          <p:cNvPr id="4" name="Slide Number Placeholder 3"/>
          <p:cNvSpPr>
            <a:spLocks noGrp="1"/>
          </p:cNvSpPr>
          <p:nvPr>
            <p:ph type="sldNum" sz="quarter" idx="10"/>
          </p:nvPr>
        </p:nvSpPr>
        <p:spPr/>
        <p:txBody>
          <a:bodyPr/>
          <a:lstStyle/>
          <a:p>
            <a:fld id="{A73D6722-9B4D-4E29-B226-C325925A8118}" type="slidenum">
              <a:rPr lang="en-US" smtClean="0"/>
              <a:pPr/>
              <a:t>1</a:t>
            </a:fld>
            <a:endParaRPr lang="en-US" dirty="0"/>
          </a:p>
        </p:txBody>
      </p:sp>
    </p:spTree>
    <p:extLst>
      <p:ext uri="{BB962C8B-B14F-4D97-AF65-F5344CB8AC3E}">
        <p14:creationId xmlns:p14="http://schemas.microsoft.com/office/powerpoint/2010/main" val="23339885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10</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11</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12</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13</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14</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15</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16</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17</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18</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19</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2</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20</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21</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22</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23</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24</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25</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26</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27</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28</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29</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3</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4</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5</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6</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7</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8</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9</a:t>
            </a:fld>
            <a:endParaRPr lang="en-US" dirty="0"/>
          </a:p>
        </p:txBody>
      </p:sp>
    </p:spTree>
    <p:extLst>
      <p:ext uri="{BB962C8B-B14F-4D97-AF65-F5344CB8AC3E}">
        <p14:creationId xmlns:p14="http://schemas.microsoft.com/office/powerpoint/2010/main" val="212497966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bwMode="white">
          <a:xfrm>
            <a:off x="0" y="0"/>
            <a:ext cx="9144000" cy="3886200"/>
          </a:xfrm>
          <a:prstGeom prst="rect">
            <a:avLst/>
          </a:prstGeom>
          <a:solidFill>
            <a:srgbClr val="007FA3"/>
          </a:solidFill>
          <a:ln>
            <a:solidFill>
              <a:srgbClr val="007F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85800" y="762000"/>
            <a:ext cx="7772400" cy="2838451"/>
          </a:xfrm>
        </p:spPr>
        <p:txBody>
          <a:bodyPr anchor="b">
            <a:noAutofit/>
          </a:bodyPr>
          <a:lstStyle>
            <a:lvl1pPr algn="l">
              <a:defRPr sz="3600">
                <a:solidFill>
                  <a:schemeClr val="bg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674687" y="3962400"/>
            <a:ext cx="7794626" cy="1752600"/>
          </a:xfrm>
        </p:spPr>
        <p:txBody>
          <a:bodyPr>
            <a:noAutofit/>
          </a:bodyPr>
          <a:lstStyle>
            <a:lvl1pPr marL="0" indent="0" algn="l">
              <a:spcBef>
                <a:spcPts val="0"/>
              </a:spcBef>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12"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4/12/2019</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9" name="TextBox 8"/>
          <p:cNvSpPr txBox="1"/>
          <p:nvPr userDrawn="1"/>
        </p:nvSpPr>
        <p:spPr>
          <a:xfrm>
            <a:off x="1533525" y="6374626"/>
            <a:ext cx="7162800" cy="276999"/>
          </a:xfrm>
          <a:prstGeom prst="rect">
            <a:avLst/>
          </a:prstGeom>
          <a:noFill/>
        </p:spPr>
        <p:txBody>
          <a:bodyPr wrap="square" rtlCol="0">
            <a:spAutoFit/>
          </a:bodyPr>
          <a:lstStyle/>
          <a:p>
            <a:pPr algn="r">
              <a:buClrTx/>
              <a:defRPr/>
            </a:pPr>
            <a:r>
              <a:rPr lang="en-US" sz="1200" dirty="0" smtClean="0">
                <a:latin typeface="Verdana" panose="020B0604030504040204" pitchFamily="34" charset="0"/>
                <a:ea typeface="Verdana" panose="020B0604030504040204" pitchFamily="34" charset="0"/>
                <a:cs typeface="Verdana" panose="020B0604030504040204" pitchFamily="34" charset="0"/>
              </a:rPr>
              <a:t>Copyright © 2019 Pearson Education, Inc. All Rights Reserved</a:t>
            </a:r>
            <a:endParaRPr lang="en-US" altLang="en-US" sz="1200" dirty="0">
              <a:latin typeface="Verdana" panose="020B0604030504040204" pitchFamily="34" charset="0"/>
              <a:ea typeface="Verdana" panose="020B0604030504040204" pitchFamily="34" charset="0"/>
              <a:cs typeface="Verdana" panose="020B0604030504040204" pitchFamily="34" charset="0"/>
            </a:endParaRPr>
          </a:p>
        </p:txBody>
      </p:sp>
      <p:pic>
        <p:nvPicPr>
          <p:cNvPr id="11" name="Picture 10"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13" name="TextBox 12"/>
          <p:cNvSpPr txBox="1"/>
          <p:nvPr userDrawn="1"/>
        </p:nvSpPr>
        <p:spPr>
          <a:xfrm>
            <a:off x="8015565" y="6548050"/>
            <a:ext cx="372218" cy="276999"/>
          </a:xfrm>
          <a:prstGeom prst="rect">
            <a:avLst/>
          </a:prstGeom>
          <a:noFill/>
        </p:spPr>
        <p:txBody>
          <a:bodyPr wrap="none">
            <a:spAutoFit/>
          </a:bodyPr>
          <a:lstStyle>
            <a:lvl1pPr>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fld id="{02DAD016-8EBF-CF47-ACE8-593B4CD31605}" type="slidenum">
              <a:rPr lang="en-US" sz="1200" smtClean="0">
                <a:solidFill>
                  <a:srgbClr val="A6A6A6"/>
                </a:solidFill>
                <a:latin typeface="Arial" charset="0"/>
              </a:rPr>
              <a:pPr/>
              <a:t>‹#›</a:t>
            </a:fld>
            <a:endParaRPr lang="en-US" sz="1200" dirty="0">
              <a:solidFill>
                <a:srgbClr val="A6A6A6"/>
              </a:solidFill>
              <a:latin typeface="Arial" charset="0"/>
            </a:endParaRPr>
          </a:p>
        </p:txBody>
      </p:sp>
    </p:spTree>
    <p:extLst>
      <p:ext uri="{BB962C8B-B14F-4D97-AF65-F5344CB8AC3E}">
        <p14:creationId xmlns:p14="http://schemas.microsoft.com/office/powerpoint/2010/main" val="8879806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16002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Content Placeholder 2"/>
          <p:cNvSpPr>
            <a:spLocks noGrp="1"/>
          </p:cNvSpPr>
          <p:nvPr>
            <p:ph idx="13"/>
          </p:nvPr>
        </p:nvSpPr>
        <p:spPr>
          <a:xfrm>
            <a:off x="457200" y="39624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4/12/2019</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9" name="Content Placeholder 2"/>
          <p:cNvSpPr>
            <a:spLocks noGrp="1"/>
          </p:cNvSpPr>
          <p:nvPr>
            <p:ph idx="14"/>
          </p:nvPr>
        </p:nvSpPr>
        <p:spPr>
          <a:xfrm>
            <a:off x="609600" y="41148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1837902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1447800"/>
            <a:ext cx="7772400" cy="2152651"/>
          </a:xfrm>
        </p:spPr>
        <p:txBody>
          <a:bodyPr anchor="b">
            <a:noAutofit/>
          </a:bodyPr>
          <a:lstStyle>
            <a:lvl1pPr algn="l">
              <a:defRPr sz="3400" b="1" cap="none" baseline="0">
                <a:solidFill>
                  <a:srgbClr val="007FA3"/>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674687" y="3962400"/>
            <a:ext cx="7794627" cy="1752600"/>
          </a:xfrm>
        </p:spPr>
        <p:txBody>
          <a:bodyPr anchor="t">
            <a:noAutofit/>
          </a:bodyPr>
          <a:lstStyle>
            <a:lvl1pPr marL="0" indent="0">
              <a:spcBef>
                <a:spcPts val="0"/>
              </a:spcBef>
              <a:buNone/>
              <a:defRPr sz="1600">
                <a:solidFill>
                  <a:srgbClr val="007FA3"/>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9"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4/12/2019</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37547041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Click to edit Master title style</a:t>
            </a:r>
            <a:endParaRPr lang="en-US" dirty="0"/>
          </a:p>
        </p:txBody>
      </p:sp>
      <p:sp>
        <p:nvSpPr>
          <p:cNvPr id="9" name="Footer Placeholder 3"/>
          <p:cNvSpPr>
            <a:spLocks noGrp="1"/>
          </p:cNvSpPr>
          <p:nvPr>
            <p:ph type="ftr" sz="quarter" idx="11"/>
          </p:nvPr>
        </p:nvSpPr>
        <p:spPr>
          <a:xfrm>
            <a:off x="93969" y="6172200"/>
            <a:ext cx="8595360" cy="235463"/>
          </a:xfrm>
        </p:spPr>
        <p:txBody>
          <a:bodyPr/>
          <a:lstStyle/>
          <a:p>
            <a:endParaRPr lang="en-US" dirty="0"/>
          </a:p>
        </p:txBody>
      </p:sp>
      <p:sp>
        <p:nvSpPr>
          <p:cNvPr id="3" name="Date Placeholder 2"/>
          <p:cNvSpPr>
            <a:spLocks noGrp="1"/>
          </p:cNvSpPr>
          <p:nvPr>
            <p:ph type="dt" sz="half" idx="10"/>
          </p:nvPr>
        </p:nvSpPr>
        <p:spPr/>
        <p:txBody>
          <a:bodyPr/>
          <a:lstStyle/>
          <a:p>
            <a:fld id="{A9DF6EFB-3F44-496C-A842-1E0B3D3B975A}" type="datetimeFigureOut">
              <a:rPr lang="en-US" smtClean="0"/>
              <a:t>4/12/2019</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18551265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8"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4/12/2019</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sp>
        <p:nvSpPr>
          <p:cNvPr id="7" name="TextBox 6"/>
          <p:cNvSpPr txBox="1"/>
          <p:nvPr userDrawn="1"/>
        </p:nvSpPr>
        <p:spPr>
          <a:xfrm>
            <a:off x="1533525" y="6374626"/>
            <a:ext cx="7162800" cy="276999"/>
          </a:xfrm>
          <a:prstGeom prst="rect">
            <a:avLst/>
          </a:prstGeom>
          <a:noFill/>
        </p:spPr>
        <p:txBody>
          <a:bodyPr wrap="square" rtlCol="0">
            <a:spAutoFit/>
          </a:bodyPr>
          <a:lstStyle/>
          <a:p>
            <a:pPr algn="r">
              <a:buClrTx/>
              <a:defRPr/>
            </a:pPr>
            <a:r>
              <a:rPr lang="en-US" sz="1200" dirty="0" smtClean="0">
                <a:latin typeface="Verdana" panose="020B0604030504040204" pitchFamily="34" charset="0"/>
                <a:ea typeface="Verdana" panose="020B0604030504040204" pitchFamily="34" charset="0"/>
                <a:cs typeface="Verdana" panose="020B0604030504040204" pitchFamily="34" charset="0"/>
              </a:rPr>
              <a:t>Copyright © 2019 Pearson Education, Inc. All Rights Reserved</a:t>
            </a:r>
            <a:endParaRPr lang="en-US" altLang="en-US" sz="1200" dirty="0">
              <a:latin typeface="Verdana" panose="020B0604030504040204" pitchFamily="34" charset="0"/>
              <a:ea typeface="Verdana" panose="020B0604030504040204" pitchFamily="34" charset="0"/>
              <a:cs typeface="Verdana" panose="020B0604030504040204" pitchFamily="34" charset="0"/>
            </a:endParaRPr>
          </a:p>
        </p:txBody>
      </p:sp>
      <p:pic>
        <p:nvPicPr>
          <p:cNvPr id="11" name="Picture 10"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9" name="TextBox 8"/>
          <p:cNvSpPr txBox="1"/>
          <p:nvPr userDrawn="1"/>
        </p:nvSpPr>
        <p:spPr>
          <a:xfrm>
            <a:off x="8015565" y="6548050"/>
            <a:ext cx="372218" cy="276999"/>
          </a:xfrm>
          <a:prstGeom prst="rect">
            <a:avLst/>
          </a:prstGeom>
          <a:noFill/>
        </p:spPr>
        <p:txBody>
          <a:bodyPr wrap="none">
            <a:spAutoFit/>
          </a:bodyPr>
          <a:lstStyle>
            <a:lvl1pPr>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fld id="{02DAD016-8EBF-CF47-ACE8-593B4CD31605}" type="slidenum">
              <a:rPr lang="en-US" sz="1200" smtClean="0">
                <a:solidFill>
                  <a:srgbClr val="A6A6A6"/>
                </a:solidFill>
                <a:latin typeface="Arial" charset="0"/>
              </a:rPr>
              <a:pPr/>
              <a:t>‹#›</a:t>
            </a:fld>
            <a:endParaRPr lang="en-US" sz="1200" dirty="0">
              <a:solidFill>
                <a:srgbClr val="A6A6A6"/>
              </a:solidFill>
              <a:latin typeface="Arial" charset="0"/>
            </a:endParaRPr>
          </a:p>
        </p:txBody>
      </p:sp>
    </p:spTree>
    <p:extLst>
      <p:ext uri="{BB962C8B-B14F-4D97-AF65-F5344CB8AC3E}">
        <p14:creationId xmlns:p14="http://schemas.microsoft.com/office/powerpoint/2010/main" val="37111366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1_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smtClean="0"/>
              <a:t>Click to edit Master title style</a:t>
            </a:r>
            <a:endParaRPr lang="en-US" dirty="0"/>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smtClean="0"/>
              <a:t>Add edition here</a:t>
            </a:r>
            <a:endParaRPr lang="en-US" dirty="0"/>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smtClean="0"/>
              <a:t>Chapter ##</a:t>
            </a:r>
            <a:endParaRPr lang="en-US" dirty="0"/>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smtClean="0"/>
              <a:t>Chapter title</a:t>
            </a:r>
            <a:endParaRPr lang="en-US" dirty="0"/>
          </a:p>
        </p:txBody>
      </p:sp>
      <p:sp>
        <p:nvSpPr>
          <p:cNvPr id="3" name="Text Placeholder 2"/>
          <p:cNvSpPr>
            <a:spLocks noGrp="1"/>
          </p:cNvSpPr>
          <p:nvPr>
            <p:ph type="body" sz="quarter" idx="16"/>
          </p:nvPr>
        </p:nvSpPr>
        <p:spPr>
          <a:xfrm>
            <a:off x="2362200" y="4038600"/>
            <a:ext cx="6400800" cy="2590801"/>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pic>
        <p:nvPicPr>
          <p:cNvPr id="12" name="Picture 11"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8" name="TextBox 7"/>
          <p:cNvSpPr txBox="1"/>
          <p:nvPr userDrawn="1"/>
        </p:nvSpPr>
        <p:spPr>
          <a:xfrm>
            <a:off x="8015565" y="6548050"/>
            <a:ext cx="372218" cy="276999"/>
          </a:xfrm>
          <a:prstGeom prst="rect">
            <a:avLst/>
          </a:prstGeom>
          <a:noFill/>
        </p:spPr>
        <p:txBody>
          <a:bodyPr wrap="none">
            <a:spAutoFit/>
          </a:bodyPr>
          <a:lstStyle>
            <a:lvl1pPr>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fld id="{02DAD016-8EBF-CF47-ACE8-593B4CD31605}" type="slidenum">
              <a:rPr lang="en-US" sz="1200" smtClean="0">
                <a:solidFill>
                  <a:srgbClr val="A6A6A6"/>
                </a:solidFill>
                <a:latin typeface="Arial" charset="0"/>
              </a:rPr>
              <a:pPr/>
              <a:t>‹#›</a:t>
            </a:fld>
            <a:endParaRPr lang="en-US" sz="1200" dirty="0">
              <a:solidFill>
                <a:srgbClr val="A6A6A6"/>
              </a:solidFill>
              <a:latin typeface="Arial" charset="0"/>
            </a:endParaRPr>
          </a:p>
        </p:txBody>
      </p:sp>
    </p:spTree>
    <p:extLst>
      <p:ext uri="{BB962C8B-B14F-4D97-AF65-F5344CB8AC3E}">
        <p14:creationId xmlns:p14="http://schemas.microsoft.com/office/powerpoint/2010/main" val="11658304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hf sldNum="0" hdr="0" dt="0"/>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smtClean="0"/>
              <a:t>Click to edit Master title style</a:t>
            </a:r>
            <a:endParaRPr lang="en-US" dirty="0"/>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smtClean="0"/>
              <a:t>Add edition here</a:t>
            </a:r>
            <a:endParaRPr lang="en-US" dirty="0"/>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smtClean="0"/>
              <a:t>Chapter ##</a:t>
            </a:r>
            <a:endParaRPr lang="en-US" dirty="0"/>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smtClean="0"/>
              <a:t>Chapter title</a:t>
            </a:r>
            <a:endParaRPr lang="en-US" dirty="0"/>
          </a:p>
        </p:txBody>
      </p:sp>
      <p:sp>
        <p:nvSpPr>
          <p:cNvPr id="16" name="Footer Placeholder 2"/>
          <p:cNvSpPr>
            <a:spLocks noGrp="1"/>
          </p:cNvSpPr>
          <p:nvPr>
            <p:ph type="ftr" sz="quarter" idx="10"/>
          </p:nvPr>
        </p:nvSpPr>
        <p:spPr>
          <a:xfrm>
            <a:off x="93969" y="6165337"/>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4/12/2019</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pic>
        <p:nvPicPr>
          <p:cNvPr id="13" name="Picture 12"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12" name="TextBox 11"/>
          <p:cNvSpPr txBox="1"/>
          <p:nvPr userDrawn="1"/>
        </p:nvSpPr>
        <p:spPr>
          <a:xfrm>
            <a:off x="8015565" y="6548050"/>
            <a:ext cx="372218" cy="276999"/>
          </a:xfrm>
          <a:prstGeom prst="rect">
            <a:avLst/>
          </a:prstGeom>
          <a:noFill/>
        </p:spPr>
        <p:txBody>
          <a:bodyPr wrap="none">
            <a:spAutoFit/>
          </a:bodyPr>
          <a:lstStyle>
            <a:lvl1pPr>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fld id="{02DAD016-8EBF-CF47-ACE8-593B4CD31605}" type="slidenum">
              <a:rPr lang="en-US" sz="1200" smtClean="0">
                <a:solidFill>
                  <a:srgbClr val="A6A6A6"/>
                </a:solidFill>
                <a:latin typeface="Arial" charset="0"/>
              </a:rPr>
              <a:pPr/>
              <a:t>‹#›</a:t>
            </a:fld>
            <a:endParaRPr lang="en-US" sz="1200" dirty="0">
              <a:solidFill>
                <a:srgbClr val="A6A6A6"/>
              </a:solidFill>
              <a:latin typeface="Arial" charset="0"/>
            </a:endParaRPr>
          </a:p>
        </p:txBody>
      </p:sp>
    </p:spTree>
    <p:extLst>
      <p:ext uri="{BB962C8B-B14F-4D97-AF65-F5344CB8AC3E}">
        <p14:creationId xmlns:p14="http://schemas.microsoft.com/office/powerpoint/2010/main" val="29810628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Learning Objectives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215372"/>
            <a:ext cx="8229600" cy="622828"/>
          </a:xfrm>
        </p:spPr>
        <p:txBody>
          <a:bodyPr anchor="t"/>
          <a:lstStyle/>
          <a:p>
            <a:r>
              <a:rPr lang="en-US" dirty="0" smtClean="0"/>
              <a:t>Click to edit Master title style</a:t>
            </a:r>
            <a:endParaRPr lang="en-US" dirty="0"/>
          </a:p>
        </p:txBody>
      </p:sp>
      <p:sp>
        <p:nvSpPr>
          <p:cNvPr id="7" name="Learning Objectives Placeholder 6"/>
          <p:cNvSpPr>
            <a:spLocks noGrp="1"/>
          </p:cNvSpPr>
          <p:nvPr>
            <p:ph type="body" sz="quarter" idx="13" hasCustomPrompt="1"/>
          </p:nvPr>
        </p:nvSpPr>
        <p:spPr>
          <a:xfrm>
            <a:off x="457200" y="816430"/>
            <a:ext cx="8229600" cy="402770"/>
          </a:xfrm>
        </p:spPr>
        <p:txBody>
          <a:bodyPr>
            <a:noAutofit/>
          </a:bodyPr>
          <a:lstStyle>
            <a:lvl1pPr marL="0" indent="0">
              <a:spcBef>
                <a:spcPts val="0"/>
              </a:spcBef>
              <a:buNone/>
              <a:defRPr sz="16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smtClean="0"/>
              <a:t>Click to add Learning Objective(s)</a:t>
            </a:r>
            <a:endParaRPr lang="en-US" dirty="0"/>
          </a:p>
        </p:txBody>
      </p:sp>
      <p:sp>
        <p:nvSpPr>
          <p:cNvPr id="9" name="Content Placeholder 8"/>
          <p:cNvSpPr>
            <a:spLocks noGrp="1"/>
          </p:cNvSpPr>
          <p:nvPr>
            <p:ph sz="quarter" idx="14"/>
          </p:nvPr>
        </p:nvSpPr>
        <p:spPr>
          <a:xfrm>
            <a:off x="457200" y="1600200"/>
            <a:ext cx="8229600" cy="4525963"/>
          </a:xfrm>
        </p:spPr>
        <p:txBody>
          <a:bodyPr/>
          <a:lstStyle>
            <a:lvl5pPr>
              <a:defRPr/>
            </a:lvl5pPr>
            <a:lvl6pPr>
              <a:defRPr/>
            </a:lvl6pPr>
            <a:lvl7pPr>
              <a:defRPr/>
            </a:lvl7pPr>
            <a:lvl8pPr>
              <a:defRPr/>
            </a:lvl8pPr>
            <a:lvl9pPr>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a:t>
            </a:r>
          </a:p>
          <a:p>
            <a:pPr lvl="6"/>
            <a:r>
              <a:rPr lang="en-US" dirty="0" smtClean="0"/>
              <a:t>Seventh</a:t>
            </a:r>
          </a:p>
          <a:p>
            <a:pPr lvl="7"/>
            <a:r>
              <a:rPr lang="en-US" dirty="0" smtClean="0"/>
              <a:t>Eighth</a:t>
            </a:r>
          </a:p>
          <a:p>
            <a:pPr lvl="8"/>
            <a:r>
              <a:rPr lang="en-US" dirty="0" smtClean="0"/>
              <a:t>Ninth</a:t>
            </a:r>
            <a:endParaRPr lang="en-US" dirty="0"/>
          </a:p>
        </p:txBody>
      </p:sp>
      <p:sp>
        <p:nvSpPr>
          <p:cNvPr id="12" name="Footer Placeholder 2"/>
          <p:cNvSpPr>
            <a:spLocks noGrp="1"/>
          </p:cNvSpPr>
          <p:nvPr>
            <p:ph type="ftr" sz="quarter" idx="10"/>
          </p:nvPr>
        </p:nvSpPr>
        <p:spPr>
          <a:xfrm>
            <a:off x="93969" y="6172200"/>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4/12/2019</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1524630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sz="3600">
                <a:latin typeface="+mj-lt"/>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a:t>
            </a:r>
          </a:p>
          <a:p>
            <a:pPr lvl="6"/>
            <a:r>
              <a:rPr lang="en-US" dirty="0" smtClean="0"/>
              <a:t>Seventh</a:t>
            </a:r>
          </a:p>
          <a:p>
            <a:pPr lvl="7"/>
            <a:r>
              <a:rPr lang="en-US" dirty="0" smtClean="0"/>
              <a:t>Eighth</a:t>
            </a:r>
          </a:p>
          <a:p>
            <a:pPr lvl="8"/>
            <a:r>
              <a:rPr lang="en-US" dirty="0" smtClean="0"/>
              <a:t>Ninth</a:t>
            </a:r>
            <a:endParaRPr lang="en-US" dirty="0"/>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4/12/2019</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2109093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marL="118872" indent="-118872">
              <a:buClr>
                <a:srgbClr val="007FA3"/>
              </a:buClr>
              <a:buSzPct val="25000"/>
              <a:defRPr sz="1600"/>
            </a:lvl1pPr>
            <a:lvl2pPr marL="569913" indent="-285750">
              <a:buClr>
                <a:srgbClr val="007FA3"/>
              </a:buClr>
              <a:defRPr sz="1600"/>
            </a:lvl2pPr>
            <a:lvl3pPr>
              <a:buClr>
                <a:srgbClr val="007FA3"/>
              </a:buClr>
              <a:defRPr sz="1600"/>
            </a:lvl3pPr>
            <a:lvl4pPr>
              <a:buClr>
                <a:srgbClr val="007FA3"/>
              </a:buClr>
              <a:defRPr sz="1600"/>
            </a:lvl4pPr>
            <a:lvl5pPr>
              <a:buClr>
                <a:srgbClr val="007FA3"/>
              </a:buClr>
              <a:defRPr sz="1600"/>
            </a:lvl5pPr>
            <a:lvl6pPr>
              <a:buClr>
                <a:srgbClr val="007FA3"/>
              </a:buClr>
              <a:defRPr sz="1600"/>
            </a:lvl6pPr>
            <a:lvl7pPr>
              <a:buClr>
                <a:srgbClr val="007FA3"/>
              </a:buClr>
              <a:defRPr sz="1600"/>
            </a:lvl7pPr>
            <a:lvl8pPr>
              <a:buClr>
                <a:srgbClr val="007FA3"/>
              </a:buClr>
              <a:defRPr sz="1600"/>
            </a:lvl8pPr>
            <a:lvl9pPr>
              <a:buClr>
                <a:srgbClr val="007FA3"/>
              </a:buCl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a:t>
            </a:r>
          </a:p>
          <a:p>
            <a:pPr lvl="6"/>
            <a:r>
              <a:rPr lang="en-US" dirty="0" smtClean="0"/>
              <a:t>Seventh</a:t>
            </a:r>
          </a:p>
          <a:p>
            <a:pPr lvl="7"/>
            <a:r>
              <a:rPr lang="en-US" dirty="0" smtClean="0"/>
              <a:t>Eighth</a:t>
            </a:r>
          </a:p>
          <a:p>
            <a:pPr lvl="8"/>
            <a:r>
              <a:rPr lang="en-US" dirty="0" smtClean="0"/>
              <a:t>Ninth</a:t>
            </a:r>
            <a:endParaRPr lang="en-US" dirty="0"/>
          </a:p>
        </p:txBody>
      </p:sp>
      <p:sp>
        <p:nvSpPr>
          <p:cNvPr id="10"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4/12/2019</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2752008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228600"/>
            <a:ext cx="8229600" cy="1066800"/>
          </a:xfrm>
        </p:spPr>
        <p:txBody>
          <a:bodyPr anchor="t"/>
          <a:lstStyle>
            <a:lvl1pPr>
              <a:defRPr sz="3400">
                <a:solidFill>
                  <a:srgbClr val="007FA3"/>
                </a:solidFill>
              </a:defRPr>
            </a:lvl1pPr>
          </a:lstStyle>
          <a:p>
            <a:r>
              <a:rPr lang="en-US" dirty="0" smtClean="0"/>
              <a:t>Click to add figure number and title</a:t>
            </a:r>
            <a:endParaRPr lang="en-US" dirty="0"/>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8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smtClean="0"/>
              <a:t>Click to add caption</a:t>
            </a:r>
            <a:endParaRPr lang="en-US" dirty="0"/>
          </a:p>
        </p:txBody>
      </p:sp>
      <p:sp>
        <p:nvSpPr>
          <p:cNvPr id="11"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4/12/2019</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sp>
        <p:nvSpPr>
          <p:cNvPr id="12" name="TextBox 11"/>
          <p:cNvSpPr txBox="1"/>
          <p:nvPr userDrawn="1"/>
        </p:nvSpPr>
        <p:spPr>
          <a:xfrm>
            <a:off x="1533525" y="6374626"/>
            <a:ext cx="7162800" cy="276999"/>
          </a:xfrm>
          <a:prstGeom prst="rect">
            <a:avLst/>
          </a:prstGeom>
          <a:noFill/>
        </p:spPr>
        <p:txBody>
          <a:bodyPr wrap="square" rtlCol="0">
            <a:spAutoFit/>
          </a:bodyPr>
          <a:lstStyle/>
          <a:p>
            <a:pPr algn="r">
              <a:buClrTx/>
              <a:defRPr/>
            </a:pPr>
            <a:r>
              <a:rPr lang="en-US" sz="1200" dirty="0" smtClean="0">
                <a:latin typeface="Verdana" panose="020B0604030504040204" pitchFamily="34" charset="0"/>
                <a:ea typeface="Verdana" panose="020B0604030504040204" pitchFamily="34" charset="0"/>
                <a:cs typeface="Verdana" panose="020B0604030504040204" pitchFamily="34" charset="0"/>
              </a:rPr>
              <a:t>Copyright © 2019 Pearson Education, Inc. All Rights Reserved</a:t>
            </a:r>
            <a:endParaRPr lang="en-US" altLang="en-US" sz="1200" dirty="0">
              <a:latin typeface="Verdana" panose="020B0604030504040204" pitchFamily="34" charset="0"/>
              <a:ea typeface="Verdana" panose="020B0604030504040204" pitchFamily="34" charset="0"/>
              <a:cs typeface="Verdana" panose="020B0604030504040204" pitchFamily="34" charset="0"/>
            </a:endParaRPr>
          </a:p>
        </p:txBody>
      </p:sp>
      <p:pic>
        <p:nvPicPr>
          <p:cNvPr id="13" name="Picture 12"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9" name="TextBox 8"/>
          <p:cNvSpPr txBox="1"/>
          <p:nvPr userDrawn="1"/>
        </p:nvSpPr>
        <p:spPr>
          <a:xfrm>
            <a:off x="8015565" y="6548050"/>
            <a:ext cx="372218" cy="276999"/>
          </a:xfrm>
          <a:prstGeom prst="rect">
            <a:avLst/>
          </a:prstGeom>
          <a:noFill/>
        </p:spPr>
        <p:txBody>
          <a:bodyPr wrap="none">
            <a:spAutoFit/>
          </a:bodyPr>
          <a:lstStyle>
            <a:lvl1pPr>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fld id="{02DAD016-8EBF-CF47-ACE8-593B4CD31605}" type="slidenum">
              <a:rPr lang="en-US" sz="1200" smtClean="0">
                <a:solidFill>
                  <a:srgbClr val="A6A6A6"/>
                </a:solidFill>
                <a:latin typeface="Arial" charset="0"/>
              </a:rPr>
              <a:pPr/>
              <a:t>‹#›</a:t>
            </a:fld>
            <a:endParaRPr lang="en-US" sz="1200" dirty="0">
              <a:solidFill>
                <a:srgbClr val="A6A6A6"/>
              </a:solidFill>
              <a:latin typeface="Arial" charset="0"/>
            </a:endParaRPr>
          </a:p>
        </p:txBody>
      </p:sp>
    </p:spTree>
    <p:extLst>
      <p:ext uri="{BB962C8B-B14F-4D97-AF65-F5344CB8AC3E}">
        <p14:creationId xmlns:p14="http://schemas.microsoft.com/office/powerpoint/2010/main" val="22037960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1600201"/>
            <a:ext cx="82296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Content Placeholder 2"/>
          <p:cNvSpPr>
            <a:spLocks noGrp="1"/>
          </p:cNvSpPr>
          <p:nvPr>
            <p:ph idx="13"/>
          </p:nvPr>
        </p:nvSpPr>
        <p:spPr>
          <a:xfrm>
            <a:off x="457200" y="2362201"/>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4/12/2019</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9" name="Content Placeholder 2"/>
          <p:cNvSpPr>
            <a:spLocks noGrp="1"/>
          </p:cNvSpPr>
          <p:nvPr>
            <p:ph idx="14"/>
          </p:nvPr>
        </p:nvSpPr>
        <p:spPr>
          <a:xfrm>
            <a:off x="457200" y="3048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Content Placeholder 2"/>
          <p:cNvSpPr>
            <a:spLocks noGrp="1"/>
          </p:cNvSpPr>
          <p:nvPr>
            <p:ph idx="15"/>
          </p:nvPr>
        </p:nvSpPr>
        <p:spPr>
          <a:xfrm>
            <a:off x="457200" y="3810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2" name="Content Placeholder 2"/>
          <p:cNvSpPr>
            <a:spLocks noGrp="1"/>
          </p:cNvSpPr>
          <p:nvPr>
            <p:ph idx="16"/>
          </p:nvPr>
        </p:nvSpPr>
        <p:spPr>
          <a:xfrm>
            <a:off x="457200" y="46482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Content Placeholder 2"/>
          <p:cNvSpPr>
            <a:spLocks noGrp="1"/>
          </p:cNvSpPr>
          <p:nvPr>
            <p:ph idx="17"/>
          </p:nvPr>
        </p:nvSpPr>
        <p:spPr>
          <a:xfrm>
            <a:off x="457200" y="52578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1547999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1600201"/>
            <a:ext cx="82296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Content Placeholder 2"/>
          <p:cNvSpPr>
            <a:spLocks noGrp="1"/>
          </p:cNvSpPr>
          <p:nvPr>
            <p:ph idx="13"/>
          </p:nvPr>
        </p:nvSpPr>
        <p:spPr>
          <a:xfrm>
            <a:off x="457200" y="2362201"/>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4/12/2019</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9" name="Content Placeholder 2"/>
          <p:cNvSpPr>
            <a:spLocks noGrp="1"/>
          </p:cNvSpPr>
          <p:nvPr>
            <p:ph idx="14"/>
          </p:nvPr>
        </p:nvSpPr>
        <p:spPr>
          <a:xfrm>
            <a:off x="457200" y="3048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Content Placeholder 2"/>
          <p:cNvSpPr>
            <a:spLocks noGrp="1"/>
          </p:cNvSpPr>
          <p:nvPr>
            <p:ph idx="15"/>
          </p:nvPr>
        </p:nvSpPr>
        <p:spPr>
          <a:xfrm>
            <a:off x="457200" y="3810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2" name="Content Placeholder 2"/>
          <p:cNvSpPr>
            <a:spLocks noGrp="1"/>
          </p:cNvSpPr>
          <p:nvPr>
            <p:ph idx="16"/>
          </p:nvPr>
        </p:nvSpPr>
        <p:spPr>
          <a:xfrm>
            <a:off x="457200" y="46482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Content Placeholder 2"/>
          <p:cNvSpPr>
            <a:spLocks noGrp="1"/>
          </p:cNvSpPr>
          <p:nvPr>
            <p:ph idx="17"/>
          </p:nvPr>
        </p:nvSpPr>
        <p:spPr>
          <a:xfrm>
            <a:off x="609600" y="48006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Content Placeholder 2"/>
          <p:cNvSpPr>
            <a:spLocks noGrp="1"/>
          </p:cNvSpPr>
          <p:nvPr>
            <p:ph idx="18"/>
          </p:nvPr>
        </p:nvSpPr>
        <p:spPr>
          <a:xfrm>
            <a:off x="762000" y="4953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5" name="Content Placeholder 2"/>
          <p:cNvSpPr>
            <a:spLocks noGrp="1"/>
          </p:cNvSpPr>
          <p:nvPr>
            <p:ph idx="19"/>
          </p:nvPr>
        </p:nvSpPr>
        <p:spPr>
          <a:xfrm>
            <a:off x="914400" y="51054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6" name="Content Placeholder 2"/>
          <p:cNvSpPr>
            <a:spLocks noGrp="1"/>
          </p:cNvSpPr>
          <p:nvPr>
            <p:ph idx="20"/>
          </p:nvPr>
        </p:nvSpPr>
        <p:spPr>
          <a:xfrm>
            <a:off x="1066800" y="52578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Content Placeholder 2"/>
          <p:cNvSpPr>
            <a:spLocks noGrp="1"/>
          </p:cNvSpPr>
          <p:nvPr>
            <p:ph idx="21"/>
          </p:nvPr>
        </p:nvSpPr>
        <p:spPr>
          <a:xfrm>
            <a:off x="1219200" y="54102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Content Placeholder 2"/>
          <p:cNvSpPr>
            <a:spLocks noGrp="1"/>
          </p:cNvSpPr>
          <p:nvPr>
            <p:ph idx="22"/>
          </p:nvPr>
        </p:nvSpPr>
        <p:spPr>
          <a:xfrm>
            <a:off x="1371600" y="55626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9" name="Content Placeholder 2"/>
          <p:cNvSpPr>
            <a:spLocks noGrp="1"/>
          </p:cNvSpPr>
          <p:nvPr>
            <p:ph idx="23"/>
          </p:nvPr>
        </p:nvSpPr>
        <p:spPr>
          <a:xfrm>
            <a:off x="1524000" y="5715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2259676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16002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Content Placeholder 2"/>
          <p:cNvSpPr>
            <a:spLocks noGrp="1"/>
          </p:cNvSpPr>
          <p:nvPr>
            <p:ph idx="13"/>
          </p:nvPr>
        </p:nvSpPr>
        <p:spPr>
          <a:xfrm>
            <a:off x="457200" y="39624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4/12/2019</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23021397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15372"/>
            <a:ext cx="8229600" cy="1097280"/>
          </a:xfrm>
          <a:prstGeom prst="rect">
            <a:avLst/>
          </a:prstGeom>
        </p:spPr>
        <p:txBody>
          <a:bodyPr vert="horz" lIns="0" tIns="0" rIns="0" bIns="0" rtlCol="0" anchor="b">
            <a:noAutofit/>
          </a:bodyPr>
          <a:lstStyle/>
          <a:p>
            <a:r>
              <a:rPr lang="en-US" dirty="0" smtClean="0"/>
              <a:t>Click to edit </a:t>
            </a:r>
            <a:br>
              <a:rPr lang="en-US" dirty="0" smtClean="0"/>
            </a:br>
            <a:r>
              <a:rPr lang="en-US" dirty="0" smtClean="0"/>
              <a:t>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0" tIns="0" rIns="0" bIns="0"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a:t>
            </a:r>
          </a:p>
          <a:p>
            <a:pPr lvl="6"/>
            <a:r>
              <a:rPr lang="en-US" dirty="0" smtClean="0"/>
              <a:t>Seventh</a:t>
            </a:r>
          </a:p>
          <a:p>
            <a:pPr lvl="7"/>
            <a:r>
              <a:rPr lang="en-US" dirty="0" smtClean="0"/>
              <a:t>Eighth</a:t>
            </a:r>
          </a:p>
          <a:p>
            <a:pPr lvl="8"/>
            <a:r>
              <a:rPr lang="en-US" dirty="0" smtClean="0"/>
              <a:t>Ninth</a:t>
            </a:r>
            <a:endParaRPr lang="en-US" dirty="0"/>
          </a:p>
        </p:txBody>
      </p:sp>
      <p:sp>
        <p:nvSpPr>
          <p:cNvPr id="11" name="Footer Placeholder 4"/>
          <p:cNvSpPr>
            <a:spLocks noGrp="1"/>
          </p:cNvSpPr>
          <p:nvPr>
            <p:ph type="ftr" sz="quarter" idx="3"/>
          </p:nvPr>
        </p:nvSpPr>
        <p:spPr>
          <a:xfrm>
            <a:off x="93969" y="6172200"/>
            <a:ext cx="8595360" cy="235463"/>
          </a:xfrm>
          <a:prstGeom prst="rect">
            <a:avLst/>
          </a:prstGeom>
        </p:spPr>
        <p:txBody>
          <a:bodyPr vert="horz" lIns="0" tIns="0" rIns="0" bIns="0" rtlCol="0" anchor="b"/>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6335713" y="113072"/>
            <a:ext cx="2133600" cy="182880"/>
          </a:xfrm>
          <a:prstGeom prst="rect">
            <a:avLst/>
          </a:prstGeom>
        </p:spPr>
        <p:txBody>
          <a:bodyPr vert="horz" lIns="91440" tIns="45720" rIns="91440" bIns="45720" rtlCol="0" anchor="ctr"/>
          <a:lstStyle>
            <a:lvl1pPr algn="r">
              <a:defRPr sz="900">
                <a:solidFill>
                  <a:schemeClr val="bg1"/>
                </a:solidFill>
              </a:defRPr>
            </a:lvl1pPr>
          </a:lstStyle>
          <a:p>
            <a:fld id="{A9DF6EFB-3F44-496C-A842-1E0B3D3B975A}" type="datetimeFigureOut">
              <a:rPr lang="en-US" smtClean="0"/>
              <a:pPr/>
              <a:t>4/12/2019</a:t>
            </a:fld>
            <a:endParaRPr lang="en-US" dirty="0"/>
          </a:p>
        </p:txBody>
      </p:sp>
      <p:sp>
        <p:nvSpPr>
          <p:cNvPr id="6" name="Slide Number Placeholder 5"/>
          <p:cNvSpPr>
            <a:spLocks noGrp="1"/>
          </p:cNvSpPr>
          <p:nvPr>
            <p:ph type="sldNum" sz="quarter" idx="4"/>
          </p:nvPr>
        </p:nvSpPr>
        <p:spPr>
          <a:xfrm>
            <a:off x="8469312" y="113072"/>
            <a:ext cx="551783" cy="182880"/>
          </a:xfrm>
          <a:prstGeom prst="rect">
            <a:avLst/>
          </a:prstGeom>
        </p:spPr>
        <p:txBody>
          <a:bodyPr vert="horz" lIns="91440" tIns="45720" rIns="91440" bIns="45720" rtlCol="0" anchor="ctr"/>
          <a:lstStyle>
            <a:lvl1pPr algn="r">
              <a:defRPr sz="900">
                <a:solidFill>
                  <a:schemeClr val="bg1"/>
                </a:solidFill>
              </a:defRPr>
            </a:lvl1pPr>
          </a:lstStyle>
          <a:p>
            <a:fld id="{200B2350-5261-4F5C-9DF5-EF0D264FC8D2}" type="slidenum">
              <a:rPr lang="en-US" smtClean="0"/>
              <a:pPr/>
              <a:t>‹#›</a:t>
            </a:fld>
            <a:endParaRPr lang="en-US" dirty="0"/>
          </a:p>
        </p:txBody>
      </p:sp>
      <p:sp>
        <p:nvSpPr>
          <p:cNvPr id="9" name="TextBox 8"/>
          <p:cNvSpPr txBox="1"/>
          <p:nvPr userDrawn="1"/>
        </p:nvSpPr>
        <p:spPr>
          <a:xfrm>
            <a:off x="1532389" y="6378267"/>
            <a:ext cx="7162800" cy="276999"/>
          </a:xfrm>
          <a:prstGeom prst="rect">
            <a:avLst/>
          </a:prstGeom>
          <a:noFill/>
        </p:spPr>
        <p:txBody>
          <a:bodyPr wrap="square" rtlCol="0">
            <a:spAutoFit/>
          </a:bodyPr>
          <a:lstStyle/>
          <a:p>
            <a:pPr algn="r">
              <a:buClrTx/>
              <a:defRPr/>
            </a:pPr>
            <a:r>
              <a:rPr lang="en-US" sz="1200" dirty="0" smtClean="0">
                <a:latin typeface="Verdana" panose="020B0604030504040204" pitchFamily="34" charset="0"/>
                <a:ea typeface="Verdana" panose="020B0604030504040204" pitchFamily="34" charset="0"/>
                <a:cs typeface="Verdana" panose="020B0604030504040204" pitchFamily="34" charset="0"/>
              </a:rPr>
              <a:t>Copyright © 2019</a:t>
            </a:r>
            <a:r>
              <a:rPr lang="en-US" sz="1200" baseline="0" dirty="0" smtClean="0">
                <a:latin typeface="Verdana" panose="020B0604030504040204" pitchFamily="34" charset="0"/>
                <a:ea typeface="Verdana" panose="020B0604030504040204" pitchFamily="34" charset="0"/>
                <a:cs typeface="Verdana" panose="020B0604030504040204" pitchFamily="34" charset="0"/>
              </a:rPr>
              <a:t> </a:t>
            </a:r>
            <a:r>
              <a:rPr lang="en-US" sz="1200" dirty="0" smtClean="0">
                <a:latin typeface="Verdana" panose="020B0604030504040204" pitchFamily="34" charset="0"/>
                <a:ea typeface="Verdana" panose="020B0604030504040204" pitchFamily="34" charset="0"/>
                <a:cs typeface="Verdana" panose="020B0604030504040204" pitchFamily="34" charset="0"/>
              </a:rPr>
              <a:t>Pearson Education, Inc. All Rights Reserved</a:t>
            </a:r>
            <a:endParaRPr lang="en-US" altLang="en-US" sz="1200" dirty="0">
              <a:latin typeface="Verdana" panose="020B0604030504040204" pitchFamily="34" charset="0"/>
              <a:ea typeface="Verdana" panose="020B0604030504040204" pitchFamily="34" charset="0"/>
              <a:cs typeface="Verdana" panose="020B0604030504040204" pitchFamily="34" charset="0"/>
            </a:endParaRPr>
          </a:p>
        </p:txBody>
      </p:sp>
      <p:pic>
        <p:nvPicPr>
          <p:cNvPr id="10" name="Picture 9" descr="Pearson Logo"/>
          <p:cNvPicPr>
            <a:picLocks noChangeAspect="1"/>
          </p:cNvPicPr>
          <p:nvPr userDrawn="1"/>
        </p:nvPicPr>
        <p:blipFill>
          <a:blip r:embed="rId16"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12" name="TextBox 11"/>
          <p:cNvSpPr txBox="1"/>
          <p:nvPr userDrawn="1"/>
        </p:nvSpPr>
        <p:spPr>
          <a:xfrm>
            <a:off x="8015565" y="6548050"/>
            <a:ext cx="372218" cy="276999"/>
          </a:xfrm>
          <a:prstGeom prst="rect">
            <a:avLst/>
          </a:prstGeom>
          <a:noFill/>
        </p:spPr>
        <p:txBody>
          <a:bodyPr wrap="none">
            <a:spAutoFit/>
          </a:bodyPr>
          <a:lstStyle>
            <a:lvl1pPr>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fld id="{02DAD016-8EBF-CF47-ACE8-593B4CD31605}" type="slidenum">
              <a:rPr lang="en-US" sz="1200" smtClean="0">
                <a:solidFill>
                  <a:srgbClr val="A6A6A6"/>
                </a:solidFill>
                <a:latin typeface="Arial" charset="0"/>
              </a:rPr>
              <a:pPr/>
              <a:t>‹#›</a:t>
            </a:fld>
            <a:endParaRPr lang="en-US" sz="1200" dirty="0">
              <a:solidFill>
                <a:srgbClr val="A6A6A6"/>
              </a:solidFill>
              <a:latin typeface="Arial" charset="0"/>
            </a:endParaRPr>
          </a:p>
        </p:txBody>
      </p:sp>
    </p:spTree>
    <p:extLst>
      <p:ext uri="{BB962C8B-B14F-4D97-AF65-F5344CB8AC3E}">
        <p14:creationId xmlns:p14="http://schemas.microsoft.com/office/powerpoint/2010/main" val="3691570016"/>
      </p:ext>
    </p:extLst>
  </p:cSld>
  <p:clrMap bg1="lt1" tx1="dk1" bg2="lt2" tx2="dk2" accent1="accent1" accent2="accent2" accent3="accent3" accent4="accent4" accent5="accent5" accent6="accent6" hlink="hlink" folHlink="folHlink"/>
  <p:sldLayoutIdLst>
    <p:sldLayoutId id="2147483649" r:id="rId1"/>
    <p:sldLayoutId id="2147483657" r:id="rId2"/>
    <p:sldLayoutId id="2147483656" r:id="rId3"/>
    <p:sldLayoutId id="2147483650" r:id="rId4"/>
    <p:sldLayoutId id="2147483659" r:id="rId5"/>
    <p:sldLayoutId id="2147483658" r:id="rId6"/>
    <p:sldLayoutId id="2147483660" r:id="rId7"/>
    <p:sldLayoutId id="2147483662" r:id="rId8"/>
    <p:sldLayoutId id="2147483661" r:id="rId9"/>
    <p:sldLayoutId id="2147483663" r:id="rId10"/>
    <p:sldLayoutId id="2147483651" r:id="rId11"/>
    <p:sldLayoutId id="2147483654" r:id="rId12"/>
    <p:sldLayoutId id="2147483655" r:id="rId13"/>
    <p:sldLayoutId id="2147483664" r:id="rId14"/>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txStyles>
    <p:titleStyle>
      <a:lvl1pPr algn="l" defTabSz="914400" rtl="0" eaLnBrk="1" latinLnBrk="0" hangingPunct="1">
        <a:lnSpc>
          <a:spcPct val="100000"/>
        </a:lnSpc>
        <a:spcBef>
          <a:spcPct val="0"/>
        </a:spcBef>
        <a:buNone/>
        <a:defRPr sz="3400" b="1" kern="1200">
          <a:solidFill>
            <a:srgbClr val="007FA3"/>
          </a:solidFill>
          <a:latin typeface="Times New Roman" panose="02020603050405020304" pitchFamily="18" charset="0"/>
          <a:ea typeface="+mj-ea"/>
          <a:cs typeface="Times New Roman" panose="02020603050405020304" pitchFamily="18" charset="0"/>
        </a:defRPr>
      </a:lvl1pPr>
    </p:titleStyle>
    <p:bodyStyle>
      <a:lvl1pPr marL="256032" indent="-256032" algn="l" defTabSz="914400" rtl="0" eaLnBrk="1" latinLnBrk="0" hangingPunct="1">
        <a:spcBef>
          <a:spcPts val="1500"/>
        </a:spcBef>
        <a:buClr>
          <a:srgbClr val="007FA3"/>
        </a:buClr>
        <a:buFont typeface="Arial" panose="020B0604020202020204" pitchFamily="34" charset="0"/>
        <a:buChar char="•"/>
        <a:defRPr sz="16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16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 Id="rId4" Type="http://schemas.openxmlformats.org/officeDocument/2006/relationships/image" Target="../media/image22.sv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hyperlink" Target="http://register.com/" TargetMode="External"/><Relationship Id="rId2" Type="http://schemas.openxmlformats.org/officeDocument/2006/relationships/notesSlide" Target="../notesSlides/notesSlide8.xml"/><Relationship Id="rId1" Type="http://schemas.openxmlformats.org/officeDocument/2006/relationships/slideLayout" Target="../slideLayouts/slideLayout9.xml"/><Relationship Id="rId5" Type="http://schemas.openxmlformats.org/officeDocument/2006/relationships/hyperlink" Target="http://godaddy.com/" TargetMode="External"/><Relationship Id="rId4" Type="http://schemas.openxmlformats.org/officeDocument/2006/relationships/hyperlink" Target="http://networksolutions.com/"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5631" y="73104"/>
            <a:ext cx="8154969" cy="553998"/>
          </a:xfrm>
        </p:spPr>
        <p:txBody>
          <a:bodyPr wrap="square">
            <a:spAutoFit/>
          </a:bodyPr>
          <a:lstStyle/>
          <a:p>
            <a:pPr lvl="0"/>
            <a:r>
              <a:rPr lang="en-IN" sz="3600" dirty="0">
                <a:latin typeface="+mj-lt"/>
              </a:rPr>
              <a:t>Basics </a:t>
            </a:r>
            <a:r>
              <a:rPr lang="en-IN" sz="3600" dirty="0" smtClean="0">
                <a:latin typeface="+mj-lt"/>
              </a:rPr>
              <a:t>of Web </a:t>
            </a:r>
            <a:r>
              <a:rPr lang="en-IN" sz="3600" dirty="0">
                <a:latin typeface="+mj-lt"/>
              </a:rPr>
              <a:t>Design</a:t>
            </a:r>
          </a:p>
        </p:txBody>
      </p:sp>
      <p:sp>
        <p:nvSpPr>
          <p:cNvPr id="3" name="Text Placeholder 2"/>
          <p:cNvSpPr>
            <a:spLocks noGrp="1"/>
          </p:cNvSpPr>
          <p:nvPr>
            <p:ph type="body" sz="quarter" idx="13"/>
          </p:nvPr>
        </p:nvSpPr>
        <p:spPr>
          <a:xfrm>
            <a:off x="456677" y="911423"/>
            <a:ext cx="8163448" cy="307777"/>
          </a:xfrm>
        </p:spPr>
        <p:txBody>
          <a:bodyPr wrap="square">
            <a:spAutoFit/>
          </a:bodyPr>
          <a:lstStyle/>
          <a:p>
            <a:r>
              <a:rPr lang="en-US" dirty="0"/>
              <a:t>Fifth Edition</a:t>
            </a:r>
            <a:endParaRPr lang="en-IN" dirty="0"/>
          </a:p>
        </p:txBody>
      </p:sp>
      <p:sp>
        <p:nvSpPr>
          <p:cNvPr id="4" name="Text Placeholder 3"/>
          <p:cNvSpPr>
            <a:spLocks noGrp="1"/>
          </p:cNvSpPr>
          <p:nvPr>
            <p:ph type="body" sz="quarter" idx="14"/>
          </p:nvPr>
        </p:nvSpPr>
        <p:spPr>
          <a:xfrm>
            <a:off x="4573779" y="3019425"/>
            <a:ext cx="3657600" cy="492443"/>
          </a:xfrm>
        </p:spPr>
        <p:txBody>
          <a:bodyPr>
            <a:spAutoFit/>
          </a:bodyPr>
          <a:lstStyle/>
          <a:p>
            <a:r>
              <a:rPr lang="en-US" sz="3200" dirty="0"/>
              <a:t>Chapter </a:t>
            </a:r>
            <a:r>
              <a:rPr lang="en-US" sz="3200" dirty="0" smtClean="0"/>
              <a:t>12</a:t>
            </a:r>
            <a:endParaRPr lang="en-US" sz="3200" dirty="0"/>
          </a:p>
        </p:txBody>
      </p:sp>
      <p:sp>
        <p:nvSpPr>
          <p:cNvPr id="5" name="Text Placeholder 5"/>
          <p:cNvSpPr>
            <a:spLocks noGrp="1"/>
          </p:cNvSpPr>
          <p:nvPr>
            <p:ph type="body" sz="quarter" idx="15"/>
          </p:nvPr>
        </p:nvSpPr>
        <p:spPr>
          <a:xfrm>
            <a:off x="4572001" y="3695700"/>
            <a:ext cx="2971800" cy="615553"/>
          </a:xfrm>
        </p:spPr>
        <p:txBody>
          <a:bodyPr wrap="square">
            <a:spAutoFit/>
          </a:bodyPr>
          <a:lstStyle/>
          <a:p>
            <a:pPr>
              <a:buClrTx/>
              <a:defRPr/>
            </a:pPr>
            <a:r>
              <a:rPr lang="en-US" sz="2000" dirty="0">
                <a:cs typeface="Arial" pitchFamily="34" charset="0"/>
              </a:rPr>
              <a:t>Web Publishing Basics </a:t>
            </a:r>
            <a:r>
              <a:rPr lang="en-US" sz="2000" dirty="0" smtClean="0">
                <a:cs typeface="Arial" pitchFamily="34" charset="0"/>
              </a:rPr>
              <a:t>Key Concepts</a:t>
            </a:r>
            <a:endParaRPr lang="en-US" sz="2000" dirty="0">
              <a:cs typeface="Arial" pitchFamily="34" charset="0"/>
            </a:endParaRPr>
          </a:p>
        </p:txBody>
      </p:sp>
      <p:pic>
        <p:nvPicPr>
          <p:cNvPr id="9" name="Picture 2" descr="Front Cover: Basics of Web Design: HTML5 &amp; CSS, Fifth Edition by Terry Felke-Morri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1691" y="1369466"/>
            <a:ext cx="3908223" cy="4888673"/>
          </a:xfrm>
          <a:prstGeom prst="rect">
            <a:avLst/>
          </a:prstGeom>
          <a:noFill/>
          <a:extLst>
            <a:ext uri="{909E8E84-426E-40DD-AFC4-6F175D3DCCD1}">
              <a14:hiddenFill xmlns:a14="http://schemas.microsoft.com/office/drawing/2010/main">
                <a:solidFill>
                  <a:srgbClr val="FFFFFF"/>
                </a:solidFill>
              </a14:hiddenFill>
            </a:ext>
          </a:extLst>
        </p:spPr>
      </p:pic>
      <p:sp>
        <p:nvSpPr>
          <p:cNvPr id="6" name="Text Placeholder 4"/>
          <p:cNvSpPr>
            <a:spLocks noGrp="1"/>
          </p:cNvSpPr>
          <p:nvPr>
            <p:ph type="body" sz="quarter" idx="16"/>
          </p:nvPr>
        </p:nvSpPr>
        <p:spPr>
          <a:xfrm>
            <a:off x="3810000" y="6419847"/>
            <a:ext cx="4800600" cy="184666"/>
          </a:xfrm>
        </p:spPr>
        <p:txBody>
          <a:bodyPr wrap="square">
            <a:spAutoFit/>
          </a:bodyPr>
          <a:lstStyle/>
          <a:p>
            <a:pPr marL="0" indent="0">
              <a:buNone/>
            </a:pPr>
            <a:r>
              <a:rPr lang="en-US" sz="1200" dirty="0">
                <a:latin typeface="Verdana" panose="020B0604030504040204" pitchFamily="34" charset="0"/>
                <a:ea typeface="Verdana" panose="020B0604030504040204" pitchFamily="34" charset="0"/>
                <a:cs typeface="Verdana" panose="020B0604030504040204" pitchFamily="34" charset="0"/>
              </a:rPr>
              <a:t>Copyright © 2019 Pearson Education, Inc. All Rights </a:t>
            </a:r>
            <a:r>
              <a:rPr lang="en-US" sz="1200" dirty="0" smtClean="0">
                <a:latin typeface="Verdana" panose="020B0604030504040204" pitchFamily="34" charset="0"/>
                <a:ea typeface="Verdana" panose="020B0604030504040204" pitchFamily="34" charset="0"/>
                <a:cs typeface="Verdana" panose="020B0604030504040204" pitchFamily="34" charset="0"/>
              </a:rPr>
              <a:t>Reserved</a:t>
            </a:r>
            <a:endParaRPr lang="en-US" sz="1200" dirty="0">
              <a:latin typeface="Verdana" panose="020B0604030504040204" pitchFamily="34" charset="0"/>
              <a:ea typeface="Verdana" panose="020B0604030504040204" pitchFamily="34" charset="0"/>
              <a:cs typeface="Verdana" panose="020B0604030504040204" pitchFamily="34" charset="0"/>
            </a:endParaRPr>
          </a:p>
        </p:txBody>
      </p:sp>
      <p:sp>
        <p:nvSpPr>
          <p:cNvPr id="7" name="TextBox 6"/>
          <p:cNvSpPr txBox="1"/>
          <p:nvPr/>
        </p:nvSpPr>
        <p:spPr>
          <a:xfrm>
            <a:off x="4800600" y="4969932"/>
            <a:ext cx="2971808" cy="575735"/>
          </a:xfrm>
          <a:prstGeom prst="rect">
            <a:avLst/>
          </a:prstGeom>
          <a:noFill/>
        </p:spPr>
        <p:txBody>
          <a:bodyPr wrap="square" rtlCol="0">
            <a:spAutoFit/>
          </a:bodyPr>
          <a:lstStyle/>
          <a:p>
            <a:r>
              <a:rPr lang="en-IN" sz="1000" dirty="0">
                <a:solidFill>
                  <a:schemeClr val="bg1"/>
                </a:solidFill>
              </a:rPr>
              <a:t>Slide in this Presentation Contain Hyperlinks. JAWS users should be able to get a list of links by using INSERT+F7</a:t>
            </a:r>
          </a:p>
        </p:txBody>
      </p:sp>
    </p:spTree>
    <p:extLst>
      <p:ext uri="{BB962C8B-B14F-4D97-AF65-F5344CB8AC3E}">
        <p14:creationId xmlns:p14="http://schemas.microsoft.com/office/powerpoint/2010/main" val="23119969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553998"/>
          </a:xfrm>
        </p:spPr>
        <p:txBody>
          <a:bodyPr wrap="square">
            <a:spAutoFit/>
          </a:bodyPr>
          <a:lstStyle/>
          <a:p>
            <a:r>
              <a:rPr lang="en-US" sz="3600" dirty="0">
                <a:solidFill>
                  <a:schemeClr val="bg2"/>
                </a:solidFill>
                <a:latin typeface="+mj-lt"/>
              </a:rPr>
              <a:t>Types of Web Hosting</a:t>
            </a:r>
          </a:p>
        </p:txBody>
      </p:sp>
      <p:sp>
        <p:nvSpPr>
          <p:cNvPr id="4" name="Content Placeholder 3"/>
          <p:cNvSpPr>
            <a:spLocks noGrp="1"/>
          </p:cNvSpPr>
          <p:nvPr>
            <p:ph idx="1"/>
          </p:nvPr>
        </p:nvSpPr>
        <p:spPr>
          <a:xfrm>
            <a:off x="457200" y="841742"/>
            <a:ext cx="8153400" cy="5286062"/>
          </a:xfrm>
        </p:spPr>
        <p:txBody>
          <a:bodyPr wrap="square">
            <a:spAutoFit/>
          </a:bodyPr>
          <a:lstStyle/>
          <a:p>
            <a:r>
              <a:rPr lang="en-US" sz="2200" dirty="0"/>
              <a:t>Hosting Needs:  Small to Medium Website</a:t>
            </a:r>
          </a:p>
          <a:p>
            <a:pPr lvl="1"/>
            <a:r>
              <a:rPr lang="en-US" sz="2200" dirty="0"/>
              <a:t>Virtual Hosting </a:t>
            </a:r>
          </a:p>
          <a:p>
            <a:pPr lvl="2"/>
            <a:r>
              <a:rPr lang="en-US" sz="2200" dirty="0"/>
              <a:t>The web host provider's server is divided into a number of virtual domains and multiple websites are set up on the same computer.</a:t>
            </a:r>
          </a:p>
          <a:p>
            <a:r>
              <a:rPr lang="en-US" sz="2200" dirty="0"/>
              <a:t>Hosting Needs: Large to Enterprise Web Site</a:t>
            </a:r>
          </a:p>
          <a:p>
            <a:pPr lvl="1"/>
            <a:r>
              <a:rPr lang="en-US" sz="2200" dirty="0"/>
              <a:t>Dedicated Web Server</a:t>
            </a:r>
          </a:p>
          <a:p>
            <a:pPr lvl="1"/>
            <a:r>
              <a:rPr lang="en-US" sz="2200" dirty="0"/>
              <a:t>Co-located Web Server</a:t>
            </a:r>
          </a:p>
          <a:p>
            <a:pPr lvl="1"/>
            <a:r>
              <a:rPr lang="en-US" sz="2200" dirty="0"/>
              <a:t>Consider:</a:t>
            </a:r>
          </a:p>
          <a:p>
            <a:pPr lvl="2"/>
            <a:r>
              <a:rPr lang="en-US" sz="2200" dirty="0"/>
              <a:t>National web host providers</a:t>
            </a:r>
          </a:p>
          <a:p>
            <a:pPr lvl="2"/>
            <a:r>
              <a:rPr lang="en-US" sz="2200" dirty="0"/>
              <a:t>Guaranteed uptime – service level </a:t>
            </a:r>
            <a:r>
              <a:rPr lang="en-US" sz="2200" dirty="0" smtClean="0"/>
              <a:t>agreement (</a:t>
            </a:r>
            <a:r>
              <a:rPr lang="en-US" sz="2200" spc="-300" dirty="0" smtClean="0"/>
              <a:t>S L </a:t>
            </a:r>
            <a:r>
              <a:rPr lang="en-US" sz="2200" dirty="0" smtClean="0"/>
              <a:t>A</a:t>
            </a:r>
            <a:r>
              <a:rPr lang="en-US" sz="2200" dirty="0"/>
              <a:t>)</a:t>
            </a:r>
          </a:p>
          <a:p>
            <a:pPr lvl="2"/>
            <a:r>
              <a:rPr lang="en-US" sz="2200" dirty="0"/>
              <a:t>Bandwidth of Internet connection</a:t>
            </a:r>
          </a:p>
          <a:p>
            <a:pPr lvl="2"/>
            <a:r>
              <a:rPr lang="en-US" sz="2200" dirty="0"/>
              <a:t>Technical </a:t>
            </a:r>
            <a:r>
              <a:rPr lang="en-US" sz="2200" dirty="0" smtClean="0"/>
              <a:t>Support</a:t>
            </a:r>
            <a:endParaRPr lang="en-US" sz="2200" dirty="0"/>
          </a:p>
        </p:txBody>
      </p:sp>
    </p:spTree>
    <p:extLst>
      <p:ext uri="{BB962C8B-B14F-4D97-AF65-F5344CB8AC3E}">
        <p14:creationId xmlns:p14="http://schemas.microsoft.com/office/powerpoint/2010/main" val="36176232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153400" cy="553998"/>
          </a:xfrm>
        </p:spPr>
        <p:txBody>
          <a:bodyPr wrap="square">
            <a:spAutoFit/>
          </a:bodyPr>
          <a:lstStyle/>
          <a:p>
            <a:r>
              <a:rPr lang="en-US" sz="3600" dirty="0">
                <a:solidFill>
                  <a:schemeClr val="bg2"/>
                </a:solidFill>
                <a:latin typeface="+mj-lt"/>
              </a:rPr>
              <a:t>Choosing a Virtual Host</a:t>
            </a:r>
          </a:p>
        </p:txBody>
      </p:sp>
      <p:sp>
        <p:nvSpPr>
          <p:cNvPr id="3" name="Content Placeholder 2"/>
          <p:cNvSpPr>
            <a:spLocks noGrp="1"/>
          </p:cNvSpPr>
          <p:nvPr>
            <p:ph idx="1"/>
          </p:nvPr>
        </p:nvSpPr>
        <p:spPr>
          <a:xfrm>
            <a:off x="457200" y="838200"/>
            <a:ext cx="4038600" cy="5424562"/>
          </a:xfrm>
        </p:spPr>
        <p:txBody>
          <a:bodyPr wrap="square">
            <a:spAutoFit/>
          </a:bodyPr>
          <a:lstStyle/>
          <a:p>
            <a:pPr marL="0" indent="0">
              <a:buNone/>
            </a:pPr>
            <a:r>
              <a:rPr lang="en-US" sz="2400" dirty="0"/>
              <a:t>See the Web Host </a:t>
            </a:r>
            <a:r>
              <a:rPr lang="en-US" sz="2400" dirty="0" smtClean="0"/>
              <a:t>Checklist</a:t>
            </a:r>
          </a:p>
          <a:p>
            <a:r>
              <a:rPr lang="en-US" sz="2400" dirty="0"/>
              <a:t>Operating System</a:t>
            </a:r>
          </a:p>
          <a:p>
            <a:r>
              <a:rPr lang="en-US" sz="2400" dirty="0"/>
              <a:t>Web Server Software</a:t>
            </a:r>
          </a:p>
          <a:p>
            <a:r>
              <a:rPr lang="en-US" sz="2400" dirty="0"/>
              <a:t>Bandwidth</a:t>
            </a:r>
          </a:p>
          <a:p>
            <a:r>
              <a:rPr lang="en-US" sz="2400" dirty="0"/>
              <a:t>Technical Support</a:t>
            </a:r>
          </a:p>
          <a:p>
            <a:r>
              <a:rPr lang="en-US" sz="2400" dirty="0"/>
              <a:t>Service Agreement</a:t>
            </a:r>
          </a:p>
          <a:p>
            <a:r>
              <a:rPr lang="en-US" sz="2400" dirty="0"/>
              <a:t>Disk Space</a:t>
            </a:r>
          </a:p>
          <a:p>
            <a:r>
              <a:rPr lang="en-US" sz="2400" dirty="0"/>
              <a:t>E-mail</a:t>
            </a:r>
          </a:p>
          <a:p>
            <a:r>
              <a:rPr lang="en-US" sz="2400" dirty="0"/>
              <a:t>Uploading Files</a:t>
            </a:r>
          </a:p>
          <a:p>
            <a:r>
              <a:rPr lang="en-US" sz="2400" dirty="0"/>
              <a:t>Canned </a:t>
            </a:r>
            <a:r>
              <a:rPr lang="en-US" sz="2400" dirty="0" smtClean="0"/>
              <a:t>Scripts</a:t>
            </a:r>
            <a:endParaRPr lang="en-US" sz="2400" dirty="0"/>
          </a:p>
        </p:txBody>
      </p:sp>
      <p:sp>
        <p:nvSpPr>
          <p:cNvPr id="5" name="Content Placeholder 4"/>
          <p:cNvSpPr>
            <a:spLocks noGrp="1"/>
          </p:cNvSpPr>
          <p:nvPr>
            <p:ph idx="13"/>
          </p:nvPr>
        </p:nvSpPr>
        <p:spPr>
          <a:xfrm>
            <a:off x="4629150" y="914400"/>
            <a:ext cx="3962400" cy="4862870"/>
          </a:xfrm>
        </p:spPr>
        <p:txBody>
          <a:bodyPr wrap="square">
            <a:spAutoFit/>
          </a:bodyPr>
          <a:lstStyle/>
          <a:p>
            <a:r>
              <a:rPr lang="en-US" sz="2400" dirty="0"/>
              <a:t>Scripting Support</a:t>
            </a:r>
          </a:p>
          <a:p>
            <a:r>
              <a:rPr lang="en-US" sz="2400" dirty="0"/>
              <a:t>Database Support</a:t>
            </a:r>
          </a:p>
          <a:p>
            <a:r>
              <a:rPr lang="en-US" sz="2400" spc="-300" dirty="0" smtClean="0"/>
              <a:t>S </a:t>
            </a:r>
            <a:r>
              <a:rPr lang="en-US" sz="2400" spc="-300" dirty="0" err="1" smtClean="0"/>
              <a:t>S</a:t>
            </a:r>
            <a:r>
              <a:rPr lang="en-US" sz="2400" spc="-300" dirty="0" smtClean="0"/>
              <a:t> </a:t>
            </a:r>
            <a:r>
              <a:rPr lang="en-US" sz="2400" dirty="0" smtClean="0"/>
              <a:t>L </a:t>
            </a:r>
            <a:r>
              <a:rPr lang="en-US" sz="2400" dirty="0"/>
              <a:t>Support</a:t>
            </a:r>
          </a:p>
          <a:p>
            <a:r>
              <a:rPr lang="en-US" sz="2400" dirty="0"/>
              <a:t>E-Commerce Packages</a:t>
            </a:r>
          </a:p>
          <a:p>
            <a:r>
              <a:rPr lang="en-US" sz="2400" dirty="0"/>
              <a:t>Scalability</a:t>
            </a:r>
          </a:p>
          <a:p>
            <a:r>
              <a:rPr lang="en-US" sz="2400" dirty="0"/>
              <a:t>Backups</a:t>
            </a:r>
          </a:p>
          <a:p>
            <a:r>
              <a:rPr lang="en-US" sz="2400" dirty="0"/>
              <a:t>Site Statistics</a:t>
            </a:r>
          </a:p>
          <a:p>
            <a:r>
              <a:rPr lang="en-US" sz="2400" dirty="0"/>
              <a:t>Domain Name</a:t>
            </a:r>
          </a:p>
          <a:p>
            <a:r>
              <a:rPr lang="en-US" sz="2400" dirty="0" smtClean="0"/>
              <a:t>Price</a:t>
            </a:r>
            <a:endParaRPr lang="en-US" sz="2400" dirty="0"/>
          </a:p>
        </p:txBody>
      </p:sp>
    </p:spTree>
    <p:extLst>
      <p:ext uri="{BB962C8B-B14F-4D97-AF65-F5344CB8AC3E}">
        <p14:creationId xmlns:p14="http://schemas.microsoft.com/office/powerpoint/2010/main" val="33966278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553998"/>
          </a:xfrm>
        </p:spPr>
        <p:txBody>
          <a:bodyPr wrap="square">
            <a:spAutoFit/>
          </a:bodyPr>
          <a:lstStyle/>
          <a:p>
            <a:r>
              <a:rPr lang="en-US" sz="3600" dirty="0">
                <a:solidFill>
                  <a:schemeClr val="bg2"/>
                </a:solidFill>
                <a:latin typeface="+mj-lt"/>
              </a:rPr>
              <a:t>Secure Sockets Layer (</a:t>
            </a:r>
            <a:r>
              <a:rPr lang="en-US" sz="3600" spc="-500" dirty="0" smtClean="0">
                <a:solidFill>
                  <a:schemeClr val="bg2"/>
                </a:solidFill>
                <a:latin typeface="+mj-lt"/>
              </a:rPr>
              <a:t>S </a:t>
            </a:r>
            <a:r>
              <a:rPr lang="en-US" sz="3600" spc="-500" dirty="0" err="1" smtClean="0">
                <a:solidFill>
                  <a:schemeClr val="bg2"/>
                </a:solidFill>
                <a:latin typeface="+mj-lt"/>
              </a:rPr>
              <a:t>S</a:t>
            </a:r>
            <a:r>
              <a:rPr lang="en-US" sz="3600" spc="-500" dirty="0" smtClean="0">
                <a:solidFill>
                  <a:schemeClr val="bg2"/>
                </a:solidFill>
                <a:latin typeface="+mj-lt"/>
              </a:rPr>
              <a:t> </a:t>
            </a:r>
            <a:r>
              <a:rPr lang="en-US" sz="3600" dirty="0" smtClean="0">
                <a:solidFill>
                  <a:schemeClr val="bg2"/>
                </a:solidFill>
                <a:latin typeface="+mj-lt"/>
              </a:rPr>
              <a:t>L</a:t>
            </a:r>
            <a:r>
              <a:rPr lang="en-US" sz="3600" dirty="0">
                <a:solidFill>
                  <a:schemeClr val="bg2"/>
                </a:solidFill>
                <a:latin typeface="+mj-lt"/>
              </a:rPr>
              <a:t>)</a:t>
            </a:r>
          </a:p>
        </p:txBody>
      </p:sp>
      <p:sp>
        <p:nvSpPr>
          <p:cNvPr id="4" name="Content Placeholder 3"/>
          <p:cNvSpPr>
            <a:spLocks noGrp="1"/>
          </p:cNvSpPr>
          <p:nvPr>
            <p:ph idx="1"/>
          </p:nvPr>
        </p:nvSpPr>
        <p:spPr>
          <a:xfrm>
            <a:off x="457200" y="838200"/>
            <a:ext cx="4114800" cy="5393784"/>
          </a:xfrm>
        </p:spPr>
        <p:txBody>
          <a:bodyPr wrap="square">
            <a:spAutoFit/>
          </a:bodyPr>
          <a:lstStyle/>
          <a:p>
            <a:r>
              <a:rPr lang="en-US" sz="2400" dirty="0"/>
              <a:t>A protocol that allows data to </a:t>
            </a:r>
            <a:r>
              <a:rPr lang="en-US" sz="2400" dirty="0" smtClean="0"/>
              <a:t>be </a:t>
            </a:r>
            <a:r>
              <a:rPr lang="en-US" sz="2400" dirty="0"/>
              <a:t>privately exchanged over </a:t>
            </a:r>
            <a:r>
              <a:rPr lang="en-US" sz="2400" dirty="0" smtClean="0"/>
              <a:t>public networks</a:t>
            </a:r>
            <a:endParaRPr lang="en-US" sz="2400" dirty="0"/>
          </a:p>
          <a:p>
            <a:r>
              <a:rPr lang="en-US" sz="2400" dirty="0"/>
              <a:t>Developed by Netscape </a:t>
            </a:r>
          </a:p>
          <a:p>
            <a:r>
              <a:rPr lang="en-US" sz="2400" dirty="0"/>
              <a:t>Encrypts data sent between </a:t>
            </a:r>
            <a:r>
              <a:rPr lang="en-US" sz="2400" dirty="0" smtClean="0"/>
              <a:t>a </a:t>
            </a:r>
            <a:r>
              <a:rPr lang="en-US" sz="2400" dirty="0"/>
              <a:t>client (usually a Web browser) and a Web server. </a:t>
            </a:r>
          </a:p>
          <a:p>
            <a:r>
              <a:rPr lang="en-US" sz="2400" dirty="0"/>
              <a:t>Utilizes both symmetric and asymmetric </a:t>
            </a:r>
            <a:r>
              <a:rPr lang="en-US" sz="2400" dirty="0" smtClean="0"/>
              <a:t>keys.</a:t>
            </a:r>
            <a:endParaRPr lang="en-US" sz="2400" dirty="0"/>
          </a:p>
          <a:p>
            <a:r>
              <a:rPr lang="en-US" sz="2400" dirty="0"/>
              <a:t>“https” </a:t>
            </a:r>
            <a:r>
              <a:rPr lang="en-US" sz="2400" dirty="0" smtClean="0"/>
              <a:t>protocol</a:t>
            </a:r>
            <a:endParaRPr lang="en-US" sz="2400" dirty="0"/>
          </a:p>
          <a:p>
            <a:r>
              <a:rPr lang="en-US" sz="2400" dirty="0"/>
              <a:t>Browsers display a “lock” </a:t>
            </a:r>
            <a:r>
              <a:rPr lang="en-US" sz="2400" dirty="0" smtClean="0"/>
              <a:t>icon</a:t>
            </a:r>
          </a:p>
        </p:txBody>
      </p:sp>
      <p:pic>
        <p:nvPicPr>
          <p:cNvPr id="4099" name="Picture 3" descr="The lock icon in the address bar is labeled, click on the lock icon for certificate information, and h t t p s is labeled, notice the h t t p s protocol."/>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47417" y="866775"/>
            <a:ext cx="3946747" cy="18685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13697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4652"/>
            <a:ext cx="8153400" cy="553998"/>
          </a:xfrm>
        </p:spPr>
        <p:txBody>
          <a:bodyPr wrap="square">
            <a:spAutoFit/>
          </a:bodyPr>
          <a:lstStyle/>
          <a:p>
            <a:r>
              <a:rPr lang="en-US" sz="3600" dirty="0">
                <a:solidFill>
                  <a:schemeClr val="bg2"/>
                </a:solidFill>
                <a:latin typeface="+mj-lt"/>
              </a:rPr>
              <a:t>Digital Certificate</a:t>
            </a:r>
          </a:p>
        </p:txBody>
      </p:sp>
      <p:sp>
        <p:nvSpPr>
          <p:cNvPr id="3" name="Content Placeholder 2"/>
          <p:cNvSpPr>
            <a:spLocks noGrp="1"/>
          </p:cNvSpPr>
          <p:nvPr>
            <p:ph idx="1"/>
          </p:nvPr>
        </p:nvSpPr>
        <p:spPr>
          <a:xfrm>
            <a:off x="457199" y="838200"/>
            <a:ext cx="8153401" cy="4108817"/>
          </a:xfrm>
        </p:spPr>
        <p:txBody>
          <a:bodyPr wrap="square">
            <a:spAutoFit/>
          </a:bodyPr>
          <a:lstStyle/>
          <a:p>
            <a:pPr marL="0" indent="0">
              <a:spcBef>
                <a:spcPts val="600"/>
              </a:spcBef>
              <a:buNone/>
            </a:pPr>
            <a:r>
              <a:rPr lang="en-US" sz="2400" dirty="0"/>
              <a:t>The contents of a digital certificate include:</a:t>
            </a:r>
          </a:p>
          <a:p>
            <a:r>
              <a:rPr lang="en-US" sz="2400" dirty="0"/>
              <a:t>The public key</a:t>
            </a:r>
          </a:p>
          <a:p>
            <a:r>
              <a:rPr lang="en-US" sz="2400" dirty="0"/>
              <a:t>Effective date of the certificate</a:t>
            </a:r>
          </a:p>
          <a:p>
            <a:r>
              <a:rPr lang="en-US" sz="2400" dirty="0"/>
              <a:t>Expiration date of the certificate</a:t>
            </a:r>
          </a:p>
          <a:p>
            <a:r>
              <a:rPr lang="en-US" sz="2400" dirty="0"/>
              <a:t>Details about the Certificate Authority -- the issuer of the certificate</a:t>
            </a:r>
          </a:p>
          <a:p>
            <a:r>
              <a:rPr lang="en-US" sz="2400" dirty="0"/>
              <a:t>Details about the certificate holder</a:t>
            </a:r>
          </a:p>
          <a:p>
            <a:r>
              <a:rPr lang="en-US" sz="2400" dirty="0"/>
              <a:t>A digest of the certificate content</a:t>
            </a:r>
          </a:p>
        </p:txBody>
      </p:sp>
    </p:spTree>
    <p:extLst>
      <p:ext uri="{BB962C8B-B14F-4D97-AF65-F5344CB8AC3E}">
        <p14:creationId xmlns:p14="http://schemas.microsoft.com/office/powerpoint/2010/main" val="31903112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4652"/>
            <a:ext cx="8153400" cy="553998"/>
          </a:xfrm>
        </p:spPr>
        <p:txBody>
          <a:bodyPr wrap="square">
            <a:spAutoFit/>
          </a:bodyPr>
          <a:lstStyle/>
          <a:p>
            <a:r>
              <a:rPr lang="en-US" altLang="en-US" sz="3600" dirty="0">
                <a:solidFill>
                  <a:schemeClr val="bg2"/>
                </a:solidFill>
                <a:latin typeface="+mj-lt"/>
              </a:rPr>
              <a:t>Publish with </a:t>
            </a:r>
            <a:r>
              <a:rPr lang="en-US" altLang="en-US" sz="3600" spc="-500" dirty="0" smtClean="0">
                <a:solidFill>
                  <a:schemeClr val="bg2"/>
                </a:solidFill>
                <a:latin typeface="+mj-lt"/>
              </a:rPr>
              <a:t>F T </a:t>
            </a:r>
            <a:r>
              <a:rPr lang="en-US" altLang="en-US" sz="3600" dirty="0" smtClean="0">
                <a:solidFill>
                  <a:schemeClr val="bg2"/>
                </a:solidFill>
                <a:latin typeface="+mj-lt"/>
              </a:rPr>
              <a:t>P</a:t>
            </a:r>
            <a:endParaRPr lang="en-US" sz="3600" dirty="0">
              <a:solidFill>
                <a:schemeClr val="bg2"/>
              </a:solidFill>
              <a:latin typeface="+mj-lt"/>
            </a:endParaRPr>
          </a:p>
        </p:txBody>
      </p:sp>
      <p:sp>
        <p:nvSpPr>
          <p:cNvPr id="3" name="Content Placeholder 2"/>
          <p:cNvSpPr>
            <a:spLocks noGrp="1"/>
          </p:cNvSpPr>
          <p:nvPr>
            <p:ph idx="1"/>
          </p:nvPr>
        </p:nvSpPr>
        <p:spPr>
          <a:xfrm>
            <a:off x="457199" y="838200"/>
            <a:ext cx="8153401" cy="3531736"/>
          </a:xfrm>
        </p:spPr>
        <p:txBody>
          <a:bodyPr wrap="square">
            <a:spAutoFit/>
          </a:bodyPr>
          <a:lstStyle/>
          <a:p>
            <a:r>
              <a:rPr lang="en-US" sz="2400" spc="-300" dirty="0" smtClean="0"/>
              <a:t>F T </a:t>
            </a:r>
            <a:r>
              <a:rPr lang="en-US" sz="2400" dirty="0" smtClean="0"/>
              <a:t>P</a:t>
            </a:r>
            <a:r>
              <a:rPr lang="en-US" sz="2400" dirty="0"/>
              <a:t>, </a:t>
            </a:r>
            <a:r>
              <a:rPr lang="en-US" sz="2400" b="1" dirty="0"/>
              <a:t>File Transfer Protocol</a:t>
            </a:r>
          </a:p>
          <a:p>
            <a:pPr lvl="1"/>
            <a:r>
              <a:rPr lang="en-US" sz="2400" b="1" spc="-300" dirty="0" smtClean="0"/>
              <a:t>F T </a:t>
            </a:r>
            <a:r>
              <a:rPr lang="en-US" sz="2400" b="1" dirty="0" smtClean="0"/>
              <a:t>P</a:t>
            </a:r>
            <a:r>
              <a:rPr lang="en-US" sz="2400" dirty="0" smtClean="0"/>
              <a:t> </a:t>
            </a:r>
            <a:r>
              <a:rPr lang="en-US" sz="2400" dirty="0"/>
              <a:t>is utilized to copy and manage files and folders over the </a:t>
            </a:r>
            <a:r>
              <a:rPr lang="en-US" sz="2400" dirty="0" smtClean="0"/>
              <a:t>Internet</a:t>
            </a:r>
            <a:endParaRPr lang="en-US" sz="2400" dirty="0"/>
          </a:p>
          <a:p>
            <a:r>
              <a:rPr lang="en-US" sz="2400" dirty="0"/>
              <a:t>Popular </a:t>
            </a:r>
            <a:r>
              <a:rPr lang="en-US" sz="2400" spc="-300" dirty="0" smtClean="0"/>
              <a:t>F T </a:t>
            </a:r>
            <a:r>
              <a:rPr lang="en-US" sz="2400" dirty="0" smtClean="0"/>
              <a:t>P </a:t>
            </a:r>
            <a:r>
              <a:rPr lang="en-US" sz="2400" dirty="0"/>
              <a:t>Applications</a:t>
            </a:r>
          </a:p>
          <a:p>
            <a:pPr lvl="1"/>
            <a:r>
              <a:rPr lang="en-US" sz="2400" dirty="0" err="1"/>
              <a:t>Filezilla</a:t>
            </a:r>
            <a:endParaRPr lang="en-US" sz="2400" dirty="0"/>
          </a:p>
          <a:p>
            <a:pPr lvl="1"/>
            <a:r>
              <a:rPr lang="en-US" sz="2400" dirty="0" err="1" smtClean="0"/>
              <a:t>Smart</a:t>
            </a:r>
            <a:r>
              <a:rPr lang="en-US" sz="2400" spc="-300" dirty="0" err="1"/>
              <a:t>F</a:t>
            </a:r>
            <a:r>
              <a:rPr lang="en-US" sz="2400" spc="-300" dirty="0"/>
              <a:t> T </a:t>
            </a:r>
            <a:r>
              <a:rPr lang="en-US" sz="2400" dirty="0" smtClean="0"/>
              <a:t>P</a:t>
            </a:r>
            <a:endParaRPr lang="en-US" sz="2400" dirty="0"/>
          </a:p>
          <a:p>
            <a:pPr lvl="1"/>
            <a:r>
              <a:rPr lang="en-US" sz="2400" dirty="0" err="1" smtClean="0"/>
              <a:t>Cute</a:t>
            </a:r>
            <a:r>
              <a:rPr lang="en-US" sz="2400" spc="-300" dirty="0" err="1"/>
              <a:t>F</a:t>
            </a:r>
            <a:r>
              <a:rPr lang="en-US" sz="2400" spc="-300" dirty="0"/>
              <a:t> T </a:t>
            </a:r>
            <a:r>
              <a:rPr lang="en-US" sz="2400" dirty="0" smtClean="0"/>
              <a:t>P</a:t>
            </a:r>
            <a:endParaRPr lang="en-US" sz="2400" dirty="0"/>
          </a:p>
          <a:p>
            <a:pPr lvl="1"/>
            <a:r>
              <a:rPr lang="en-US" sz="2400" spc="-300" dirty="0"/>
              <a:t>W </a:t>
            </a:r>
            <a:r>
              <a:rPr lang="en-US" sz="2400" dirty="0" smtClean="0"/>
              <a:t>S_</a:t>
            </a:r>
            <a:r>
              <a:rPr lang="en-US" sz="2400" spc="-300" dirty="0"/>
              <a:t>F T </a:t>
            </a:r>
            <a:r>
              <a:rPr lang="en-US" sz="2400" dirty="0" smtClean="0"/>
              <a:t>P</a:t>
            </a:r>
          </a:p>
        </p:txBody>
      </p:sp>
    </p:spTree>
    <p:extLst>
      <p:ext uri="{BB962C8B-B14F-4D97-AF65-F5344CB8AC3E}">
        <p14:creationId xmlns:p14="http://schemas.microsoft.com/office/powerpoint/2010/main" val="7955473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4652"/>
            <a:ext cx="8153400" cy="553998"/>
          </a:xfrm>
        </p:spPr>
        <p:txBody>
          <a:bodyPr wrap="square">
            <a:spAutoFit/>
          </a:bodyPr>
          <a:lstStyle/>
          <a:p>
            <a:r>
              <a:rPr lang="en-US" sz="3600" dirty="0">
                <a:solidFill>
                  <a:schemeClr val="bg2"/>
                </a:solidFill>
                <a:latin typeface="+mj-lt"/>
                <a:cs typeface="Arial" pitchFamily="34" charset="0"/>
              </a:rPr>
              <a:t>Popular Search Engines</a:t>
            </a:r>
            <a:endParaRPr lang="en-US" sz="3600" dirty="0">
              <a:solidFill>
                <a:schemeClr val="bg2"/>
              </a:solidFill>
              <a:latin typeface="+mj-lt"/>
            </a:endParaRPr>
          </a:p>
        </p:txBody>
      </p:sp>
      <p:sp>
        <p:nvSpPr>
          <p:cNvPr id="3" name="Content Placeholder 2"/>
          <p:cNvSpPr>
            <a:spLocks noGrp="1"/>
          </p:cNvSpPr>
          <p:nvPr>
            <p:ph idx="1"/>
          </p:nvPr>
        </p:nvSpPr>
        <p:spPr>
          <a:xfrm>
            <a:off x="457199" y="838200"/>
            <a:ext cx="8153401" cy="738664"/>
          </a:xfrm>
        </p:spPr>
        <p:txBody>
          <a:bodyPr wrap="square">
            <a:spAutoFit/>
          </a:bodyPr>
          <a:lstStyle/>
          <a:p>
            <a:pPr marL="0" indent="0">
              <a:buNone/>
            </a:pPr>
            <a:r>
              <a:rPr lang="en-US" sz="2400" dirty="0"/>
              <a:t>Google, Bing, Baidu, and Yahoo!— the four most popular sites used for searching the Web during a recent month.</a:t>
            </a:r>
          </a:p>
        </p:txBody>
      </p:sp>
    </p:spTree>
    <p:extLst>
      <p:ext uri="{BB962C8B-B14F-4D97-AF65-F5344CB8AC3E}">
        <p14:creationId xmlns:p14="http://schemas.microsoft.com/office/powerpoint/2010/main" val="29457972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553998"/>
          </a:xfrm>
        </p:spPr>
        <p:txBody>
          <a:bodyPr wrap="square">
            <a:spAutoFit/>
          </a:bodyPr>
          <a:lstStyle/>
          <a:p>
            <a:r>
              <a:rPr lang="en-US" sz="3600" dirty="0">
                <a:solidFill>
                  <a:schemeClr val="bg2"/>
                </a:solidFill>
                <a:latin typeface="+mj-lt"/>
              </a:rPr>
              <a:t>Search Engine Robot</a:t>
            </a:r>
          </a:p>
        </p:txBody>
      </p:sp>
      <p:sp>
        <p:nvSpPr>
          <p:cNvPr id="3" name="Content Placeholder 2"/>
          <p:cNvSpPr>
            <a:spLocks noGrp="1"/>
          </p:cNvSpPr>
          <p:nvPr>
            <p:ph idx="1"/>
          </p:nvPr>
        </p:nvSpPr>
        <p:spPr>
          <a:xfrm>
            <a:off x="457199" y="838200"/>
            <a:ext cx="8153401" cy="5162952"/>
          </a:xfrm>
        </p:spPr>
        <p:txBody>
          <a:bodyPr wrap="square">
            <a:spAutoFit/>
          </a:bodyPr>
          <a:lstStyle/>
          <a:p>
            <a:r>
              <a:rPr lang="en-US" sz="2400" dirty="0"/>
              <a:t> Also called a spider or bot</a:t>
            </a:r>
          </a:p>
          <a:p>
            <a:pPr lvl="1"/>
            <a:r>
              <a:rPr lang="en-US" sz="2400" dirty="0"/>
              <a:t>A computer program that follows hyperlinks and  “walks” the Web – accessing and documenting Web pages. </a:t>
            </a:r>
          </a:p>
          <a:p>
            <a:pPr lvl="1"/>
            <a:r>
              <a:rPr lang="en-US" sz="2400" dirty="0"/>
              <a:t>Categorizes the pages and stores information in a database. </a:t>
            </a:r>
          </a:p>
          <a:p>
            <a:r>
              <a:rPr lang="en-US" sz="2400" dirty="0"/>
              <a:t>May access the following components of web pages: </a:t>
            </a:r>
          </a:p>
          <a:p>
            <a:pPr lvl="1"/>
            <a:r>
              <a:rPr lang="en-US" sz="2400" dirty="0"/>
              <a:t>title,</a:t>
            </a:r>
          </a:p>
          <a:p>
            <a:pPr lvl="1"/>
            <a:r>
              <a:rPr lang="en-US" sz="2400" dirty="0"/>
              <a:t>description meta tag</a:t>
            </a:r>
          </a:p>
          <a:p>
            <a:pPr lvl="1"/>
            <a:r>
              <a:rPr lang="en-US" sz="2400" dirty="0"/>
              <a:t>text in headings</a:t>
            </a:r>
          </a:p>
          <a:p>
            <a:pPr lvl="1"/>
            <a:r>
              <a:rPr lang="en-US" sz="2400" dirty="0"/>
              <a:t>other text on the page</a:t>
            </a:r>
          </a:p>
          <a:p>
            <a:pPr lvl="1"/>
            <a:r>
              <a:rPr lang="en-US" sz="2400" dirty="0" smtClean="0"/>
              <a:t>hyperlinks</a:t>
            </a:r>
          </a:p>
        </p:txBody>
      </p:sp>
    </p:spTree>
    <p:extLst>
      <p:ext uri="{BB962C8B-B14F-4D97-AF65-F5344CB8AC3E}">
        <p14:creationId xmlns:p14="http://schemas.microsoft.com/office/powerpoint/2010/main" val="17763448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553998"/>
          </a:xfrm>
        </p:spPr>
        <p:txBody>
          <a:bodyPr wrap="square">
            <a:spAutoFit/>
          </a:bodyPr>
          <a:lstStyle/>
          <a:p>
            <a:r>
              <a:rPr lang="en-US" sz="3600" dirty="0">
                <a:solidFill>
                  <a:schemeClr val="bg2"/>
                </a:solidFill>
                <a:latin typeface="+mj-lt"/>
              </a:rPr>
              <a:t>Search Engine Database</a:t>
            </a:r>
          </a:p>
        </p:txBody>
      </p:sp>
      <p:sp>
        <p:nvSpPr>
          <p:cNvPr id="3" name="Content Placeholder 2"/>
          <p:cNvSpPr>
            <a:spLocks noGrp="1"/>
          </p:cNvSpPr>
          <p:nvPr>
            <p:ph idx="1"/>
          </p:nvPr>
        </p:nvSpPr>
        <p:spPr>
          <a:xfrm>
            <a:off x="457200" y="838200"/>
            <a:ext cx="8153400" cy="4016484"/>
          </a:xfrm>
        </p:spPr>
        <p:txBody>
          <a:bodyPr wrap="square">
            <a:spAutoFit/>
          </a:bodyPr>
          <a:lstStyle/>
          <a:p>
            <a:r>
              <a:rPr lang="en-US" sz="2400" dirty="0"/>
              <a:t>Database:</a:t>
            </a:r>
          </a:p>
          <a:p>
            <a:pPr lvl="1"/>
            <a:r>
              <a:rPr lang="en-US" sz="2400" dirty="0"/>
              <a:t>A collection of information organized so that </a:t>
            </a:r>
            <a:r>
              <a:rPr lang="en-US" sz="2400" dirty="0" smtClean="0"/>
              <a:t>its contents </a:t>
            </a:r>
            <a:r>
              <a:rPr lang="en-US" sz="2400" dirty="0"/>
              <a:t>can easily be accessed, managed, and updated</a:t>
            </a:r>
            <a:r>
              <a:rPr lang="en-US" sz="2400" dirty="0" smtClean="0"/>
              <a:t>.</a:t>
            </a:r>
            <a:endParaRPr lang="en-US" sz="2400" dirty="0"/>
          </a:p>
          <a:p>
            <a:r>
              <a:rPr lang="en-US" sz="2400" dirty="0"/>
              <a:t>Database Management Systems (</a:t>
            </a:r>
            <a:r>
              <a:rPr lang="en-US" sz="2400" spc="-300" dirty="0" smtClean="0"/>
              <a:t>D B M S </a:t>
            </a:r>
            <a:r>
              <a:rPr lang="en-US" sz="2400" dirty="0" smtClean="0"/>
              <a:t>s</a:t>
            </a:r>
            <a:r>
              <a:rPr lang="en-US" sz="2400" dirty="0"/>
              <a:t>) </a:t>
            </a:r>
          </a:p>
          <a:p>
            <a:pPr lvl="1"/>
            <a:r>
              <a:rPr lang="en-US" sz="2400" dirty="0"/>
              <a:t>Configure and manage database</a:t>
            </a:r>
          </a:p>
          <a:p>
            <a:pPr lvl="2"/>
            <a:r>
              <a:rPr lang="en-US" sz="2400" dirty="0"/>
              <a:t>Oracle, </a:t>
            </a:r>
            <a:r>
              <a:rPr lang="en-US" sz="2400" dirty="0" err="1" smtClean="0"/>
              <a:t>My</a:t>
            </a:r>
            <a:r>
              <a:rPr lang="en-US" sz="2400" spc="-300" dirty="0" err="1"/>
              <a:t>S</a:t>
            </a:r>
            <a:r>
              <a:rPr lang="en-US" sz="2400" spc="-300" dirty="0"/>
              <a:t> Q </a:t>
            </a:r>
            <a:r>
              <a:rPr lang="en-US" sz="2400" dirty="0" smtClean="0"/>
              <a:t>L</a:t>
            </a:r>
            <a:r>
              <a:rPr lang="en-US" sz="2400" dirty="0"/>
              <a:t>, Microsoft </a:t>
            </a:r>
            <a:r>
              <a:rPr lang="en-US" sz="2400" spc="-300" dirty="0"/>
              <a:t>S Q </a:t>
            </a:r>
            <a:r>
              <a:rPr lang="en-US" sz="2400" dirty="0" smtClean="0"/>
              <a:t>L </a:t>
            </a:r>
            <a:r>
              <a:rPr lang="en-US" sz="2400" dirty="0"/>
              <a:t>Server, </a:t>
            </a:r>
            <a:r>
              <a:rPr lang="en-US" sz="2400" spc="-300" dirty="0"/>
              <a:t>I B </a:t>
            </a:r>
            <a:r>
              <a:rPr lang="en-US" sz="2400" dirty="0" smtClean="0"/>
              <a:t>M </a:t>
            </a:r>
            <a:r>
              <a:rPr lang="en-US" sz="2400" spc="-300" dirty="0"/>
              <a:t>D </a:t>
            </a:r>
            <a:r>
              <a:rPr lang="en-US" sz="2400" dirty="0" smtClean="0"/>
              <a:t>B2</a:t>
            </a:r>
            <a:endParaRPr lang="en-US" sz="2400" dirty="0"/>
          </a:p>
          <a:p>
            <a:r>
              <a:rPr lang="en-US" sz="2400" dirty="0"/>
              <a:t>Search Engine Database</a:t>
            </a:r>
          </a:p>
          <a:p>
            <a:pPr lvl="1"/>
            <a:r>
              <a:rPr lang="en-US" sz="2400" dirty="0"/>
              <a:t>Contains information about web </a:t>
            </a:r>
            <a:r>
              <a:rPr lang="en-US" sz="2400" dirty="0" smtClean="0"/>
              <a:t>pages</a:t>
            </a:r>
          </a:p>
        </p:txBody>
      </p:sp>
    </p:spTree>
    <p:extLst>
      <p:ext uri="{BB962C8B-B14F-4D97-AF65-F5344CB8AC3E}">
        <p14:creationId xmlns:p14="http://schemas.microsoft.com/office/powerpoint/2010/main" val="32531344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553998"/>
          </a:xfrm>
        </p:spPr>
        <p:txBody>
          <a:bodyPr wrap="square">
            <a:spAutoFit/>
          </a:bodyPr>
          <a:lstStyle/>
          <a:p>
            <a:r>
              <a:rPr lang="en-US" sz="3600" dirty="0">
                <a:solidFill>
                  <a:schemeClr val="bg2"/>
                </a:solidFill>
                <a:latin typeface="+mj-lt"/>
              </a:rPr>
              <a:t>Search Engine Search Form</a:t>
            </a:r>
          </a:p>
        </p:txBody>
      </p:sp>
      <p:sp>
        <p:nvSpPr>
          <p:cNvPr id="3" name="Content Placeholder 2"/>
          <p:cNvSpPr>
            <a:spLocks noGrp="1"/>
          </p:cNvSpPr>
          <p:nvPr>
            <p:ph idx="1"/>
          </p:nvPr>
        </p:nvSpPr>
        <p:spPr>
          <a:xfrm>
            <a:off x="457200" y="838200"/>
            <a:ext cx="8153400" cy="4832092"/>
          </a:xfrm>
        </p:spPr>
        <p:txBody>
          <a:bodyPr wrap="square">
            <a:spAutoFit/>
          </a:bodyPr>
          <a:lstStyle/>
          <a:p>
            <a:r>
              <a:rPr lang="en-US" sz="2400" dirty="0"/>
              <a:t>The part you are most familiar with</a:t>
            </a:r>
            <a:r>
              <a:rPr lang="en-US" sz="2400" dirty="0" smtClean="0"/>
              <a:t>!</a:t>
            </a:r>
            <a:endParaRPr lang="en-US" sz="2400" dirty="0"/>
          </a:p>
          <a:p>
            <a:r>
              <a:rPr lang="en-US" sz="2400" dirty="0"/>
              <a:t>The search form is the graphical user interface that allows a user to request a word or phrase to search for. </a:t>
            </a:r>
          </a:p>
          <a:p>
            <a:r>
              <a:rPr lang="en-US" sz="2400" dirty="0"/>
              <a:t>The visitor to the search engine types words (called keywords) related to their search into the text box. </a:t>
            </a:r>
          </a:p>
          <a:p>
            <a:r>
              <a:rPr lang="en-US" sz="2400" dirty="0"/>
              <a:t>When the form is submitted, the data typed into the text box is sent to server-side processing that searches the database using the keywords you have entered. </a:t>
            </a:r>
          </a:p>
          <a:p>
            <a:r>
              <a:rPr lang="en-US" sz="2400" dirty="0"/>
              <a:t>The search results (also called a result set) is a list that contains information such as the </a:t>
            </a:r>
            <a:r>
              <a:rPr lang="en-US" sz="2400" spc="-300" dirty="0" smtClean="0"/>
              <a:t>U R </a:t>
            </a:r>
            <a:r>
              <a:rPr lang="en-US" sz="2400" dirty="0" err="1" smtClean="0"/>
              <a:t>Ls</a:t>
            </a:r>
            <a:r>
              <a:rPr lang="en-US" sz="2400" dirty="0" smtClean="0"/>
              <a:t> </a:t>
            </a:r>
            <a:r>
              <a:rPr lang="en-US" sz="2400" dirty="0"/>
              <a:t>for web pages that meet your criteria</a:t>
            </a:r>
            <a:r>
              <a:rPr lang="en-US" sz="2400" dirty="0" smtClean="0"/>
              <a:t>.</a:t>
            </a:r>
            <a:endParaRPr lang="en-US" sz="2400" dirty="0"/>
          </a:p>
        </p:txBody>
      </p:sp>
    </p:spTree>
    <p:extLst>
      <p:ext uri="{BB962C8B-B14F-4D97-AF65-F5344CB8AC3E}">
        <p14:creationId xmlns:p14="http://schemas.microsoft.com/office/powerpoint/2010/main" val="24297794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553998"/>
          </a:xfrm>
        </p:spPr>
        <p:txBody>
          <a:bodyPr wrap="square">
            <a:spAutoFit/>
          </a:bodyPr>
          <a:lstStyle/>
          <a:p>
            <a:r>
              <a:rPr lang="en-US" sz="3600" dirty="0">
                <a:solidFill>
                  <a:schemeClr val="bg2"/>
                </a:solidFill>
                <a:latin typeface="+mj-lt"/>
              </a:rPr>
              <a:t>Search Engine Results Page (</a:t>
            </a:r>
            <a:r>
              <a:rPr lang="en-US" sz="3600" spc="-500" dirty="0" smtClean="0">
                <a:solidFill>
                  <a:schemeClr val="bg2"/>
                </a:solidFill>
                <a:latin typeface="+mj-lt"/>
              </a:rPr>
              <a:t>S E R </a:t>
            </a:r>
            <a:r>
              <a:rPr lang="en-US" sz="3600" dirty="0" smtClean="0">
                <a:solidFill>
                  <a:schemeClr val="bg2"/>
                </a:solidFill>
                <a:latin typeface="+mj-lt"/>
              </a:rPr>
              <a:t>P</a:t>
            </a:r>
            <a:r>
              <a:rPr lang="en-US" sz="3600" dirty="0">
                <a:solidFill>
                  <a:schemeClr val="bg2"/>
                </a:solidFill>
                <a:latin typeface="+mj-lt"/>
              </a:rPr>
              <a:t>)</a:t>
            </a:r>
          </a:p>
        </p:txBody>
      </p:sp>
      <p:sp>
        <p:nvSpPr>
          <p:cNvPr id="3" name="Content Placeholder 2"/>
          <p:cNvSpPr>
            <a:spLocks noGrp="1"/>
          </p:cNvSpPr>
          <p:nvPr>
            <p:ph idx="1"/>
          </p:nvPr>
        </p:nvSpPr>
        <p:spPr>
          <a:xfrm>
            <a:off x="457200" y="838200"/>
            <a:ext cx="8153400" cy="5262979"/>
          </a:xfrm>
        </p:spPr>
        <p:txBody>
          <a:bodyPr wrap="square">
            <a:spAutoFit/>
          </a:bodyPr>
          <a:lstStyle/>
          <a:p>
            <a:pPr>
              <a:spcBef>
                <a:spcPts val="600"/>
              </a:spcBef>
            </a:pPr>
            <a:r>
              <a:rPr lang="en-US" sz="2400" dirty="0"/>
              <a:t>A list of items that describe web pages matching </a:t>
            </a:r>
            <a:r>
              <a:rPr lang="en-US" sz="2400" dirty="0" smtClean="0"/>
              <a:t>the search </a:t>
            </a:r>
            <a:r>
              <a:rPr lang="en-US" sz="2400" dirty="0"/>
              <a:t>terms.</a:t>
            </a:r>
          </a:p>
          <a:p>
            <a:pPr lvl="1"/>
            <a:r>
              <a:rPr lang="en-US" sz="2400" dirty="0"/>
              <a:t>Each item contains a link to a page along </a:t>
            </a:r>
            <a:r>
              <a:rPr lang="en-US" sz="2400" dirty="0" smtClean="0"/>
              <a:t>with additional </a:t>
            </a:r>
            <a:r>
              <a:rPr lang="en-US" sz="2400" dirty="0"/>
              <a:t>information that might include the page title, a brief description, the first few lines of text, the size of the page, and so on.</a:t>
            </a:r>
          </a:p>
          <a:p>
            <a:pPr>
              <a:spcBef>
                <a:spcPts val="600"/>
              </a:spcBef>
            </a:pPr>
            <a:r>
              <a:rPr lang="en-US" sz="2400" dirty="0"/>
              <a:t>The order the web page items are displayed in the </a:t>
            </a:r>
            <a:r>
              <a:rPr lang="en-US" sz="2400" spc="-300" dirty="0" smtClean="0"/>
              <a:t>S E R </a:t>
            </a:r>
            <a:r>
              <a:rPr lang="en-US" sz="2400" dirty="0" smtClean="0"/>
              <a:t>P </a:t>
            </a:r>
            <a:r>
              <a:rPr lang="en-US" sz="2400" dirty="0"/>
              <a:t>may depend on:</a:t>
            </a:r>
          </a:p>
          <a:p>
            <a:pPr lvl="1"/>
            <a:r>
              <a:rPr lang="en-US" sz="2400" dirty="0"/>
              <a:t>paid advertisements</a:t>
            </a:r>
          </a:p>
          <a:p>
            <a:pPr lvl="1"/>
            <a:r>
              <a:rPr lang="en-US" sz="2400" dirty="0"/>
              <a:t>alphabetical order</a:t>
            </a:r>
          </a:p>
          <a:p>
            <a:pPr lvl="1"/>
            <a:r>
              <a:rPr lang="en-US" sz="2400" dirty="0"/>
              <a:t>link popularity</a:t>
            </a:r>
          </a:p>
          <a:p>
            <a:pPr>
              <a:spcBef>
                <a:spcPts val="600"/>
              </a:spcBef>
            </a:pPr>
            <a:r>
              <a:rPr lang="en-US" sz="2400" dirty="0"/>
              <a:t>Each search engine has their own policy for ordering the search results</a:t>
            </a:r>
            <a:r>
              <a:rPr lang="en-US" sz="2400" dirty="0" smtClean="0"/>
              <a:t>.</a:t>
            </a:r>
          </a:p>
        </p:txBody>
      </p:sp>
    </p:spTree>
    <p:extLst>
      <p:ext uri="{BB962C8B-B14F-4D97-AF65-F5344CB8AC3E}">
        <p14:creationId xmlns:p14="http://schemas.microsoft.com/office/powerpoint/2010/main" val="19997109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66675"/>
            <a:ext cx="8153400" cy="553998"/>
          </a:xfrm>
        </p:spPr>
        <p:txBody>
          <a:bodyPr wrap="square">
            <a:spAutoFit/>
          </a:bodyPr>
          <a:lstStyle/>
          <a:p>
            <a:r>
              <a:rPr lang="en-US" sz="3600" dirty="0">
                <a:latin typeface="+mj-lt"/>
              </a:rPr>
              <a:t>Learning Outcomes</a:t>
            </a:r>
          </a:p>
        </p:txBody>
      </p:sp>
      <p:sp>
        <p:nvSpPr>
          <p:cNvPr id="5" name="Content Placeholder 4"/>
          <p:cNvSpPr>
            <a:spLocks noGrp="1"/>
          </p:cNvSpPr>
          <p:nvPr>
            <p:ph idx="1"/>
          </p:nvPr>
        </p:nvSpPr>
        <p:spPr>
          <a:xfrm>
            <a:off x="457200" y="838200"/>
            <a:ext cx="8153400" cy="5447645"/>
          </a:xfrm>
        </p:spPr>
        <p:txBody>
          <a:bodyPr wrap="square">
            <a:spAutoFit/>
          </a:bodyPr>
          <a:lstStyle/>
          <a:p>
            <a:pPr>
              <a:spcBef>
                <a:spcPts val="1200"/>
              </a:spcBef>
            </a:pPr>
            <a:r>
              <a:rPr lang="en-US" sz="2200" dirty="0"/>
              <a:t>File Organization - Code relative hyperlinks to web pages in folders within a website</a:t>
            </a:r>
          </a:p>
          <a:p>
            <a:pPr>
              <a:spcBef>
                <a:spcPts val="1200"/>
              </a:spcBef>
            </a:pPr>
            <a:r>
              <a:rPr lang="en-US" sz="2200" dirty="0"/>
              <a:t>Targeting Hyperlinks - Configure a hyperlink to a named fragment internal to a web page</a:t>
            </a:r>
          </a:p>
          <a:p>
            <a:pPr>
              <a:spcBef>
                <a:spcPts val="1200"/>
              </a:spcBef>
            </a:pPr>
            <a:r>
              <a:rPr lang="en-US" sz="2200" dirty="0"/>
              <a:t>Describe criteria to consider when selecting a web host</a:t>
            </a:r>
          </a:p>
          <a:p>
            <a:pPr>
              <a:spcBef>
                <a:spcPts val="1200"/>
              </a:spcBef>
            </a:pPr>
            <a:r>
              <a:rPr lang="en-US" sz="2200" dirty="0"/>
              <a:t>Obtain a domain name for your website</a:t>
            </a:r>
          </a:p>
          <a:p>
            <a:pPr>
              <a:spcBef>
                <a:spcPts val="1200"/>
              </a:spcBef>
            </a:pPr>
            <a:r>
              <a:rPr lang="en-US" sz="2200" dirty="0"/>
              <a:t>Publish a website using </a:t>
            </a:r>
            <a:r>
              <a:rPr lang="en-US" sz="2200" spc="-300" dirty="0" smtClean="0"/>
              <a:t>F T </a:t>
            </a:r>
            <a:r>
              <a:rPr lang="en-US" sz="2200" dirty="0" smtClean="0"/>
              <a:t>P</a:t>
            </a:r>
            <a:endParaRPr lang="en-US" sz="2200" dirty="0"/>
          </a:p>
          <a:p>
            <a:pPr>
              <a:spcBef>
                <a:spcPts val="1200"/>
              </a:spcBef>
            </a:pPr>
            <a:r>
              <a:rPr lang="en-US" sz="2200" dirty="0"/>
              <a:t>Design web pages that are friendly to search engines </a:t>
            </a:r>
          </a:p>
          <a:p>
            <a:pPr>
              <a:spcBef>
                <a:spcPts val="1200"/>
              </a:spcBef>
            </a:pPr>
            <a:r>
              <a:rPr lang="en-US" sz="2200" dirty="0"/>
              <a:t>Submit a website for inclusion in a search engine</a:t>
            </a:r>
          </a:p>
          <a:p>
            <a:pPr>
              <a:spcBef>
                <a:spcPts val="1200"/>
              </a:spcBef>
            </a:pPr>
            <a:r>
              <a:rPr lang="en-US" sz="2200" dirty="0"/>
              <a:t>Describe </a:t>
            </a:r>
            <a:r>
              <a:rPr lang="en-US" sz="2200" spc="-300" dirty="0" smtClean="0"/>
              <a:t>S </a:t>
            </a:r>
            <a:r>
              <a:rPr lang="en-US" sz="2200" spc="-300" dirty="0" err="1" smtClean="0"/>
              <a:t>S</a:t>
            </a:r>
            <a:r>
              <a:rPr lang="en-US" sz="2200" spc="-300" dirty="0" smtClean="0"/>
              <a:t> </a:t>
            </a:r>
            <a:r>
              <a:rPr lang="en-US" sz="2200" dirty="0" smtClean="0"/>
              <a:t>L</a:t>
            </a:r>
            <a:endParaRPr lang="en-US" sz="2200" dirty="0"/>
          </a:p>
          <a:p>
            <a:pPr>
              <a:spcBef>
                <a:spcPts val="1200"/>
              </a:spcBef>
            </a:pPr>
            <a:r>
              <a:rPr lang="en-US" sz="2200" dirty="0"/>
              <a:t>Determine if a website meets accessibility requirements</a:t>
            </a:r>
          </a:p>
          <a:p>
            <a:pPr>
              <a:spcBef>
                <a:spcPts val="1200"/>
              </a:spcBef>
            </a:pPr>
            <a:r>
              <a:rPr lang="en-US" sz="2200" dirty="0"/>
              <a:t>Evaluate the usability of a </a:t>
            </a:r>
            <a:r>
              <a:rPr lang="en-US" sz="2200" dirty="0" smtClean="0"/>
              <a:t>website</a:t>
            </a:r>
          </a:p>
        </p:txBody>
      </p:sp>
    </p:spTree>
    <p:extLst>
      <p:ext uri="{BB962C8B-B14F-4D97-AF65-F5344CB8AC3E}">
        <p14:creationId xmlns:p14="http://schemas.microsoft.com/office/powerpoint/2010/main" val="32976846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153400" cy="553998"/>
          </a:xfrm>
        </p:spPr>
        <p:txBody>
          <a:bodyPr wrap="square">
            <a:spAutoFit/>
          </a:bodyPr>
          <a:lstStyle/>
          <a:p>
            <a:r>
              <a:rPr lang="en-US" sz="3600" spc="-500" dirty="0" smtClean="0">
                <a:solidFill>
                  <a:schemeClr val="bg2"/>
                </a:solidFill>
                <a:latin typeface="+mj-lt"/>
              </a:rPr>
              <a:t>C S </a:t>
            </a:r>
            <a:r>
              <a:rPr lang="en-US" sz="3600" dirty="0" err="1" smtClean="0">
                <a:solidFill>
                  <a:schemeClr val="bg2"/>
                </a:solidFill>
                <a:latin typeface="+mj-lt"/>
              </a:rPr>
              <a:t>S</a:t>
            </a:r>
            <a:r>
              <a:rPr lang="en-US" sz="3600" dirty="0" smtClean="0">
                <a:solidFill>
                  <a:schemeClr val="bg2"/>
                </a:solidFill>
                <a:latin typeface="+mj-lt"/>
              </a:rPr>
              <a:t> </a:t>
            </a:r>
            <a:r>
              <a:rPr lang="en-US" sz="3600" dirty="0">
                <a:solidFill>
                  <a:schemeClr val="bg2"/>
                </a:solidFill>
                <a:latin typeface="+mj-lt"/>
              </a:rPr>
              <a:t>Drop Down Menu</a:t>
            </a:r>
          </a:p>
        </p:txBody>
      </p:sp>
      <p:sp>
        <p:nvSpPr>
          <p:cNvPr id="4" name="Content Placeholder 3"/>
          <p:cNvSpPr>
            <a:spLocks noGrp="1"/>
          </p:cNvSpPr>
          <p:nvPr>
            <p:ph idx="1"/>
          </p:nvPr>
        </p:nvSpPr>
        <p:spPr>
          <a:xfrm>
            <a:off x="457200" y="838200"/>
            <a:ext cx="8153400" cy="2600712"/>
          </a:xfrm>
        </p:spPr>
        <p:txBody>
          <a:bodyPr wrap="square">
            <a:spAutoFit/>
          </a:bodyPr>
          <a:lstStyle/>
          <a:p>
            <a:r>
              <a:rPr lang="en-US" sz="2400" dirty="0"/>
              <a:t>The meta element</a:t>
            </a:r>
          </a:p>
          <a:p>
            <a:pPr lvl="1"/>
            <a:r>
              <a:rPr lang="en-US" sz="2400" dirty="0"/>
              <a:t>A stand-alone tag</a:t>
            </a:r>
          </a:p>
          <a:p>
            <a:pPr lvl="1"/>
            <a:r>
              <a:rPr lang="en-US" sz="2400" dirty="0"/>
              <a:t>Placed in the head section</a:t>
            </a:r>
          </a:p>
          <a:p>
            <a:pPr lvl="1"/>
            <a:r>
              <a:rPr lang="en-US" sz="2400" dirty="0"/>
              <a:t>Attributes:</a:t>
            </a:r>
          </a:p>
          <a:p>
            <a:pPr lvl="2"/>
            <a:r>
              <a:rPr lang="en-US" sz="2400" dirty="0"/>
              <a:t>name</a:t>
            </a:r>
          </a:p>
          <a:p>
            <a:pPr lvl="2"/>
            <a:r>
              <a:rPr lang="en-US" sz="2400" dirty="0"/>
              <a:t>content</a:t>
            </a:r>
          </a:p>
        </p:txBody>
      </p:sp>
      <p:sp>
        <p:nvSpPr>
          <p:cNvPr id="5" name="Content Placeholder 4"/>
          <p:cNvSpPr>
            <a:spLocks noGrp="1"/>
          </p:cNvSpPr>
          <p:nvPr>
            <p:ph idx="13"/>
          </p:nvPr>
        </p:nvSpPr>
        <p:spPr>
          <a:xfrm>
            <a:off x="457200" y="3505200"/>
            <a:ext cx="8153400" cy="369332"/>
          </a:xfrm>
        </p:spPr>
        <p:txBody>
          <a:bodyPr wrap="square">
            <a:spAutoFit/>
          </a:bodyPr>
          <a:lstStyle/>
          <a:p>
            <a:pPr marL="0" indent="0">
              <a:buNone/>
            </a:pPr>
            <a:r>
              <a:rPr lang="en-US" sz="2400" b="1" dirty="0"/>
              <a:t>&lt;meta name="value" content="value"&gt;</a:t>
            </a:r>
          </a:p>
        </p:txBody>
      </p:sp>
      <p:sp>
        <p:nvSpPr>
          <p:cNvPr id="6" name="Content Placeholder 5"/>
          <p:cNvSpPr>
            <a:spLocks noGrp="1"/>
          </p:cNvSpPr>
          <p:nvPr>
            <p:ph idx="14"/>
          </p:nvPr>
        </p:nvSpPr>
        <p:spPr>
          <a:xfrm>
            <a:off x="457200" y="3933825"/>
            <a:ext cx="8153400" cy="815608"/>
          </a:xfrm>
        </p:spPr>
        <p:txBody>
          <a:bodyPr wrap="square">
            <a:spAutoFit/>
          </a:bodyPr>
          <a:lstStyle/>
          <a:p>
            <a:r>
              <a:rPr lang="en-US" sz="2400" dirty="0"/>
              <a:t>Meta tag used by search engines:</a:t>
            </a:r>
          </a:p>
          <a:p>
            <a:pPr lvl="1"/>
            <a:r>
              <a:rPr lang="en-US" sz="2400" dirty="0"/>
              <a:t>name="description"</a:t>
            </a:r>
          </a:p>
        </p:txBody>
      </p:sp>
    </p:spTree>
    <p:extLst>
      <p:ext uri="{BB962C8B-B14F-4D97-AF65-F5344CB8AC3E}">
        <p14:creationId xmlns:p14="http://schemas.microsoft.com/office/powerpoint/2010/main" val="38306324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553998"/>
          </a:xfrm>
        </p:spPr>
        <p:txBody>
          <a:bodyPr wrap="square">
            <a:spAutoFit/>
          </a:bodyPr>
          <a:lstStyle/>
          <a:p>
            <a:r>
              <a:rPr lang="en-US" sz="3600" dirty="0">
                <a:solidFill>
                  <a:schemeClr val="bg2"/>
                </a:solidFill>
                <a:latin typeface="+mj-lt"/>
              </a:rPr>
              <a:t>Keywords Meta Tag</a:t>
            </a:r>
          </a:p>
        </p:txBody>
      </p:sp>
      <p:sp>
        <p:nvSpPr>
          <p:cNvPr id="3" name="Content Placeholder 2"/>
          <p:cNvSpPr>
            <a:spLocks noGrp="1"/>
          </p:cNvSpPr>
          <p:nvPr>
            <p:ph idx="1"/>
          </p:nvPr>
        </p:nvSpPr>
        <p:spPr>
          <a:xfrm>
            <a:off x="457200" y="838200"/>
            <a:ext cx="8153400" cy="369332"/>
          </a:xfrm>
        </p:spPr>
        <p:txBody>
          <a:bodyPr wrap="square">
            <a:spAutoFit/>
          </a:bodyPr>
          <a:lstStyle/>
          <a:p>
            <a:pPr marL="0" indent="0">
              <a:buNone/>
            </a:pPr>
            <a:r>
              <a:rPr lang="en-US" altLang="en-US" sz="2400" dirty="0">
                <a:cs typeface="Times New Roman" pitchFamily="18" charset="0"/>
              </a:rPr>
              <a:t>Example:  “Acme Design”</a:t>
            </a:r>
            <a:endParaRPr lang="en-US" sz="2400" dirty="0"/>
          </a:p>
        </p:txBody>
      </p:sp>
      <p:sp>
        <p:nvSpPr>
          <p:cNvPr id="4" name="Content Placeholder 3"/>
          <p:cNvSpPr>
            <a:spLocks noGrp="1"/>
          </p:cNvSpPr>
          <p:nvPr>
            <p:ph idx="13"/>
          </p:nvPr>
        </p:nvSpPr>
        <p:spPr>
          <a:xfrm>
            <a:off x="457200" y="1295400"/>
            <a:ext cx="8153400" cy="1477328"/>
          </a:xfrm>
        </p:spPr>
        <p:txBody>
          <a:bodyPr wrap="square">
            <a:spAutoFit/>
          </a:bodyPr>
          <a:lstStyle/>
          <a:p>
            <a:pPr marL="400050" indent="-400050">
              <a:spcBef>
                <a:spcPts val="600"/>
              </a:spcBef>
              <a:buNone/>
            </a:pPr>
            <a:r>
              <a:rPr lang="en-US" sz="2400" b="1" dirty="0"/>
              <a:t>&lt;meta name="description" content="Acme Design, a </a:t>
            </a:r>
            <a:br>
              <a:rPr lang="en-US" sz="2400" b="1" dirty="0"/>
            </a:br>
            <a:r>
              <a:rPr lang="en-US" sz="2400" b="1" dirty="0"/>
              <a:t>premier web consulting group that specializes in </a:t>
            </a:r>
            <a:br>
              <a:rPr lang="en-US" sz="2400" b="1" dirty="0"/>
            </a:br>
            <a:r>
              <a:rPr lang="en-US" sz="2400" b="1" dirty="0"/>
              <a:t>E-commerce, web site design, web site development, </a:t>
            </a:r>
            <a:br>
              <a:rPr lang="en-US" sz="2400" b="1" dirty="0"/>
            </a:br>
            <a:r>
              <a:rPr lang="en-US" sz="2400" b="1" dirty="0"/>
              <a:t>and web site re-design." &gt;</a:t>
            </a:r>
          </a:p>
        </p:txBody>
      </p:sp>
    </p:spTree>
    <p:extLst>
      <p:ext uri="{BB962C8B-B14F-4D97-AF65-F5344CB8AC3E}">
        <p14:creationId xmlns:p14="http://schemas.microsoft.com/office/powerpoint/2010/main" val="37149168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2865"/>
            <a:ext cx="8153400" cy="984885"/>
          </a:xfrm>
        </p:spPr>
        <p:txBody>
          <a:bodyPr wrap="square">
            <a:spAutoFit/>
          </a:bodyPr>
          <a:lstStyle/>
          <a:p>
            <a:r>
              <a:rPr lang="en-US" sz="3600" dirty="0">
                <a:solidFill>
                  <a:schemeClr val="bg2"/>
                </a:solidFill>
                <a:latin typeface="+mj-lt"/>
              </a:rPr>
              <a:t>Search Engine Optimization (</a:t>
            </a:r>
            <a:r>
              <a:rPr lang="en-US" sz="3600" spc="-500" dirty="0" smtClean="0">
                <a:solidFill>
                  <a:schemeClr val="bg2"/>
                </a:solidFill>
                <a:latin typeface="+mj-lt"/>
              </a:rPr>
              <a:t>S E </a:t>
            </a:r>
            <a:r>
              <a:rPr lang="en-US" sz="3600" dirty="0" smtClean="0">
                <a:solidFill>
                  <a:schemeClr val="bg2"/>
                </a:solidFill>
                <a:latin typeface="+mj-lt"/>
              </a:rPr>
              <a:t>O)   </a:t>
            </a:r>
            <a:r>
              <a:rPr lang="en-US" sz="2800" dirty="0" smtClean="0">
                <a:solidFill>
                  <a:schemeClr val="bg2"/>
                </a:solidFill>
                <a:latin typeface="+mj-lt"/>
              </a:rPr>
              <a:t>(1 of 3)</a:t>
            </a:r>
            <a:endParaRPr lang="en-US" sz="3600" dirty="0">
              <a:solidFill>
                <a:schemeClr val="bg2"/>
              </a:solidFill>
              <a:latin typeface="+mj-lt"/>
            </a:endParaRPr>
          </a:p>
        </p:txBody>
      </p:sp>
      <p:sp>
        <p:nvSpPr>
          <p:cNvPr id="3" name="Content Placeholder 2"/>
          <p:cNvSpPr>
            <a:spLocks noGrp="1"/>
          </p:cNvSpPr>
          <p:nvPr>
            <p:ph idx="1"/>
          </p:nvPr>
        </p:nvSpPr>
        <p:spPr>
          <a:xfrm>
            <a:off x="457200" y="1295400"/>
            <a:ext cx="8153400" cy="3393237"/>
          </a:xfrm>
        </p:spPr>
        <p:txBody>
          <a:bodyPr wrap="square">
            <a:spAutoFit/>
          </a:bodyPr>
          <a:lstStyle/>
          <a:p>
            <a:r>
              <a:rPr lang="en-US" sz="2400" dirty="0"/>
              <a:t>Determine keywords </a:t>
            </a:r>
          </a:p>
          <a:p>
            <a:r>
              <a:rPr lang="en-US" sz="2400" dirty="0"/>
              <a:t>Page Title</a:t>
            </a:r>
          </a:p>
          <a:p>
            <a:pPr lvl="1"/>
            <a:r>
              <a:rPr lang="en-US" sz="2400" dirty="0"/>
              <a:t>Include the company and/or website name</a:t>
            </a:r>
          </a:p>
          <a:p>
            <a:pPr lvl="1"/>
            <a:r>
              <a:rPr lang="en-US" sz="2400" dirty="0"/>
              <a:t>Include selected keywords as appropriate</a:t>
            </a:r>
          </a:p>
          <a:p>
            <a:r>
              <a:rPr lang="en-US" sz="2400" dirty="0"/>
              <a:t>Heading tags</a:t>
            </a:r>
          </a:p>
          <a:p>
            <a:pPr lvl="1"/>
            <a:r>
              <a:rPr lang="en-US" sz="2400" dirty="0"/>
              <a:t>Include keywords</a:t>
            </a:r>
          </a:p>
          <a:p>
            <a:r>
              <a:rPr lang="en-US" sz="2400" dirty="0"/>
              <a:t>Text on page includes </a:t>
            </a:r>
            <a:r>
              <a:rPr lang="en-US" sz="2400" dirty="0" smtClean="0"/>
              <a:t>keywords</a:t>
            </a:r>
          </a:p>
        </p:txBody>
      </p:sp>
    </p:spTree>
    <p:extLst>
      <p:ext uri="{BB962C8B-B14F-4D97-AF65-F5344CB8AC3E}">
        <p14:creationId xmlns:p14="http://schemas.microsoft.com/office/powerpoint/2010/main" val="23716118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2865"/>
            <a:ext cx="8153400" cy="984885"/>
          </a:xfrm>
        </p:spPr>
        <p:txBody>
          <a:bodyPr wrap="square">
            <a:spAutoFit/>
          </a:bodyPr>
          <a:lstStyle/>
          <a:p>
            <a:r>
              <a:rPr lang="en-US" sz="3600" dirty="0">
                <a:solidFill>
                  <a:schemeClr val="bg2"/>
                </a:solidFill>
                <a:latin typeface="+mj-lt"/>
              </a:rPr>
              <a:t>Search Engine Optimization (</a:t>
            </a:r>
            <a:r>
              <a:rPr lang="en-US" sz="3600" spc="-500" dirty="0" smtClean="0">
                <a:solidFill>
                  <a:schemeClr val="bg2"/>
                </a:solidFill>
                <a:latin typeface="+mj-lt"/>
              </a:rPr>
              <a:t>S E </a:t>
            </a:r>
            <a:r>
              <a:rPr lang="en-US" sz="3600" dirty="0" smtClean="0">
                <a:solidFill>
                  <a:schemeClr val="bg2"/>
                </a:solidFill>
                <a:latin typeface="+mj-lt"/>
              </a:rPr>
              <a:t>O)   </a:t>
            </a:r>
            <a:r>
              <a:rPr lang="en-US" sz="2800" dirty="0" smtClean="0">
                <a:solidFill>
                  <a:schemeClr val="bg2"/>
                </a:solidFill>
                <a:latin typeface="+mj-lt"/>
              </a:rPr>
              <a:t>(2 of 3)</a:t>
            </a:r>
            <a:endParaRPr lang="en-US" sz="3600" dirty="0">
              <a:solidFill>
                <a:schemeClr val="bg2"/>
              </a:solidFill>
              <a:latin typeface="+mj-lt"/>
            </a:endParaRPr>
          </a:p>
        </p:txBody>
      </p:sp>
      <p:sp>
        <p:nvSpPr>
          <p:cNvPr id="3" name="Content Placeholder 2"/>
          <p:cNvSpPr>
            <a:spLocks noGrp="1"/>
          </p:cNvSpPr>
          <p:nvPr>
            <p:ph idx="1"/>
          </p:nvPr>
        </p:nvSpPr>
        <p:spPr>
          <a:xfrm>
            <a:off x="457200" y="1291739"/>
            <a:ext cx="8153400" cy="4909036"/>
          </a:xfrm>
        </p:spPr>
        <p:txBody>
          <a:bodyPr wrap="square">
            <a:spAutoFit/>
          </a:bodyPr>
          <a:lstStyle/>
          <a:p>
            <a:r>
              <a:rPr lang="en-US" sz="2400" dirty="0"/>
              <a:t>Linking</a:t>
            </a:r>
          </a:p>
          <a:p>
            <a:pPr lvl="1"/>
            <a:r>
              <a:rPr lang="en-US" sz="2400" dirty="0"/>
              <a:t>Provide text navigation hyperlinks</a:t>
            </a:r>
          </a:p>
          <a:p>
            <a:pPr lvl="1"/>
            <a:r>
              <a:rPr lang="en-US" sz="2400" dirty="0"/>
              <a:t>Verify that all hyperlinks are functioning</a:t>
            </a:r>
          </a:p>
          <a:p>
            <a:r>
              <a:rPr lang="en-US" sz="2400" dirty="0"/>
              <a:t>Page Layout</a:t>
            </a:r>
          </a:p>
          <a:p>
            <a:pPr lvl="1"/>
            <a:r>
              <a:rPr lang="en-US" sz="2400" dirty="0"/>
              <a:t>Avoid nested tables</a:t>
            </a:r>
          </a:p>
          <a:p>
            <a:pPr lvl="1"/>
            <a:r>
              <a:rPr lang="en-US" sz="2400" dirty="0"/>
              <a:t>Use </a:t>
            </a:r>
            <a:r>
              <a:rPr lang="en-US" sz="2400" spc="-300" dirty="0" smtClean="0"/>
              <a:t>C S </a:t>
            </a:r>
            <a:r>
              <a:rPr lang="en-US" sz="2400" dirty="0" err="1" smtClean="0"/>
              <a:t>S</a:t>
            </a:r>
            <a:r>
              <a:rPr lang="en-US" sz="2400" dirty="0" smtClean="0"/>
              <a:t> </a:t>
            </a:r>
            <a:r>
              <a:rPr lang="en-US" sz="2400" dirty="0"/>
              <a:t>for page layout</a:t>
            </a:r>
          </a:p>
          <a:p>
            <a:r>
              <a:rPr lang="en-US" sz="2400" dirty="0"/>
              <a:t>Images &amp; Multimedia</a:t>
            </a:r>
          </a:p>
          <a:p>
            <a:pPr lvl="1"/>
            <a:r>
              <a:rPr lang="en-US" sz="2400" dirty="0"/>
              <a:t>Configure meaningful alternate text</a:t>
            </a:r>
          </a:p>
          <a:p>
            <a:pPr lvl="1"/>
            <a:r>
              <a:rPr lang="en-US" sz="2400" dirty="0"/>
              <a:t>Be aware that text and hyperlinks contained within multimedia may not be accessed by search engine </a:t>
            </a:r>
            <a:r>
              <a:rPr lang="en-US" sz="2400" dirty="0" smtClean="0"/>
              <a:t>robots</a:t>
            </a:r>
            <a:endParaRPr lang="en-US" sz="2400" dirty="0"/>
          </a:p>
        </p:txBody>
      </p:sp>
    </p:spTree>
    <p:extLst>
      <p:ext uri="{BB962C8B-B14F-4D97-AF65-F5344CB8AC3E}">
        <p14:creationId xmlns:p14="http://schemas.microsoft.com/office/powerpoint/2010/main" val="10273179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4413"/>
            <a:ext cx="8153400" cy="984885"/>
          </a:xfrm>
        </p:spPr>
        <p:txBody>
          <a:bodyPr wrap="square">
            <a:spAutoFit/>
          </a:bodyPr>
          <a:lstStyle/>
          <a:p>
            <a:r>
              <a:rPr lang="en-US" sz="3600" dirty="0">
                <a:solidFill>
                  <a:schemeClr val="bg2"/>
                </a:solidFill>
                <a:latin typeface="+mj-lt"/>
              </a:rPr>
              <a:t>Search Engine Optimization (</a:t>
            </a:r>
            <a:r>
              <a:rPr lang="en-US" sz="3600" spc="-500" dirty="0" smtClean="0">
                <a:solidFill>
                  <a:schemeClr val="bg2"/>
                </a:solidFill>
                <a:latin typeface="+mj-lt"/>
              </a:rPr>
              <a:t>S E </a:t>
            </a:r>
            <a:r>
              <a:rPr lang="en-US" sz="3600" dirty="0" smtClean="0">
                <a:solidFill>
                  <a:schemeClr val="bg2"/>
                </a:solidFill>
                <a:latin typeface="+mj-lt"/>
              </a:rPr>
              <a:t>O</a:t>
            </a:r>
            <a:r>
              <a:rPr lang="en-US" sz="3600" dirty="0">
                <a:solidFill>
                  <a:schemeClr val="bg2"/>
                </a:solidFill>
                <a:latin typeface="+mj-lt"/>
              </a:rPr>
              <a:t>) </a:t>
            </a:r>
            <a:r>
              <a:rPr lang="en-US" sz="3600" dirty="0" smtClean="0">
                <a:solidFill>
                  <a:schemeClr val="bg2"/>
                </a:solidFill>
                <a:latin typeface="+mj-lt"/>
              </a:rPr>
              <a:t>  </a:t>
            </a:r>
            <a:r>
              <a:rPr lang="en-US" sz="2800" dirty="0" smtClean="0">
                <a:solidFill>
                  <a:schemeClr val="bg2"/>
                </a:solidFill>
                <a:latin typeface="+mj-lt"/>
              </a:rPr>
              <a:t>(3 of 3)</a:t>
            </a:r>
            <a:endParaRPr lang="en-US" sz="3600" dirty="0">
              <a:solidFill>
                <a:schemeClr val="bg2"/>
              </a:solidFill>
              <a:latin typeface="+mj-lt"/>
            </a:endParaRPr>
          </a:p>
        </p:txBody>
      </p:sp>
      <p:sp>
        <p:nvSpPr>
          <p:cNvPr id="3" name="Content Placeholder 2"/>
          <p:cNvSpPr>
            <a:spLocks noGrp="1"/>
          </p:cNvSpPr>
          <p:nvPr>
            <p:ph idx="1"/>
          </p:nvPr>
        </p:nvSpPr>
        <p:spPr>
          <a:xfrm>
            <a:off x="457200" y="1297543"/>
            <a:ext cx="8153400" cy="3162404"/>
          </a:xfrm>
        </p:spPr>
        <p:txBody>
          <a:bodyPr wrap="square">
            <a:spAutoFit/>
          </a:bodyPr>
          <a:lstStyle/>
          <a:p>
            <a:r>
              <a:rPr lang="en-US" sz="2400" dirty="0"/>
              <a:t>Valid Code</a:t>
            </a:r>
          </a:p>
          <a:p>
            <a:pPr lvl="1"/>
            <a:r>
              <a:rPr lang="en-US" sz="2400" dirty="0"/>
              <a:t>Validate </a:t>
            </a:r>
            <a:r>
              <a:rPr lang="en-US" sz="2400" spc="-300" dirty="0" smtClean="0"/>
              <a:t>H T M </a:t>
            </a:r>
            <a:r>
              <a:rPr lang="en-US" sz="2400" dirty="0" smtClean="0"/>
              <a:t>L</a:t>
            </a:r>
            <a:endParaRPr lang="en-US" sz="2400" dirty="0"/>
          </a:p>
          <a:p>
            <a:pPr lvl="1"/>
            <a:r>
              <a:rPr lang="en-US" sz="2400" dirty="0"/>
              <a:t>Validate </a:t>
            </a:r>
            <a:r>
              <a:rPr lang="en-US" sz="2400" spc="-300" dirty="0" smtClean="0"/>
              <a:t>C S </a:t>
            </a:r>
            <a:r>
              <a:rPr lang="en-US" sz="2400" dirty="0" err="1" smtClean="0"/>
              <a:t>S</a:t>
            </a:r>
            <a:endParaRPr lang="en-US" sz="2400" dirty="0"/>
          </a:p>
          <a:p>
            <a:r>
              <a:rPr lang="en-US" sz="2400" dirty="0"/>
              <a:t>Content of Value</a:t>
            </a:r>
          </a:p>
          <a:p>
            <a:pPr lvl="1"/>
            <a:r>
              <a:rPr lang="en-US" sz="2400" dirty="0"/>
              <a:t>Follow Web Design Best Practices</a:t>
            </a:r>
          </a:p>
          <a:p>
            <a:pPr lvl="1"/>
            <a:r>
              <a:rPr lang="en-US" sz="2400" dirty="0"/>
              <a:t>Well-organized</a:t>
            </a:r>
          </a:p>
          <a:p>
            <a:pPr lvl="1"/>
            <a:r>
              <a:rPr lang="en-US" sz="2400" dirty="0"/>
              <a:t>Meaningful &amp; useful to your target </a:t>
            </a:r>
            <a:r>
              <a:rPr lang="en-US" sz="2400" dirty="0" smtClean="0"/>
              <a:t>audience</a:t>
            </a:r>
          </a:p>
        </p:txBody>
      </p:sp>
    </p:spTree>
    <p:extLst>
      <p:ext uri="{BB962C8B-B14F-4D97-AF65-F5344CB8AC3E}">
        <p14:creationId xmlns:p14="http://schemas.microsoft.com/office/powerpoint/2010/main" val="16388835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553998"/>
          </a:xfrm>
        </p:spPr>
        <p:txBody>
          <a:bodyPr wrap="square">
            <a:spAutoFit/>
          </a:bodyPr>
          <a:lstStyle/>
          <a:p>
            <a:r>
              <a:rPr lang="en-US" sz="3600">
                <a:solidFill>
                  <a:schemeClr val="bg2"/>
                </a:solidFill>
                <a:latin typeface="+mj-lt"/>
              </a:rPr>
              <a:t>Listing in a Search Engine</a:t>
            </a:r>
            <a:endParaRPr lang="en-US" sz="3600" dirty="0">
              <a:solidFill>
                <a:schemeClr val="bg2"/>
              </a:solidFill>
              <a:latin typeface="+mj-lt"/>
            </a:endParaRPr>
          </a:p>
        </p:txBody>
      </p:sp>
      <p:sp>
        <p:nvSpPr>
          <p:cNvPr id="3" name="Content Placeholder 2"/>
          <p:cNvSpPr>
            <a:spLocks noGrp="1"/>
          </p:cNvSpPr>
          <p:nvPr>
            <p:ph idx="1"/>
          </p:nvPr>
        </p:nvSpPr>
        <p:spPr>
          <a:xfrm>
            <a:off x="457200" y="838200"/>
            <a:ext cx="8153400" cy="4847481"/>
          </a:xfrm>
        </p:spPr>
        <p:txBody>
          <a:bodyPr wrap="square">
            <a:spAutoFit/>
          </a:bodyPr>
          <a:lstStyle/>
          <a:p>
            <a:r>
              <a:rPr lang="en-US" sz="2400" dirty="0"/>
              <a:t>Wait until your site is </a:t>
            </a:r>
            <a:r>
              <a:rPr lang="en-US" sz="2400" dirty="0" smtClean="0"/>
              <a:t>finished</a:t>
            </a:r>
            <a:endParaRPr lang="en-US" sz="2400" dirty="0"/>
          </a:p>
          <a:p>
            <a:r>
              <a:rPr lang="en-US" sz="2400" dirty="0"/>
              <a:t>Apply </a:t>
            </a:r>
            <a:r>
              <a:rPr lang="en-US" sz="2400" spc="-300" dirty="0" smtClean="0"/>
              <a:t>S E </a:t>
            </a:r>
            <a:r>
              <a:rPr lang="en-US" sz="2400" dirty="0" smtClean="0"/>
              <a:t>O techniques</a:t>
            </a:r>
            <a:endParaRPr lang="en-US" sz="2400" dirty="0"/>
          </a:p>
          <a:p>
            <a:r>
              <a:rPr lang="en-US" sz="2400" dirty="0"/>
              <a:t>Don’t submit “under construction” websites</a:t>
            </a:r>
            <a:r>
              <a:rPr lang="en-US" sz="2400" dirty="0" smtClean="0"/>
              <a:t>!</a:t>
            </a:r>
            <a:endParaRPr lang="en-US" sz="2400" dirty="0"/>
          </a:p>
          <a:p>
            <a:r>
              <a:rPr lang="en-US" sz="2400" dirty="0"/>
              <a:t>Visit Search Engine and look for “Add </a:t>
            </a:r>
            <a:r>
              <a:rPr lang="en-US" sz="2400" spc="-300" dirty="0" smtClean="0"/>
              <a:t>U R </a:t>
            </a:r>
            <a:r>
              <a:rPr lang="en-US" sz="2400" dirty="0" smtClean="0"/>
              <a:t>L</a:t>
            </a:r>
            <a:r>
              <a:rPr lang="en-US" sz="2400" dirty="0"/>
              <a:t>” or “Suggest </a:t>
            </a:r>
            <a:r>
              <a:rPr lang="en-US" sz="2400" dirty="0" smtClean="0"/>
              <a:t>  </a:t>
            </a:r>
            <a:r>
              <a:rPr lang="en-US" sz="2400" spc="-300" dirty="0" smtClean="0"/>
              <a:t>U R </a:t>
            </a:r>
            <a:r>
              <a:rPr lang="en-US" sz="2400" dirty="0" smtClean="0"/>
              <a:t>L</a:t>
            </a:r>
            <a:r>
              <a:rPr lang="en-US" sz="2400" dirty="0"/>
              <a:t>”, or “Add your Site”, etc</a:t>
            </a:r>
            <a:r>
              <a:rPr lang="en-US" sz="2400" dirty="0" smtClean="0"/>
              <a:t>.</a:t>
            </a:r>
            <a:endParaRPr lang="en-US" sz="2400" dirty="0"/>
          </a:p>
          <a:p>
            <a:r>
              <a:rPr lang="en-US" sz="2400" dirty="0"/>
              <a:t>Follow the directions and fill out the </a:t>
            </a:r>
            <a:r>
              <a:rPr lang="en-US" sz="2400" dirty="0" smtClean="0"/>
              <a:t>form</a:t>
            </a:r>
            <a:endParaRPr lang="en-US" sz="2400" dirty="0"/>
          </a:p>
          <a:p>
            <a:r>
              <a:rPr lang="en-US" sz="2400" dirty="0"/>
              <a:t>A robot from the search engine will visit your Web site and index </a:t>
            </a:r>
            <a:r>
              <a:rPr lang="en-US" sz="2400" dirty="0" smtClean="0"/>
              <a:t>it</a:t>
            </a:r>
            <a:endParaRPr lang="en-US" sz="2400" dirty="0"/>
          </a:p>
          <a:p>
            <a:r>
              <a:rPr lang="en-US" sz="2400" dirty="0"/>
              <a:t>Allow several weeks and test the search engine to see if your site is </a:t>
            </a:r>
            <a:r>
              <a:rPr lang="en-US" sz="2400" dirty="0" smtClean="0"/>
              <a:t>listed</a:t>
            </a:r>
            <a:endParaRPr lang="en-US" sz="2400" dirty="0"/>
          </a:p>
        </p:txBody>
      </p:sp>
    </p:spTree>
    <p:extLst>
      <p:ext uri="{BB962C8B-B14F-4D97-AF65-F5344CB8AC3E}">
        <p14:creationId xmlns:p14="http://schemas.microsoft.com/office/powerpoint/2010/main" val="17772216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553998"/>
          </a:xfrm>
        </p:spPr>
        <p:txBody>
          <a:bodyPr wrap="square">
            <a:spAutoFit/>
          </a:bodyPr>
          <a:lstStyle/>
          <a:p>
            <a:r>
              <a:rPr lang="en-US" sz="3600">
                <a:solidFill>
                  <a:schemeClr val="bg2"/>
                </a:solidFill>
                <a:latin typeface="+mj-lt"/>
              </a:rPr>
              <a:t>Link Popularity</a:t>
            </a:r>
            <a:endParaRPr lang="en-US" sz="3600" dirty="0">
              <a:solidFill>
                <a:schemeClr val="bg2"/>
              </a:solidFill>
              <a:latin typeface="+mj-lt"/>
            </a:endParaRPr>
          </a:p>
        </p:txBody>
      </p:sp>
      <p:sp>
        <p:nvSpPr>
          <p:cNvPr id="3" name="Content Placeholder 2"/>
          <p:cNvSpPr>
            <a:spLocks noGrp="1"/>
          </p:cNvSpPr>
          <p:nvPr>
            <p:ph idx="1"/>
          </p:nvPr>
        </p:nvSpPr>
        <p:spPr>
          <a:xfrm>
            <a:off x="457200" y="838200"/>
            <a:ext cx="8153400" cy="2192908"/>
          </a:xfrm>
        </p:spPr>
        <p:txBody>
          <a:bodyPr wrap="square">
            <a:spAutoFit/>
          </a:bodyPr>
          <a:lstStyle/>
          <a:p>
            <a:r>
              <a:rPr lang="en-US" sz="2400" dirty="0"/>
              <a:t>A rating determined by a search engine based on:</a:t>
            </a:r>
          </a:p>
          <a:p>
            <a:pPr lvl="1"/>
            <a:r>
              <a:rPr lang="en-US" sz="2400" dirty="0"/>
              <a:t>the number of sites that link to a particular website</a:t>
            </a:r>
          </a:p>
          <a:p>
            <a:pPr lvl="1"/>
            <a:r>
              <a:rPr lang="en-US" sz="2400" dirty="0"/>
              <a:t>the </a:t>
            </a:r>
            <a:r>
              <a:rPr lang="en-US" sz="2400" i="1" dirty="0"/>
              <a:t>quality</a:t>
            </a:r>
            <a:r>
              <a:rPr lang="en-US" sz="2400" dirty="0"/>
              <a:t> of the sites that the links are </a:t>
            </a:r>
            <a:r>
              <a:rPr lang="en-US" sz="2400" dirty="0" smtClean="0"/>
              <a:t>from</a:t>
            </a:r>
            <a:endParaRPr lang="en-US" sz="2400" dirty="0"/>
          </a:p>
          <a:p>
            <a:r>
              <a:rPr lang="en-US" sz="2400" dirty="0"/>
              <a:t>The link popularity of your website can help determine its order in the </a:t>
            </a:r>
            <a:r>
              <a:rPr lang="en-US" sz="2400" spc="-300" dirty="0" smtClean="0"/>
              <a:t>S E R </a:t>
            </a:r>
            <a:r>
              <a:rPr lang="en-US" sz="2400" dirty="0" smtClean="0"/>
              <a:t>P</a:t>
            </a:r>
            <a:endParaRPr lang="en-US" sz="2400" dirty="0"/>
          </a:p>
        </p:txBody>
      </p:sp>
    </p:spTree>
    <p:extLst>
      <p:ext uri="{BB962C8B-B14F-4D97-AF65-F5344CB8AC3E}">
        <p14:creationId xmlns:p14="http://schemas.microsoft.com/office/powerpoint/2010/main" val="34901410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553998"/>
          </a:xfrm>
        </p:spPr>
        <p:txBody>
          <a:bodyPr wrap="square">
            <a:spAutoFit/>
          </a:bodyPr>
          <a:lstStyle/>
          <a:p>
            <a:r>
              <a:rPr lang="en-US" sz="3600">
                <a:solidFill>
                  <a:schemeClr val="bg2"/>
                </a:solidFill>
                <a:latin typeface="+mj-lt"/>
              </a:rPr>
              <a:t>Accessibility Testing</a:t>
            </a:r>
            <a:endParaRPr lang="en-US" sz="3600" dirty="0">
              <a:solidFill>
                <a:schemeClr val="bg2"/>
              </a:solidFill>
              <a:latin typeface="+mj-lt"/>
            </a:endParaRPr>
          </a:p>
        </p:txBody>
      </p:sp>
      <p:sp>
        <p:nvSpPr>
          <p:cNvPr id="3" name="Content Placeholder 2"/>
          <p:cNvSpPr>
            <a:spLocks noGrp="1"/>
          </p:cNvSpPr>
          <p:nvPr>
            <p:ph idx="1"/>
          </p:nvPr>
        </p:nvSpPr>
        <p:spPr>
          <a:xfrm>
            <a:off x="457200" y="838200"/>
            <a:ext cx="8153400" cy="3277820"/>
          </a:xfrm>
        </p:spPr>
        <p:txBody>
          <a:bodyPr wrap="square">
            <a:spAutoFit/>
          </a:bodyPr>
          <a:lstStyle/>
          <a:p>
            <a:r>
              <a:rPr lang="en-US" sz="2400" dirty="0" smtClean="0"/>
              <a:t>Universal </a:t>
            </a:r>
            <a:r>
              <a:rPr lang="en-US" sz="2400" dirty="0"/>
              <a:t>Design &amp; </a:t>
            </a:r>
            <a:r>
              <a:rPr lang="en-US" sz="2400" dirty="0" smtClean="0"/>
              <a:t>Accessibility</a:t>
            </a:r>
            <a:endParaRPr lang="en-US" sz="2400" dirty="0"/>
          </a:p>
          <a:p>
            <a:r>
              <a:rPr lang="en-US" sz="2400" dirty="0"/>
              <a:t>Web Accessibility Standards</a:t>
            </a:r>
          </a:p>
          <a:p>
            <a:pPr lvl="1"/>
            <a:r>
              <a:rPr lang="en-US" sz="2400" dirty="0"/>
              <a:t>Section 508</a:t>
            </a:r>
          </a:p>
          <a:p>
            <a:pPr lvl="1"/>
            <a:r>
              <a:rPr lang="en-US" sz="2400" spc="-300" dirty="0" smtClean="0"/>
              <a:t>W C A </a:t>
            </a:r>
            <a:r>
              <a:rPr lang="en-US" sz="2400" dirty="0" smtClean="0"/>
              <a:t>G </a:t>
            </a:r>
            <a:r>
              <a:rPr lang="en-US" sz="2400" dirty="0"/>
              <a:t>2.0, </a:t>
            </a:r>
            <a:r>
              <a:rPr lang="en-US" sz="2400" spc="-300" dirty="0" smtClean="0"/>
              <a:t>W C A </a:t>
            </a:r>
            <a:r>
              <a:rPr lang="en-US" sz="2400" dirty="0" smtClean="0"/>
              <a:t>G 2.1</a:t>
            </a:r>
            <a:endParaRPr lang="en-US" sz="2400" dirty="0"/>
          </a:p>
          <a:p>
            <a:r>
              <a:rPr lang="en-US" sz="2400" dirty="0"/>
              <a:t>Testing for Accessibility Compliance</a:t>
            </a:r>
          </a:p>
          <a:p>
            <a:pPr lvl="1"/>
            <a:r>
              <a:rPr lang="en-US" sz="2400" dirty="0"/>
              <a:t>Automated Accessibility Testing</a:t>
            </a:r>
          </a:p>
          <a:p>
            <a:pPr lvl="1"/>
            <a:r>
              <a:rPr lang="en-US" sz="2400" dirty="0"/>
              <a:t>Manual Accessibility Testing</a:t>
            </a:r>
          </a:p>
        </p:txBody>
      </p:sp>
    </p:spTree>
    <p:extLst>
      <p:ext uri="{BB962C8B-B14F-4D97-AF65-F5344CB8AC3E}">
        <p14:creationId xmlns:p14="http://schemas.microsoft.com/office/powerpoint/2010/main" val="13146867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553998"/>
          </a:xfrm>
        </p:spPr>
        <p:txBody>
          <a:bodyPr wrap="square">
            <a:spAutoFit/>
          </a:bodyPr>
          <a:lstStyle/>
          <a:p>
            <a:r>
              <a:rPr lang="en-US" sz="3600">
                <a:solidFill>
                  <a:schemeClr val="bg2"/>
                </a:solidFill>
                <a:latin typeface="+mj-lt"/>
              </a:rPr>
              <a:t>Usability Testing</a:t>
            </a:r>
            <a:endParaRPr lang="en-US" sz="3600" dirty="0">
              <a:solidFill>
                <a:schemeClr val="bg2"/>
              </a:solidFill>
              <a:latin typeface="+mj-lt"/>
            </a:endParaRPr>
          </a:p>
        </p:txBody>
      </p:sp>
      <p:sp>
        <p:nvSpPr>
          <p:cNvPr id="3" name="Content Placeholder 2"/>
          <p:cNvSpPr>
            <a:spLocks noGrp="1"/>
          </p:cNvSpPr>
          <p:nvPr>
            <p:ph idx="1"/>
          </p:nvPr>
        </p:nvSpPr>
        <p:spPr>
          <a:xfrm>
            <a:off x="457200" y="838200"/>
            <a:ext cx="8153400" cy="3978012"/>
          </a:xfrm>
        </p:spPr>
        <p:txBody>
          <a:bodyPr wrap="square">
            <a:spAutoFit/>
          </a:bodyPr>
          <a:lstStyle/>
          <a:p>
            <a:r>
              <a:rPr lang="en-US" sz="2400" dirty="0"/>
              <a:t>Usability</a:t>
            </a:r>
          </a:p>
          <a:p>
            <a:pPr lvl="1"/>
            <a:r>
              <a:rPr lang="en-US" sz="2400" dirty="0"/>
              <a:t>the measure of the quality of a user's experience when interacting with a </a:t>
            </a:r>
            <a:r>
              <a:rPr lang="en-US" sz="2400" dirty="0" smtClean="0"/>
              <a:t>website</a:t>
            </a:r>
            <a:endParaRPr lang="en-US" sz="2400" dirty="0"/>
          </a:p>
          <a:p>
            <a:r>
              <a:rPr lang="en-US" sz="2400" dirty="0"/>
              <a:t>Usability Testing</a:t>
            </a:r>
          </a:p>
          <a:p>
            <a:pPr lvl="1"/>
            <a:r>
              <a:rPr lang="en-US" sz="2400" dirty="0"/>
              <a:t>Testing how actual web page visitors use a website </a:t>
            </a:r>
          </a:p>
          <a:p>
            <a:pPr lvl="1"/>
            <a:r>
              <a:rPr lang="en-US" sz="2400" dirty="0"/>
              <a:t>Can be done at almost any stage of development</a:t>
            </a:r>
          </a:p>
          <a:p>
            <a:pPr lvl="2"/>
            <a:r>
              <a:rPr lang="en-US" sz="2400" dirty="0"/>
              <a:t>Early – use paper and sketches of pages</a:t>
            </a:r>
          </a:p>
          <a:p>
            <a:pPr lvl="2"/>
            <a:r>
              <a:rPr lang="en-US" sz="2400" dirty="0"/>
              <a:t>Design – use prototype</a:t>
            </a:r>
          </a:p>
          <a:p>
            <a:pPr lvl="2"/>
            <a:r>
              <a:rPr lang="en-US" sz="2400" dirty="0"/>
              <a:t>Production &amp; Testing – use actual </a:t>
            </a:r>
            <a:r>
              <a:rPr lang="en-US" sz="2400" dirty="0" smtClean="0"/>
              <a:t>pages</a:t>
            </a:r>
            <a:endParaRPr lang="en-US" sz="2400" dirty="0"/>
          </a:p>
        </p:txBody>
      </p:sp>
    </p:spTree>
    <p:extLst>
      <p:ext uri="{BB962C8B-B14F-4D97-AF65-F5344CB8AC3E}">
        <p14:creationId xmlns:p14="http://schemas.microsoft.com/office/powerpoint/2010/main" val="18337986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553998"/>
          </a:xfrm>
        </p:spPr>
        <p:txBody>
          <a:bodyPr wrap="square">
            <a:spAutoFit/>
          </a:bodyPr>
          <a:lstStyle/>
          <a:p>
            <a:r>
              <a:rPr lang="en-US" sz="3600" dirty="0">
                <a:solidFill>
                  <a:schemeClr val="bg2"/>
                </a:solidFill>
                <a:latin typeface="+mj-lt"/>
              </a:rPr>
              <a:t>Summary</a:t>
            </a:r>
          </a:p>
        </p:txBody>
      </p:sp>
      <p:sp>
        <p:nvSpPr>
          <p:cNvPr id="4" name="Content Placeholder 3"/>
          <p:cNvSpPr>
            <a:spLocks noGrp="1"/>
          </p:cNvSpPr>
          <p:nvPr>
            <p:ph idx="1"/>
          </p:nvPr>
        </p:nvSpPr>
        <p:spPr>
          <a:xfrm>
            <a:off x="457200" y="838200"/>
            <a:ext cx="8153400" cy="3339376"/>
          </a:xfrm>
        </p:spPr>
        <p:txBody>
          <a:bodyPr wrap="square">
            <a:spAutoFit/>
          </a:bodyPr>
          <a:lstStyle/>
          <a:p>
            <a:r>
              <a:rPr lang="en-US" sz="2400" dirty="0"/>
              <a:t>This chapter introduced you to web publishing topics: choosing a domain name, selecting a web host, and uploading files to a website</a:t>
            </a:r>
            <a:r>
              <a:rPr lang="en-US" sz="2400" dirty="0" smtClean="0"/>
              <a:t>.</a:t>
            </a:r>
            <a:endParaRPr lang="en-US" sz="2400" dirty="0"/>
          </a:p>
          <a:p>
            <a:r>
              <a:rPr lang="en-US" sz="2400" dirty="0"/>
              <a:t>The chapter also provided an overview of search engines, search engine submission, and search engine optimization</a:t>
            </a:r>
            <a:r>
              <a:rPr lang="en-US" sz="2400" dirty="0" smtClean="0"/>
              <a:t>.</a:t>
            </a:r>
            <a:endParaRPr lang="en-US" sz="2400" dirty="0"/>
          </a:p>
          <a:p>
            <a:r>
              <a:rPr lang="en-US" sz="2400" dirty="0"/>
              <a:t>Finally, the chapter provided an overview of testing the accessibility and usability of a website.</a:t>
            </a:r>
          </a:p>
        </p:txBody>
      </p:sp>
    </p:spTree>
    <p:extLst>
      <p:ext uri="{BB962C8B-B14F-4D97-AF65-F5344CB8AC3E}">
        <p14:creationId xmlns:p14="http://schemas.microsoft.com/office/powerpoint/2010/main" val="23386312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553998"/>
          </a:xfrm>
        </p:spPr>
        <p:txBody>
          <a:bodyPr wrap="square">
            <a:spAutoFit/>
          </a:bodyPr>
          <a:lstStyle/>
          <a:p>
            <a:r>
              <a:rPr lang="en-US" sz="3600" dirty="0">
                <a:solidFill>
                  <a:schemeClr val="bg2"/>
                </a:solidFill>
                <a:latin typeface="+mj-lt"/>
              </a:rPr>
              <a:t>File Organization</a:t>
            </a:r>
          </a:p>
        </p:txBody>
      </p:sp>
      <p:sp>
        <p:nvSpPr>
          <p:cNvPr id="3" name="Content Placeholder 2"/>
          <p:cNvSpPr>
            <a:spLocks noGrp="1"/>
          </p:cNvSpPr>
          <p:nvPr>
            <p:ph idx="1"/>
          </p:nvPr>
        </p:nvSpPr>
        <p:spPr>
          <a:xfrm>
            <a:off x="457200" y="838200"/>
            <a:ext cx="8153400" cy="369332"/>
          </a:xfrm>
        </p:spPr>
        <p:txBody>
          <a:bodyPr wrap="square">
            <a:spAutoFit/>
          </a:bodyPr>
          <a:lstStyle/>
          <a:p>
            <a:pPr marL="0" indent="0">
              <a:buNone/>
            </a:pPr>
            <a:r>
              <a:rPr lang="en-US" sz="2400" dirty="0"/>
              <a:t>Relative links </a:t>
            </a:r>
            <a:r>
              <a:rPr lang="en-US" sz="2400" dirty="0" smtClean="0"/>
              <a:t>from </a:t>
            </a:r>
            <a:r>
              <a:rPr lang="en-US" sz="2400" dirty="0"/>
              <a:t>the </a:t>
            </a:r>
            <a:r>
              <a:rPr lang="en-US" sz="2400" dirty="0" smtClean="0"/>
              <a:t>canyon.html page in </a:t>
            </a:r>
            <a:r>
              <a:rPr lang="en-US" sz="2400" dirty="0"/>
              <a:t>the rooms </a:t>
            </a:r>
            <a:r>
              <a:rPr lang="en-US" sz="2400" dirty="0" smtClean="0"/>
              <a:t>folder</a:t>
            </a:r>
          </a:p>
        </p:txBody>
      </p:sp>
      <p:pic>
        <p:nvPicPr>
          <p:cNvPr id="1026" name="Picture 2" descr="The folders, casita index dot h t m l contact dot h t m l casita dot c s s, images logo dot g i f scenery dot j p g, rooms canyon dot h t m l javelina dot h t m l, events weekends dot h t m l festival dot h t m l, are placed one below the oth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68699" y="1323915"/>
            <a:ext cx="2407208" cy="3629085"/>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3"/>
          <p:cNvSpPr>
            <a:spLocks noGrp="1"/>
          </p:cNvSpPr>
          <p:nvPr>
            <p:ph idx="13"/>
          </p:nvPr>
        </p:nvSpPr>
        <p:spPr>
          <a:xfrm>
            <a:off x="457200" y="5053191"/>
            <a:ext cx="8153400" cy="1261884"/>
          </a:xfrm>
        </p:spPr>
        <p:txBody>
          <a:bodyPr wrap="square">
            <a:spAutoFit/>
          </a:bodyPr>
          <a:lstStyle/>
          <a:p>
            <a:pPr marL="0" indent="0">
              <a:spcBef>
                <a:spcPts val="600"/>
              </a:spcBef>
              <a:buNone/>
            </a:pPr>
            <a:r>
              <a:rPr lang="en-US" sz="2400" b="1" dirty="0"/>
              <a:t>&lt;a </a:t>
            </a:r>
            <a:r>
              <a:rPr lang="en-US" sz="2400" b="1" dirty="0" err="1"/>
              <a:t>href</a:t>
            </a:r>
            <a:r>
              <a:rPr lang="en-US" sz="2400" b="1" dirty="0"/>
              <a:t>="javelina.html"&gt;</a:t>
            </a:r>
            <a:r>
              <a:rPr lang="en-US" sz="2400" b="1" dirty="0" err="1"/>
              <a:t>Javelina</a:t>
            </a:r>
            <a:r>
              <a:rPr lang="en-US" sz="2400" b="1" dirty="0"/>
              <a:t>&lt;/a&gt;</a:t>
            </a:r>
          </a:p>
          <a:p>
            <a:pPr marL="0" indent="0">
              <a:spcBef>
                <a:spcPts val="600"/>
              </a:spcBef>
              <a:buNone/>
            </a:pPr>
            <a:r>
              <a:rPr lang="en-US" sz="2400" b="1" dirty="0"/>
              <a:t>&lt;a </a:t>
            </a:r>
            <a:r>
              <a:rPr lang="en-US" sz="2400" b="1" dirty="0" err="1"/>
              <a:t>href</a:t>
            </a:r>
            <a:r>
              <a:rPr lang="en-US" sz="2400" b="1" dirty="0"/>
              <a:t>="../index.html"&gt;Home&lt;/a&gt;</a:t>
            </a:r>
          </a:p>
          <a:p>
            <a:pPr marL="0" indent="0">
              <a:spcBef>
                <a:spcPts val="600"/>
              </a:spcBef>
              <a:buNone/>
            </a:pPr>
            <a:r>
              <a:rPr lang="en-US" sz="2400" b="1" dirty="0"/>
              <a:t>&lt;a </a:t>
            </a:r>
            <a:r>
              <a:rPr lang="en-US" sz="2400" b="1" dirty="0" err="1"/>
              <a:t>href</a:t>
            </a:r>
            <a:r>
              <a:rPr lang="en-US" sz="2400" b="1" dirty="0"/>
              <a:t>="../events/weekend.html"&gt;Weekend Events&lt;/a</a:t>
            </a:r>
            <a:r>
              <a:rPr lang="en-US" sz="2400" b="1" dirty="0" smtClean="0"/>
              <a:t>&gt;</a:t>
            </a:r>
            <a:endParaRPr lang="en-US" sz="2400" b="1" dirty="0"/>
          </a:p>
        </p:txBody>
      </p:sp>
    </p:spTree>
    <p:extLst>
      <p:ext uri="{BB962C8B-B14F-4D97-AF65-F5344CB8AC3E}">
        <p14:creationId xmlns:p14="http://schemas.microsoft.com/office/powerpoint/2010/main" val="14756722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66675"/>
            <a:ext cx="8135396" cy="553998"/>
          </a:xfrm>
        </p:spPr>
        <p:txBody>
          <a:bodyPr wrap="square">
            <a:spAutoFit/>
          </a:bodyPr>
          <a:lstStyle/>
          <a:p>
            <a:r>
              <a:rPr lang="en-US" sz="3600" dirty="0">
                <a:latin typeface="+mj-lt"/>
              </a:rPr>
              <a:t>Copyright</a:t>
            </a:r>
            <a:endParaRPr lang="en-US" sz="3600" b="0" dirty="0">
              <a:latin typeface="+mj-lt"/>
            </a:endParaRPr>
          </a:p>
        </p:txBody>
      </p:sp>
      <p:pic>
        <p:nvPicPr>
          <p:cNvPr id="5" name="Graphic 6" descr="Warning">
            <a:extLst>
              <a:ext uri="{FF2B5EF4-FFF2-40B4-BE49-F238E27FC236}">
                <a16:creationId xmlns="" xmlns:a16="http://schemas.microsoft.com/office/drawing/2014/main" id="{C06FB2D2-3F36-42C9-A5A6-B6234DC54C96}"/>
              </a:ext>
            </a:extLst>
          </p:cNvPr>
          <p:cNvPicPr>
            <a:picLocks noChangeAspect="1"/>
          </p:cNvPicPr>
          <p:nvPr/>
        </p:nvPicPr>
        <p:blipFill>
          <a:blip r:embed="rId2">
            <a:extLst>
              <a:ext uri="{96DAC541-7B7A-43D3-8B79-37D633B846F1}">
                <asvg:svgBlip xmlns:asvg="http://schemas.microsoft.com/office/drawing/2016/SVG/main" xmlns="" r:embed="rId4"/>
              </a:ext>
            </a:extLst>
          </a:blip>
          <a:stretch>
            <a:fillRect/>
          </a:stretch>
        </p:blipFill>
        <p:spPr>
          <a:xfrm>
            <a:off x="422559" y="2372223"/>
            <a:ext cx="1180041" cy="1324299"/>
          </a:xfrm>
          <a:prstGeom prst="rect">
            <a:avLst/>
          </a:prstGeom>
        </p:spPr>
      </p:pic>
      <p:sp>
        <p:nvSpPr>
          <p:cNvPr id="6" name="Text Placeholder 1">
            <a:extLst>
              <a:ext uri="{FF2B5EF4-FFF2-40B4-BE49-F238E27FC236}">
                <a16:creationId xmlns="" xmlns:a16="http://schemas.microsoft.com/office/drawing/2014/main" id="{AD5FAE7B-F718-4307-B112-AD6256157E8F}"/>
              </a:ext>
            </a:extLst>
          </p:cNvPr>
          <p:cNvSpPr txBox="1">
            <a:spLocks/>
          </p:cNvSpPr>
          <p:nvPr/>
        </p:nvSpPr>
        <p:spPr>
          <a:xfrm>
            <a:off x="1733549" y="1961468"/>
            <a:ext cx="6858001" cy="2636392"/>
          </a:xfrm>
          <a:prstGeom prst="rect">
            <a:avLst/>
          </a:prstGeom>
        </p:spPr>
        <p:style>
          <a:lnRef idx="2">
            <a:schemeClr val="dk1"/>
          </a:lnRef>
          <a:fillRef idx="1">
            <a:schemeClr val="lt1"/>
          </a:fillRef>
          <a:effectRef idx="0">
            <a:schemeClr val="dk1"/>
          </a:effectRef>
          <a:fontRef idx="minor">
            <a:schemeClr val="dk1"/>
          </a:fontRef>
        </p:style>
        <p:txBody>
          <a:bodyPr vert="horz" lIns="182880" tIns="182880" rIns="182880" bIns="182880" rtlCol="0" anchor="ctr">
            <a:noAutofit/>
          </a:bodyPr>
          <a:lstStyle>
            <a:lvl1pPr marL="256032" indent="-256032" algn="l" defTabSz="914400" rtl="0" eaLnBrk="1" latinLnBrk="0" hangingPunct="1">
              <a:spcBef>
                <a:spcPts val="1500"/>
              </a:spcBef>
              <a:buClr>
                <a:srgbClr val="007FA3"/>
              </a:buClr>
              <a:buFont typeface="Arial" panose="020B0604020202020204" pitchFamily="34" charset="0"/>
              <a:buChar char="•"/>
              <a:defRPr sz="1600" kern="1200">
                <a:solidFill>
                  <a:schemeClr val="dk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1600" kern="1200">
                <a:solidFill>
                  <a:schemeClr val="dk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1600" kern="1200">
                <a:solidFill>
                  <a:schemeClr val="dk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600" kern="1200">
                <a:solidFill>
                  <a:schemeClr val="dk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dk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600" kern="1200">
                <a:solidFill>
                  <a:schemeClr val="dk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600" kern="1200">
                <a:solidFill>
                  <a:schemeClr val="dk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600" kern="1200">
                <a:solidFill>
                  <a:schemeClr val="dk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600" kern="1200">
                <a:solidFill>
                  <a:schemeClr val="dk1"/>
                </a:solidFill>
                <a:latin typeface="+mn-lt"/>
                <a:ea typeface="+mn-ea"/>
                <a:cs typeface="+mn-cs"/>
              </a:defRPr>
            </a:lvl9pPr>
          </a:lstStyle>
          <a:p>
            <a:pPr marL="101600" indent="0">
              <a:buFont typeface="Arial" panose="020B0604020202020204" pitchFamily="34" charset="0"/>
              <a:buNone/>
            </a:pPr>
            <a:r>
              <a:rPr lang="en-US" b="1" dirty="0" smtClean="0"/>
              <a:t>This work is protected by United States copyright laws and is provided solely for the use of instructors in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to honor the intended pedagogical purposes and the needs of other instructors who rely on these materials.</a:t>
            </a:r>
            <a:endParaRPr lang="en-US" b="1" dirty="0"/>
          </a:p>
        </p:txBody>
      </p:sp>
    </p:spTree>
    <p:extLst>
      <p:ext uri="{BB962C8B-B14F-4D97-AF65-F5344CB8AC3E}">
        <p14:creationId xmlns:p14="http://schemas.microsoft.com/office/powerpoint/2010/main" val="33412688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2497"/>
            <a:ext cx="8153400" cy="1097280"/>
          </a:xfrm>
        </p:spPr>
        <p:txBody>
          <a:bodyPr wrap="square">
            <a:spAutoFit/>
          </a:bodyPr>
          <a:lstStyle/>
          <a:p>
            <a:r>
              <a:rPr lang="en-US" sz="3600" dirty="0">
                <a:solidFill>
                  <a:schemeClr val="bg2"/>
                </a:solidFill>
                <a:latin typeface="+mj-lt"/>
              </a:rPr>
              <a:t>Targeting a </a:t>
            </a:r>
            <a:r>
              <a:rPr lang="en-US" sz="3600" dirty="0" smtClean="0">
                <a:solidFill>
                  <a:schemeClr val="bg2"/>
                </a:solidFill>
                <a:latin typeface="+mj-lt"/>
              </a:rPr>
              <a:t>Hyperlink: Link </a:t>
            </a:r>
            <a:r>
              <a:rPr lang="en-US" sz="3600" dirty="0">
                <a:solidFill>
                  <a:schemeClr val="bg2"/>
                </a:solidFill>
                <a:latin typeface="+mj-lt"/>
              </a:rPr>
              <a:t>to  a Fragment Identifier</a:t>
            </a:r>
          </a:p>
        </p:txBody>
      </p:sp>
      <p:sp>
        <p:nvSpPr>
          <p:cNvPr id="3" name="Content Placeholder 2"/>
          <p:cNvSpPr>
            <a:spLocks noGrp="1"/>
          </p:cNvSpPr>
          <p:nvPr>
            <p:ph idx="1"/>
          </p:nvPr>
        </p:nvSpPr>
        <p:spPr>
          <a:xfrm>
            <a:off x="457200" y="1295400"/>
            <a:ext cx="8153400" cy="1492716"/>
          </a:xfrm>
        </p:spPr>
        <p:txBody>
          <a:bodyPr wrap="square">
            <a:spAutoFit/>
          </a:bodyPr>
          <a:lstStyle/>
          <a:p>
            <a:r>
              <a:rPr lang="en-US" sz="2400" dirty="0"/>
              <a:t>A link to a part of a web page</a:t>
            </a:r>
          </a:p>
          <a:p>
            <a:r>
              <a:rPr lang="en-US" sz="2400" dirty="0"/>
              <a:t>Also called named fragments, fragment ids</a:t>
            </a:r>
          </a:p>
          <a:p>
            <a:r>
              <a:rPr lang="en-US" sz="2400" dirty="0"/>
              <a:t>Two components:</a:t>
            </a:r>
          </a:p>
        </p:txBody>
      </p:sp>
      <p:sp>
        <p:nvSpPr>
          <p:cNvPr id="4" name="Content Placeholder 3"/>
          <p:cNvSpPr>
            <a:spLocks noGrp="1"/>
          </p:cNvSpPr>
          <p:nvPr>
            <p:ph idx="13"/>
          </p:nvPr>
        </p:nvSpPr>
        <p:spPr>
          <a:xfrm>
            <a:off x="457200" y="2847975"/>
            <a:ext cx="8153400" cy="738664"/>
          </a:xfrm>
        </p:spPr>
        <p:txBody>
          <a:bodyPr wrap="square">
            <a:spAutoFit/>
          </a:bodyPr>
          <a:lstStyle/>
          <a:p>
            <a:pPr marL="685800" indent="-457200">
              <a:buFont typeface="+mj-lt"/>
              <a:buAutoNum type="arabicPeriod"/>
            </a:pPr>
            <a:r>
              <a:rPr lang="en-US" sz="2400" dirty="0"/>
              <a:t>The element that identifies the named fragment of a Web page. This requires the id attribute.</a:t>
            </a:r>
          </a:p>
        </p:txBody>
      </p:sp>
      <p:sp>
        <p:nvSpPr>
          <p:cNvPr id="5" name="Content Placeholder 4"/>
          <p:cNvSpPr>
            <a:spLocks noGrp="1"/>
          </p:cNvSpPr>
          <p:nvPr>
            <p:ph idx="14"/>
          </p:nvPr>
        </p:nvSpPr>
        <p:spPr>
          <a:xfrm>
            <a:off x="457200" y="3652644"/>
            <a:ext cx="8153400" cy="1300356"/>
          </a:xfrm>
        </p:spPr>
        <p:txBody>
          <a:bodyPr wrap="square">
            <a:spAutoFit/>
          </a:bodyPr>
          <a:lstStyle/>
          <a:p>
            <a:pPr marL="685800" indent="0">
              <a:buNone/>
            </a:pPr>
            <a:r>
              <a:rPr lang="en-US" sz="2400" b="1" dirty="0"/>
              <a:t>&lt;div id="top"&gt; ….. &lt;/div</a:t>
            </a:r>
            <a:r>
              <a:rPr lang="en-US" sz="2400" b="1" dirty="0" smtClean="0"/>
              <a:t>&gt;</a:t>
            </a:r>
            <a:endParaRPr lang="en-US" sz="2400" dirty="0"/>
          </a:p>
          <a:p>
            <a:pPr marL="685800" indent="-457200">
              <a:buFont typeface="+mj-lt"/>
              <a:buAutoNum type="arabicPeriod" startAt="2"/>
              <a:tabLst>
                <a:tab pos="628650" algn="l"/>
              </a:tabLst>
            </a:pPr>
            <a:r>
              <a:rPr lang="en-US" sz="2400" dirty="0" smtClean="0"/>
              <a:t>The </a:t>
            </a:r>
            <a:r>
              <a:rPr lang="en-US" sz="2400" dirty="0"/>
              <a:t>anchor tag that links to the named fragment of a Web page. This uses the </a:t>
            </a:r>
            <a:r>
              <a:rPr lang="en-US" sz="2400" dirty="0" err="1"/>
              <a:t>href</a:t>
            </a:r>
            <a:r>
              <a:rPr lang="en-US" sz="2400" dirty="0"/>
              <a:t> attribute.</a:t>
            </a:r>
          </a:p>
        </p:txBody>
      </p:sp>
      <p:sp>
        <p:nvSpPr>
          <p:cNvPr id="6" name="Content Placeholder 5"/>
          <p:cNvSpPr>
            <a:spLocks noGrp="1"/>
          </p:cNvSpPr>
          <p:nvPr>
            <p:ph idx="15"/>
          </p:nvPr>
        </p:nvSpPr>
        <p:spPr>
          <a:xfrm>
            <a:off x="457200" y="5019675"/>
            <a:ext cx="8153400" cy="369332"/>
          </a:xfrm>
        </p:spPr>
        <p:txBody>
          <a:bodyPr wrap="square">
            <a:spAutoFit/>
          </a:bodyPr>
          <a:lstStyle/>
          <a:p>
            <a:pPr marL="685800" indent="0">
              <a:buNone/>
            </a:pPr>
            <a:r>
              <a:rPr lang="en-US" sz="2400" b="1" dirty="0" smtClean="0"/>
              <a:t>&lt;</a:t>
            </a:r>
            <a:r>
              <a:rPr lang="en-US" sz="2400" b="1" dirty="0"/>
              <a:t>a </a:t>
            </a:r>
            <a:r>
              <a:rPr lang="en-US" sz="2400" b="1" dirty="0" err="1"/>
              <a:t>href</a:t>
            </a:r>
            <a:r>
              <a:rPr lang="en-US" sz="2400" b="1" dirty="0"/>
              <a:t>="#top"&gt;Back to Top&lt;/a&gt;</a:t>
            </a:r>
          </a:p>
        </p:txBody>
      </p:sp>
      <p:sp>
        <p:nvSpPr>
          <p:cNvPr id="7" name="Content Placeholder 6"/>
          <p:cNvSpPr>
            <a:spLocks noGrp="1"/>
          </p:cNvSpPr>
          <p:nvPr>
            <p:ph idx="16"/>
          </p:nvPr>
        </p:nvSpPr>
        <p:spPr>
          <a:xfrm>
            <a:off x="457200" y="5924550"/>
            <a:ext cx="8153400" cy="369332"/>
          </a:xfrm>
        </p:spPr>
        <p:txBody>
          <a:bodyPr wrap="square">
            <a:spAutoFit/>
          </a:bodyPr>
          <a:lstStyle/>
          <a:p>
            <a:pPr marL="0" indent="0" algn="r">
              <a:buNone/>
            </a:pPr>
            <a:r>
              <a:rPr lang="en-US" altLang="en-US" sz="2400" i="1" dirty="0"/>
              <a:t>Note the use of the # in the anchor tag</a:t>
            </a:r>
            <a:r>
              <a:rPr lang="en-US" altLang="en-US" sz="2400" i="1" dirty="0" smtClean="0"/>
              <a:t>!</a:t>
            </a:r>
            <a:endParaRPr lang="en-US" altLang="en-US" sz="2400" i="1" dirty="0"/>
          </a:p>
        </p:txBody>
      </p:sp>
    </p:spTree>
    <p:extLst>
      <p:ext uri="{BB962C8B-B14F-4D97-AF65-F5344CB8AC3E}">
        <p14:creationId xmlns:p14="http://schemas.microsoft.com/office/powerpoint/2010/main" val="13652293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553998"/>
          </a:xfrm>
        </p:spPr>
        <p:txBody>
          <a:bodyPr wrap="square">
            <a:spAutoFit/>
          </a:bodyPr>
          <a:lstStyle/>
          <a:p>
            <a:r>
              <a:rPr lang="en-US" sz="3600" dirty="0">
                <a:solidFill>
                  <a:schemeClr val="bg2"/>
                </a:solidFill>
                <a:latin typeface="+mj-lt"/>
              </a:rPr>
              <a:t>Skip to Content</a:t>
            </a:r>
          </a:p>
        </p:txBody>
      </p:sp>
      <p:pic>
        <p:nvPicPr>
          <p:cNvPr id="2051" name="Picture 3" descr="The content left angular bracket a h ref = hash content right angular bracket skip to content left angular bracket slash a right angular bracket. A box with red highlighted text when the user activates the skip to content link, the browser shifts the displa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0803" y="855326"/>
            <a:ext cx="7949694" cy="53632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79530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553998"/>
          </a:xfrm>
        </p:spPr>
        <p:txBody>
          <a:bodyPr wrap="square">
            <a:spAutoFit/>
          </a:bodyPr>
          <a:lstStyle/>
          <a:p>
            <a:r>
              <a:rPr lang="en-US" sz="3600" dirty="0">
                <a:solidFill>
                  <a:schemeClr val="bg2"/>
                </a:solidFill>
                <a:latin typeface="+mj-lt"/>
              </a:rPr>
              <a:t>Domain Names</a:t>
            </a:r>
          </a:p>
        </p:txBody>
      </p:sp>
      <p:sp>
        <p:nvSpPr>
          <p:cNvPr id="3" name="Content Placeholder 2"/>
          <p:cNvSpPr>
            <a:spLocks noGrp="1"/>
          </p:cNvSpPr>
          <p:nvPr>
            <p:ph idx="1"/>
          </p:nvPr>
        </p:nvSpPr>
        <p:spPr>
          <a:xfrm>
            <a:off x="457200" y="838200"/>
            <a:ext cx="8153400" cy="3262432"/>
          </a:xfrm>
        </p:spPr>
        <p:txBody>
          <a:bodyPr wrap="square">
            <a:spAutoFit/>
          </a:bodyPr>
          <a:lstStyle/>
          <a:p>
            <a:r>
              <a:rPr lang="en-US" sz="2400" dirty="0"/>
              <a:t>Establishes a Web presence for your </a:t>
            </a:r>
            <a:r>
              <a:rPr lang="en-US" sz="2400" dirty="0" smtClean="0"/>
              <a:t>business/ organization</a:t>
            </a:r>
            <a:endParaRPr lang="en-US" sz="2400" dirty="0"/>
          </a:p>
          <a:p>
            <a:pPr lvl="1"/>
            <a:r>
              <a:rPr lang="en-US" sz="2400" dirty="0"/>
              <a:t>New Business</a:t>
            </a:r>
          </a:p>
          <a:p>
            <a:pPr lvl="2"/>
            <a:r>
              <a:rPr lang="en-US" sz="2400" dirty="0"/>
              <a:t>choose domain name while selecting </a:t>
            </a:r>
            <a:r>
              <a:rPr lang="en-US" sz="2400" dirty="0" smtClean="0"/>
              <a:t>company name</a:t>
            </a:r>
            <a:endParaRPr lang="en-US" sz="2400" dirty="0"/>
          </a:p>
          <a:p>
            <a:pPr lvl="1"/>
            <a:r>
              <a:rPr lang="en-US" sz="2400" dirty="0"/>
              <a:t>Established Business</a:t>
            </a:r>
          </a:p>
          <a:p>
            <a:pPr lvl="2"/>
            <a:r>
              <a:rPr lang="en-US" sz="2400" dirty="0"/>
              <a:t>choose a domain name that relates to </a:t>
            </a:r>
            <a:r>
              <a:rPr lang="en-US" sz="2400" dirty="0" smtClean="0"/>
              <a:t>your established </a:t>
            </a:r>
            <a:r>
              <a:rPr lang="en-US" sz="2400" dirty="0"/>
              <a:t>business </a:t>
            </a:r>
            <a:r>
              <a:rPr lang="en-US" sz="2400" dirty="0" smtClean="0"/>
              <a:t>presence</a:t>
            </a:r>
          </a:p>
        </p:txBody>
      </p:sp>
    </p:spTree>
    <p:extLst>
      <p:ext uri="{BB962C8B-B14F-4D97-AF65-F5344CB8AC3E}">
        <p14:creationId xmlns:p14="http://schemas.microsoft.com/office/powerpoint/2010/main" val="326507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553998"/>
          </a:xfrm>
        </p:spPr>
        <p:txBody>
          <a:bodyPr wrap="square">
            <a:spAutoFit/>
          </a:bodyPr>
          <a:lstStyle/>
          <a:p>
            <a:r>
              <a:rPr lang="en-US" sz="3600" dirty="0">
                <a:solidFill>
                  <a:schemeClr val="bg2"/>
                </a:solidFill>
                <a:latin typeface="+mj-lt"/>
              </a:rPr>
              <a:t>Choosing a Domain Name</a:t>
            </a:r>
          </a:p>
        </p:txBody>
      </p:sp>
      <p:sp>
        <p:nvSpPr>
          <p:cNvPr id="4" name="Content Placeholder 3"/>
          <p:cNvSpPr>
            <a:spLocks noGrp="1"/>
          </p:cNvSpPr>
          <p:nvPr>
            <p:ph idx="1"/>
          </p:nvPr>
        </p:nvSpPr>
        <p:spPr>
          <a:xfrm>
            <a:off x="457200" y="838200"/>
            <a:ext cx="4114800" cy="5193729"/>
          </a:xfrm>
        </p:spPr>
        <p:txBody>
          <a:bodyPr wrap="square">
            <a:spAutoFit/>
          </a:bodyPr>
          <a:lstStyle/>
          <a:p>
            <a:r>
              <a:rPr lang="en-US" sz="2000" dirty="0"/>
              <a:t>Describe your business</a:t>
            </a:r>
          </a:p>
          <a:p>
            <a:r>
              <a:rPr lang="en-US" sz="2000" dirty="0"/>
              <a:t>Be brief, if possible</a:t>
            </a:r>
          </a:p>
          <a:p>
            <a:r>
              <a:rPr lang="en-US" sz="2000" dirty="0"/>
              <a:t>Avoid hyphens</a:t>
            </a:r>
          </a:p>
          <a:p>
            <a:r>
              <a:rPr lang="en-US" sz="2000" spc="-300" dirty="0" smtClean="0"/>
              <a:t>T L </a:t>
            </a:r>
            <a:r>
              <a:rPr lang="en-US" sz="2000" dirty="0" smtClean="0"/>
              <a:t>D </a:t>
            </a:r>
            <a:r>
              <a:rPr lang="en-US" sz="2000" dirty="0"/>
              <a:t>(top level domain name)</a:t>
            </a:r>
          </a:p>
          <a:p>
            <a:pPr lvl="1"/>
            <a:r>
              <a:rPr lang="en-US" sz="2000" dirty="0"/>
              <a:t>.com, </a:t>
            </a:r>
            <a:r>
              <a:rPr lang="en-US" sz="2000" dirty="0" err="1"/>
              <a:t>.net</a:t>
            </a:r>
            <a:r>
              <a:rPr lang="en-US" sz="2000" dirty="0"/>
              <a:t>, .biz, .us, .</a:t>
            </a:r>
            <a:r>
              <a:rPr lang="en-US" sz="2000" dirty="0" err="1"/>
              <a:t>mobi</a:t>
            </a:r>
            <a:r>
              <a:rPr lang="en-US" sz="2000" dirty="0"/>
              <a:t> and others</a:t>
            </a:r>
          </a:p>
          <a:p>
            <a:pPr lvl="1"/>
            <a:r>
              <a:rPr lang="en-US" sz="2000" dirty="0"/>
              <a:t>.org for non-profits</a:t>
            </a:r>
          </a:p>
          <a:p>
            <a:r>
              <a:rPr lang="en-US" sz="2000" dirty="0"/>
              <a:t>Brainstorm potential keywords</a:t>
            </a:r>
          </a:p>
          <a:p>
            <a:r>
              <a:rPr lang="en-US" sz="2000" dirty="0"/>
              <a:t>Avoid trademarked words or phrases</a:t>
            </a:r>
          </a:p>
          <a:p>
            <a:r>
              <a:rPr lang="en-US" sz="2000" dirty="0"/>
              <a:t>Know the territory (use Google!)</a:t>
            </a:r>
          </a:p>
          <a:p>
            <a:r>
              <a:rPr lang="en-US" sz="2000" dirty="0"/>
              <a:t>Verify </a:t>
            </a:r>
            <a:r>
              <a:rPr lang="en-US" sz="2000" dirty="0" smtClean="0"/>
              <a:t>Availability</a:t>
            </a:r>
            <a:endParaRPr lang="en-US" sz="2000" dirty="0"/>
          </a:p>
        </p:txBody>
      </p:sp>
      <p:pic>
        <p:nvPicPr>
          <p:cNvPr id="3074" name="Picture 2" descr="In a browsers address bar, your website’s domain name is preceded by h t t p, colon, forward slash, forward slash."/>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55227" y="878130"/>
            <a:ext cx="3937317" cy="15409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0073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553998"/>
          </a:xfrm>
        </p:spPr>
        <p:txBody>
          <a:bodyPr wrap="square">
            <a:spAutoFit/>
          </a:bodyPr>
          <a:lstStyle/>
          <a:p>
            <a:r>
              <a:rPr lang="en-US" sz="3600" dirty="0">
                <a:solidFill>
                  <a:schemeClr val="bg2"/>
                </a:solidFill>
                <a:latin typeface="+mj-lt"/>
              </a:rPr>
              <a:t>Registering a Domain Name</a:t>
            </a:r>
          </a:p>
        </p:txBody>
      </p:sp>
      <p:sp>
        <p:nvSpPr>
          <p:cNvPr id="4" name="Content Placeholder 3"/>
          <p:cNvSpPr>
            <a:spLocks noGrp="1"/>
          </p:cNvSpPr>
          <p:nvPr>
            <p:ph idx="1"/>
          </p:nvPr>
        </p:nvSpPr>
        <p:spPr>
          <a:xfrm>
            <a:off x="457200" y="837396"/>
            <a:ext cx="8153400" cy="3939540"/>
          </a:xfrm>
        </p:spPr>
        <p:txBody>
          <a:bodyPr wrap="square">
            <a:spAutoFit/>
          </a:bodyPr>
          <a:lstStyle/>
          <a:p>
            <a:r>
              <a:rPr lang="en-US" sz="2400" dirty="0"/>
              <a:t>There are many domain name registrars, including</a:t>
            </a:r>
          </a:p>
          <a:p>
            <a:pPr lvl="1"/>
            <a:r>
              <a:rPr lang="en-US" sz="2400" dirty="0">
                <a:hlinkClick r:id="rId3" tooltip="http://register.com"/>
              </a:rPr>
              <a:t>http://register.com</a:t>
            </a:r>
            <a:endParaRPr lang="en-US" sz="2400" dirty="0"/>
          </a:p>
          <a:p>
            <a:pPr lvl="1"/>
            <a:r>
              <a:rPr lang="en-US" sz="2400" dirty="0">
                <a:hlinkClick r:id="rId4" tooltip="http://networksolutions.com"/>
              </a:rPr>
              <a:t>http://networksolutions.com</a:t>
            </a:r>
            <a:endParaRPr lang="en-US" sz="2400" dirty="0"/>
          </a:p>
          <a:p>
            <a:pPr lvl="1"/>
            <a:r>
              <a:rPr lang="en-US" sz="2400" dirty="0">
                <a:hlinkClick r:id="rId5" tooltip="http://godaddy.com"/>
              </a:rPr>
              <a:t>http://godaddy.com</a:t>
            </a:r>
            <a:endParaRPr lang="en-US" sz="2400" dirty="0"/>
          </a:p>
          <a:p>
            <a:r>
              <a:rPr lang="en-US" sz="2400" dirty="0"/>
              <a:t>Visit Registrar, choose name, pay with credit card or </a:t>
            </a:r>
            <a:r>
              <a:rPr lang="en-US" sz="2400" dirty="0" err="1"/>
              <a:t>Paypal</a:t>
            </a:r>
            <a:endParaRPr lang="en-US" sz="2400" dirty="0"/>
          </a:p>
          <a:p>
            <a:r>
              <a:rPr lang="en-US" sz="2400" dirty="0"/>
              <a:t>Private registration – additional fee but </a:t>
            </a:r>
            <a:r>
              <a:rPr lang="en-US" sz="2400" dirty="0" smtClean="0"/>
              <a:t>personal information </a:t>
            </a:r>
            <a:r>
              <a:rPr lang="en-US" sz="2400" dirty="0"/>
              <a:t>is kept private and out of the </a:t>
            </a:r>
            <a:r>
              <a:rPr lang="en-US" sz="2400" spc="-300" dirty="0" smtClean="0"/>
              <a:t>W H O I </a:t>
            </a:r>
            <a:r>
              <a:rPr lang="en-US" sz="2400" dirty="0" smtClean="0"/>
              <a:t>S database</a:t>
            </a:r>
            <a:endParaRPr lang="en-US" sz="2400" dirty="0"/>
          </a:p>
        </p:txBody>
      </p:sp>
    </p:spTree>
    <p:extLst>
      <p:ext uri="{BB962C8B-B14F-4D97-AF65-F5344CB8AC3E}">
        <p14:creationId xmlns:p14="http://schemas.microsoft.com/office/powerpoint/2010/main" val="7337655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4652"/>
            <a:ext cx="8153400" cy="553998"/>
          </a:xfrm>
        </p:spPr>
        <p:txBody>
          <a:bodyPr wrap="square">
            <a:spAutoFit/>
          </a:bodyPr>
          <a:lstStyle/>
          <a:p>
            <a:r>
              <a:rPr lang="en-US" sz="3600" dirty="0">
                <a:solidFill>
                  <a:schemeClr val="bg2"/>
                </a:solidFill>
                <a:latin typeface="+mj-lt"/>
              </a:rPr>
              <a:t>Web Hosting</a:t>
            </a:r>
          </a:p>
        </p:txBody>
      </p:sp>
      <p:sp>
        <p:nvSpPr>
          <p:cNvPr id="4" name="Content Placeholder 3"/>
          <p:cNvSpPr>
            <a:spLocks noGrp="1"/>
          </p:cNvSpPr>
          <p:nvPr>
            <p:ph idx="1"/>
          </p:nvPr>
        </p:nvSpPr>
        <p:spPr>
          <a:xfrm>
            <a:off x="457200" y="838200"/>
            <a:ext cx="8153400" cy="3747180"/>
          </a:xfrm>
        </p:spPr>
        <p:txBody>
          <a:bodyPr wrap="square">
            <a:spAutoFit/>
          </a:bodyPr>
          <a:lstStyle/>
          <a:p>
            <a:r>
              <a:rPr lang="en-US" sz="2400" dirty="0"/>
              <a:t>Some organizations administer a web server in-house and host their own web site</a:t>
            </a:r>
            <a:r>
              <a:rPr lang="en-US" sz="2400" dirty="0" smtClean="0"/>
              <a:t>.</a:t>
            </a:r>
            <a:endParaRPr lang="en-US" sz="2400" dirty="0"/>
          </a:p>
          <a:p>
            <a:r>
              <a:rPr lang="en-US" sz="2400" dirty="0"/>
              <a:t>Most companies use a web host provider.</a:t>
            </a:r>
          </a:p>
          <a:p>
            <a:pPr lvl="1"/>
            <a:r>
              <a:rPr lang="en-US" sz="2400" dirty="0"/>
              <a:t>A good web hosting service will provide a robust, reliable home for your web site. </a:t>
            </a:r>
          </a:p>
          <a:p>
            <a:pPr lvl="1"/>
            <a:r>
              <a:rPr lang="en-US" sz="2400" dirty="0"/>
              <a:t>A poor web hosting service will be the source of problems and complaints. </a:t>
            </a:r>
          </a:p>
          <a:p>
            <a:pPr lvl="1"/>
            <a:r>
              <a:rPr lang="en-US" sz="2400" dirty="0"/>
              <a:t>Do not use free web hosting for a commercial web site.</a:t>
            </a:r>
          </a:p>
        </p:txBody>
      </p:sp>
    </p:spTree>
    <p:extLst>
      <p:ext uri="{BB962C8B-B14F-4D97-AF65-F5344CB8AC3E}">
        <p14:creationId xmlns:p14="http://schemas.microsoft.com/office/powerpoint/2010/main" val="12319542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508 Lecture">
  <a:themeElements>
    <a:clrScheme name="Custom 7">
      <a:dk1>
        <a:sysClr val="windowText" lastClr="000000"/>
      </a:dk1>
      <a:lt1>
        <a:sysClr val="window" lastClr="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sz="2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2000" dirty="0" err="1" smtClean="0"/>
        </a:defPPr>
      </a:lstStyle>
    </a:txDef>
  </a:objectDefaults>
  <a:extraClrSchemeLst/>
</a:theme>
</file>

<file path=ppt/theme/theme2.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25182</TotalTime>
  <Words>1795</Words>
  <Application>Microsoft Office PowerPoint</Application>
  <PresentationFormat>On-screen Show (4:3)</PresentationFormat>
  <Paragraphs>259</Paragraphs>
  <Slides>30</Slides>
  <Notes>29</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508 Lecture</vt:lpstr>
      <vt:lpstr>Basics of Web Design</vt:lpstr>
      <vt:lpstr>Learning Outcomes</vt:lpstr>
      <vt:lpstr>File Organization</vt:lpstr>
      <vt:lpstr>Targeting a Hyperlink: Link to  a Fragment Identifier</vt:lpstr>
      <vt:lpstr>Skip to Content</vt:lpstr>
      <vt:lpstr>Domain Names</vt:lpstr>
      <vt:lpstr>Choosing a Domain Name</vt:lpstr>
      <vt:lpstr>Registering a Domain Name</vt:lpstr>
      <vt:lpstr>Web Hosting</vt:lpstr>
      <vt:lpstr>Types of Web Hosting</vt:lpstr>
      <vt:lpstr>Choosing a Virtual Host</vt:lpstr>
      <vt:lpstr>Secure Sockets Layer (S S L)</vt:lpstr>
      <vt:lpstr>Digital Certificate</vt:lpstr>
      <vt:lpstr>Publish with F T P</vt:lpstr>
      <vt:lpstr>Popular Search Engines</vt:lpstr>
      <vt:lpstr>Search Engine Robot</vt:lpstr>
      <vt:lpstr>Search Engine Database</vt:lpstr>
      <vt:lpstr>Search Engine Search Form</vt:lpstr>
      <vt:lpstr>Search Engine Results Page (S E R P)</vt:lpstr>
      <vt:lpstr>C S S Drop Down Menu</vt:lpstr>
      <vt:lpstr>Keywords Meta Tag</vt:lpstr>
      <vt:lpstr>Search Engine Optimization (S E O)   (1 of 3)</vt:lpstr>
      <vt:lpstr>Search Engine Optimization (S E O)   (2 of 3)</vt:lpstr>
      <vt:lpstr>Search Engine Optimization (S E O)   (3 of 3)</vt:lpstr>
      <vt:lpstr>Listing in a Search Engine</vt:lpstr>
      <vt:lpstr>Link Popularity</vt:lpstr>
      <vt:lpstr>Accessibility Testing</vt:lpstr>
      <vt:lpstr>Usability Testing</vt:lpstr>
      <vt:lpstr>Summary</vt:lpstr>
      <vt:lpstr>Copyright</vt:lpstr>
    </vt:vector>
  </TitlesOfParts>
  <Company>Pearson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Basics of Web Design: HTML5 &amp; CSS, Fifth Edition</dc:title>
  <dc:subject>HTML</dc:subject>
  <dc:creator>Terry Ann Felke-Morris</dc:creator>
  <cp:keywords>Basics of Web Design</cp:keywords>
  <cp:lastModifiedBy>Kumaraguru Govindasamy</cp:lastModifiedBy>
  <cp:revision>6548</cp:revision>
  <dcterms:created xsi:type="dcterms:W3CDTF">2014-07-14T20:04:21Z</dcterms:created>
  <dcterms:modified xsi:type="dcterms:W3CDTF">2019-04-12T13:34:34Z</dcterms:modified>
</cp:coreProperties>
</file>