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1260" r:id="rId2"/>
    <p:sldId id="1198" r:id="rId3"/>
    <p:sldId id="1199" r:id="rId4"/>
    <p:sldId id="1200" r:id="rId5"/>
    <p:sldId id="1229" r:id="rId6"/>
    <p:sldId id="1230" r:id="rId7"/>
    <p:sldId id="1231" r:id="rId8"/>
    <p:sldId id="1243" r:id="rId9"/>
    <p:sldId id="1201" r:id="rId10"/>
    <p:sldId id="1232" r:id="rId11"/>
    <p:sldId id="1202" r:id="rId12"/>
    <p:sldId id="1233" r:id="rId13"/>
    <p:sldId id="1203" r:id="rId14"/>
    <p:sldId id="1234" r:id="rId15"/>
    <p:sldId id="1204" r:id="rId16"/>
    <p:sldId id="1235" r:id="rId17"/>
    <p:sldId id="1205" r:id="rId18"/>
    <p:sldId id="1206" r:id="rId19"/>
    <p:sldId id="1257" r:id="rId20"/>
    <p:sldId id="1258" r:id="rId21"/>
    <p:sldId id="1259" r:id="rId22"/>
    <p:sldId id="1209" r:id="rId23"/>
    <p:sldId id="1236" r:id="rId24"/>
    <p:sldId id="1207" r:id="rId25"/>
    <p:sldId id="1208" r:id="rId26"/>
    <p:sldId id="1244" r:id="rId27"/>
    <p:sldId id="11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65704" autoAdjust="0"/>
  </p:normalViewPr>
  <p:slideViewPr>
    <p:cSldViewPr>
      <p:cViewPr varScale="1">
        <p:scale>
          <a:sx n="82" d="100"/>
          <a:sy n="82" d="100"/>
        </p:scale>
        <p:origin x="1584" y="86"/>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3/10/2023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3/10/2023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HSL stand for</a:t>
            </a:r>
            <a:r>
              <a:rPr lang="en-US" baseline="0" dirty="0"/>
              <a:t> Hue, Saturation, Lightness: color value notation new in CSS3.</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3/10/2023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3/10/2023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3/10/2023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3/10/2023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3/10/2023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3/10/2023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3/10/2023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3/10/2023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3/10/2023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3/10/2023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3/10/2023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3/10/2023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3/10/2023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3/10/2023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jigsaw.w3.org/css-validator"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hyperlink" Target="http://jigsaw.w3.org/css-validator"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csszengarden.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4</a:t>
            </a:r>
          </a:p>
        </p:txBody>
      </p:sp>
      <p:sp>
        <p:nvSpPr>
          <p:cNvPr id="5" name="Text Placeholder 5"/>
          <p:cNvSpPr>
            <a:spLocks noGrp="1"/>
          </p:cNvSpPr>
          <p:nvPr>
            <p:ph type="body" sz="quarter" idx="15"/>
          </p:nvPr>
        </p:nvSpPr>
        <p:spPr>
          <a:xfrm>
            <a:off x="4572001" y="3695700"/>
            <a:ext cx="3657600" cy="615553"/>
          </a:xfrm>
        </p:spPr>
        <p:txBody>
          <a:bodyPr wrap="square">
            <a:spAutoFit/>
          </a:bodyPr>
          <a:lstStyle/>
          <a:p>
            <a:pPr>
              <a:buClrTx/>
              <a:defRPr/>
            </a:pPr>
            <a:r>
              <a:rPr lang="en-US" sz="2000" dirty="0">
                <a:cs typeface="Arial" pitchFamily="34" charset="0"/>
              </a:rPr>
              <a:t>Cascading Style Sheets Basics Key Concepts</a:t>
            </a:r>
            <a:endParaRPr lang="en-US" altLang="en-US" sz="2000" dirty="0">
              <a:ea typeface="Verdana" panose="020B0604030504040204" pitchFamily="34" charset="0"/>
              <a:cs typeface="Verdana" panose="020B0604030504040204" pitchFamily="34" charset="0"/>
            </a:endParaRP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1947457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Syntax for Color Values</a:t>
            </a:r>
          </a:p>
        </p:txBody>
      </p:sp>
      <p:sp>
        <p:nvSpPr>
          <p:cNvPr id="3" name="Content Placeholder 2"/>
          <p:cNvSpPr>
            <a:spLocks noGrp="1"/>
          </p:cNvSpPr>
          <p:nvPr>
            <p:ph idx="1"/>
          </p:nvPr>
        </p:nvSpPr>
        <p:spPr>
          <a:xfrm>
            <a:off x="457200" y="838200"/>
            <a:ext cx="8153400" cy="369332"/>
          </a:xfrm>
        </p:spPr>
        <p:txBody>
          <a:bodyPr wrap="square">
            <a:spAutoFit/>
          </a:bodyPr>
          <a:lstStyle/>
          <a:p>
            <a:pPr marL="0" indent="0">
              <a:buNone/>
            </a:pPr>
            <a:r>
              <a:rPr lang="en-US" sz="2400" b="1" dirty="0"/>
              <a:t>Table 4.2 </a:t>
            </a:r>
            <a:r>
              <a:rPr lang="en-US" sz="2400" dirty="0"/>
              <a:t>Syntax to configure a paragraph with red text</a:t>
            </a:r>
          </a:p>
        </p:txBody>
      </p:sp>
      <p:graphicFrame>
        <p:nvGraphicFramePr>
          <p:cNvPr id="4" name="Table 3"/>
          <p:cNvGraphicFramePr>
            <a:graphicFrameLocks noGrp="1"/>
          </p:cNvGraphicFramePr>
          <p:nvPr>
            <p:extLst>
              <p:ext uri="{D42A27DB-BD31-4B8C-83A1-F6EECF244321}">
                <p14:modId xmlns:p14="http://schemas.microsoft.com/office/powerpoint/2010/main" val="3692562291"/>
              </p:ext>
            </p:extLst>
          </p:nvPr>
        </p:nvGraphicFramePr>
        <p:xfrm>
          <a:off x="504825" y="1392000"/>
          <a:ext cx="8077200" cy="4254903"/>
        </p:xfrm>
        <a:graphic>
          <a:graphicData uri="http://schemas.openxmlformats.org/drawingml/2006/table">
            <a:tbl>
              <a:tblPr firstRow="1" bandRow="1">
                <a:tableStyleId>{2D5ABB26-0587-4C30-8999-92F81FD0307C}</a:tableStyleId>
              </a:tblPr>
              <a:tblGrid>
                <a:gridCol w="3663587">
                  <a:extLst>
                    <a:ext uri="{9D8B030D-6E8A-4147-A177-3AD203B41FA5}">
                      <a16:colId xmlns:a16="http://schemas.microsoft.com/office/drawing/2014/main" val="20000"/>
                    </a:ext>
                  </a:extLst>
                </a:gridCol>
                <a:gridCol w="4413613">
                  <a:extLst>
                    <a:ext uri="{9D8B030D-6E8A-4147-A177-3AD203B41FA5}">
                      <a16:colId xmlns:a16="http://schemas.microsoft.com/office/drawing/2014/main" val="20001"/>
                    </a:ext>
                  </a:extLst>
                </a:gridCol>
              </a:tblGrid>
              <a:tr h="317454">
                <a:tc>
                  <a:txBody>
                    <a:bodyPr/>
                    <a:lstStyle>
                      <a:lvl1pPr indent="2286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0" marR="0" lvl="0" indent="228600" algn="l" defTabSz="685800" rtl="0" eaLnBrk="1" fontAlgn="base" latinLnBrk="0" hangingPunct="1">
                        <a:lnSpc>
                          <a:spcPts val="1100"/>
                        </a:lnSpc>
                        <a:spcBef>
                          <a:spcPts val="200"/>
                        </a:spcBef>
                        <a:spcAft>
                          <a:spcPct val="0"/>
                        </a:spcAft>
                        <a:buClrTx/>
                        <a:buSzTx/>
                        <a:buFontTx/>
                        <a:buNone/>
                        <a:tabLst/>
                      </a:pPr>
                      <a:r>
                        <a:rPr kumimoji="0" lang="en-US" altLang="en-US" sz="1800" b="1" u="none" strike="noStrike" cap="none" normalizeH="0" baseline="0" dirty="0">
                          <a:ln>
                            <a:noFill/>
                          </a:ln>
                          <a:solidFill>
                            <a:schemeClr val="bg1"/>
                          </a:solidFill>
                          <a:effectLst/>
                          <a:latin typeface="+mn-lt"/>
                        </a:rPr>
                        <a:t>  </a:t>
                      </a:r>
                    </a:p>
                    <a:p>
                      <a:pPr marL="0" marR="0" lvl="0" indent="228600" algn="l" defTabSz="685800" rtl="0" eaLnBrk="1" fontAlgn="base" latinLnBrk="0" hangingPunct="1">
                        <a:lnSpc>
                          <a:spcPts val="1100"/>
                        </a:lnSpc>
                        <a:spcBef>
                          <a:spcPts val="200"/>
                        </a:spcBef>
                        <a:spcAft>
                          <a:spcPct val="0"/>
                        </a:spcAft>
                        <a:buClrTx/>
                        <a:buSzTx/>
                        <a:buFontTx/>
                        <a:buNone/>
                        <a:tabLst/>
                      </a:pPr>
                      <a:r>
                        <a:rPr kumimoji="0" lang="fr-FR" altLang="en-US" sz="1800" b="1" u="none" strike="noStrike" cap="none" spc="-200" normalizeH="0" baseline="0" dirty="0">
                          <a:ln>
                            <a:noFill/>
                          </a:ln>
                          <a:solidFill>
                            <a:schemeClr val="bg1"/>
                          </a:solidFill>
                          <a:effectLst/>
                          <a:latin typeface="+mn-lt"/>
                        </a:rPr>
                        <a:t>C S </a:t>
                      </a:r>
                      <a:r>
                        <a:rPr kumimoji="0" lang="fr-FR" altLang="en-US" sz="1800" b="1" u="none" strike="noStrike" cap="none" normalizeH="0" baseline="0" dirty="0" err="1">
                          <a:ln>
                            <a:noFill/>
                          </a:ln>
                          <a:solidFill>
                            <a:schemeClr val="bg1"/>
                          </a:solidFill>
                          <a:effectLst/>
                          <a:latin typeface="+mn-lt"/>
                        </a:rPr>
                        <a:t>S</a:t>
                      </a:r>
                      <a:r>
                        <a:rPr kumimoji="0" lang="fr-FR" altLang="en-US" sz="1800" b="1" u="none" strike="noStrike" cap="none" normalizeH="0" baseline="0" dirty="0">
                          <a:ln>
                            <a:noFill/>
                          </a:ln>
                          <a:solidFill>
                            <a:schemeClr val="bg1"/>
                          </a:solidFill>
                          <a:effectLst/>
                          <a:latin typeface="+mn-lt"/>
                        </a:rPr>
                        <a:t> </a:t>
                      </a:r>
                      <a:r>
                        <a:rPr kumimoji="0" lang="fr-FR" altLang="en-US" sz="1800" b="1" u="none" strike="noStrike" cap="none" normalizeH="0" baseline="0" dirty="0" err="1">
                          <a:ln>
                            <a:noFill/>
                          </a:ln>
                          <a:solidFill>
                            <a:schemeClr val="bg1"/>
                          </a:solidFill>
                          <a:effectLst/>
                          <a:latin typeface="+mn-lt"/>
                        </a:rPr>
                        <a:t>Syntax</a:t>
                      </a:r>
                      <a:endParaRPr kumimoji="0" lang="en-US" altLang="en-US" sz="1800" b="1" i="0" u="none" strike="noStrike"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lvl1pPr indent="2286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0" marR="0" lvl="0" indent="228600" algn="l" defTabSz="685800" rtl="0" eaLnBrk="1" fontAlgn="base" latinLnBrk="0" hangingPunct="1">
                        <a:lnSpc>
                          <a:spcPts val="1100"/>
                        </a:lnSpc>
                        <a:spcBef>
                          <a:spcPts val="200"/>
                        </a:spcBef>
                        <a:spcAft>
                          <a:spcPct val="0"/>
                        </a:spcAft>
                        <a:buClrTx/>
                        <a:buSzTx/>
                        <a:buFontTx/>
                        <a:buNone/>
                        <a:tabLst/>
                      </a:pPr>
                      <a:r>
                        <a:rPr kumimoji="0" lang="en-US" altLang="en-US" sz="1800" b="1" u="none" strike="noStrike" cap="none" normalizeH="0" baseline="0" dirty="0">
                          <a:ln>
                            <a:noFill/>
                          </a:ln>
                          <a:solidFill>
                            <a:schemeClr val="bg1"/>
                          </a:solidFill>
                          <a:effectLst/>
                          <a:latin typeface="+mn-lt"/>
                        </a:rPr>
                        <a:t>  </a:t>
                      </a:r>
                    </a:p>
                    <a:p>
                      <a:pPr marL="0" marR="0" lvl="0" indent="228600" algn="l" defTabSz="685800" rtl="0" eaLnBrk="1" fontAlgn="base" latinLnBrk="0" hangingPunct="1">
                        <a:lnSpc>
                          <a:spcPts val="1100"/>
                        </a:lnSpc>
                        <a:spcBef>
                          <a:spcPts val="200"/>
                        </a:spcBef>
                        <a:spcAft>
                          <a:spcPct val="0"/>
                        </a:spcAft>
                        <a:buClrTx/>
                        <a:buSzTx/>
                        <a:buFontTx/>
                        <a:buNone/>
                        <a:tabLst/>
                      </a:pPr>
                      <a:r>
                        <a:rPr kumimoji="0" lang="en-US" altLang="en-US" sz="1800" b="1" u="none" strike="noStrike" cap="none" normalizeH="0" baseline="0" dirty="0">
                          <a:ln>
                            <a:noFill/>
                          </a:ln>
                          <a:solidFill>
                            <a:schemeClr val="bg1"/>
                          </a:solidFill>
                          <a:effectLst/>
                          <a:latin typeface="+mn-lt"/>
                        </a:rPr>
                        <a:t>Color Type</a:t>
                      </a:r>
                      <a:endParaRPr kumimoji="0" lang="en-US" altLang="en-US" sz="1800" b="1" i="0" u="none" strike="noStrike" cap="none" normalizeH="0" baseline="0" dirty="0">
                        <a:ln>
                          <a:noFill/>
                        </a:ln>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480543">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p { color: red }</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Color name</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480543">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p { color: #</a:t>
                      </a:r>
                      <a:r>
                        <a:rPr kumimoji="0" lang="en-US" altLang="en-US" sz="1800" u="none" strike="noStrike" cap="none" spc="-300" normalizeH="0" baseline="0" dirty="0">
                          <a:ln>
                            <a:noFill/>
                          </a:ln>
                          <a:effectLst/>
                          <a:latin typeface="+mn-lt"/>
                        </a:rPr>
                        <a:t>F </a:t>
                      </a:r>
                      <a:r>
                        <a:rPr kumimoji="0" lang="en-US" altLang="en-US" sz="1800" u="none" strike="noStrike" cap="none" normalizeH="0" baseline="0" dirty="0">
                          <a:ln>
                            <a:noFill/>
                          </a:ln>
                          <a:effectLst/>
                          <a:latin typeface="+mn-lt"/>
                        </a:rPr>
                        <a:t>F0000 }</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Hexadecimal color value</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918963">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p { color: #F00 }</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100000"/>
                        </a:lnSpc>
                        <a:spcBef>
                          <a:spcPts val="200"/>
                        </a:spcBef>
                        <a:spcAft>
                          <a:spcPct val="0"/>
                        </a:spcAft>
                        <a:buClrTx/>
                        <a:buSzTx/>
                        <a:buFontTx/>
                        <a:buNone/>
                        <a:tabLst/>
                      </a:pPr>
                      <a:r>
                        <a:rPr kumimoji="0" lang="en-US" altLang="en-US" sz="1800" u="none" strike="noStrike" cap="none" normalizeH="0" baseline="0" dirty="0">
                          <a:ln>
                            <a:noFill/>
                          </a:ln>
                          <a:effectLst/>
                          <a:latin typeface="+mn-lt"/>
                        </a:rPr>
                        <a:t>Shorthand hexadecimal (one character for each hexadecimal pair – only used with web safe colors)</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609600">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p { color: </a:t>
                      </a:r>
                      <a:r>
                        <a:rPr kumimoji="0" lang="en-US" altLang="en-US" sz="1800" u="none" strike="noStrike" cap="none" normalizeH="0" baseline="0" dirty="0" err="1">
                          <a:ln>
                            <a:noFill/>
                          </a:ln>
                          <a:effectLst/>
                          <a:latin typeface="+mn-lt"/>
                        </a:rPr>
                        <a:t>rgb</a:t>
                      </a:r>
                      <a:r>
                        <a:rPr kumimoji="0" lang="en-US" altLang="en-US" sz="1800" u="none" strike="noStrike" cap="none" normalizeH="0" baseline="0" dirty="0">
                          <a:ln>
                            <a:noFill/>
                          </a:ln>
                          <a:effectLst/>
                          <a:latin typeface="+mn-lt"/>
                        </a:rPr>
                        <a:t>(255,0,0) }</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Decimal color value (</a:t>
                      </a:r>
                      <a:r>
                        <a:rPr kumimoji="0" lang="en-US" altLang="en-US" sz="1800" u="none" strike="noStrike" cap="none" spc="-300" normalizeH="0" baseline="0" dirty="0">
                          <a:ln>
                            <a:noFill/>
                          </a:ln>
                          <a:effectLst/>
                          <a:latin typeface="+mn-lt"/>
                        </a:rPr>
                        <a:t>R G </a:t>
                      </a:r>
                      <a:r>
                        <a:rPr kumimoji="0" lang="en-US" altLang="en-US" sz="1800" u="none" strike="noStrike" cap="none" normalizeH="0" baseline="0" dirty="0">
                          <a:ln>
                            <a:noFill/>
                          </a:ln>
                          <a:effectLst/>
                          <a:latin typeface="+mn-lt"/>
                        </a:rPr>
                        <a:t>B triplet)</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4"/>
                  </a:ext>
                </a:extLst>
              </a:tr>
              <a:tr h="838156">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200000"/>
                        </a:lnSpc>
                        <a:spcBef>
                          <a:spcPts val="200"/>
                        </a:spcBef>
                        <a:spcAft>
                          <a:spcPct val="0"/>
                        </a:spcAft>
                        <a:buClrTx/>
                        <a:buSzTx/>
                        <a:buFontTx/>
                        <a:buNone/>
                        <a:tabLst/>
                      </a:pPr>
                      <a:r>
                        <a:rPr kumimoji="0" lang="en-US" altLang="en-US" sz="1800" u="none" strike="noStrike" cap="none" normalizeH="0" baseline="0" dirty="0">
                          <a:ln>
                            <a:noFill/>
                          </a:ln>
                          <a:effectLst/>
                          <a:latin typeface="+mn-lt"/>
                        </a:rPr>
                        <a:t>p { color: </a:t>
                      </a:r>
                      <a:r>
                        <a:rPr kumimoji="0" lang="en-US" altLang="en-US" sz="1800" u="none" strike="noStrike" cap="none" normalizeH="0" baseline="0" dirty="0" err="1">
                          <a:ln>
                            <a:noFill/>
                          </a:ln>
                          <a:effectLst/>
                          <a:latin typeface="+mn-lt"/>
                        </a:rPr>
                        <a:t>rgba</a:t>
                      </a:r>
                      <a:r>
                        <a:rPr kumimoji="0" lang="en-US" altLang="en-US" sz="1800" u="none" strike="noStrike" cap="none" normalizeH="0" baseline="0" dirty="0">
                          <a:ln>
                            <a:noFill/>
                          </a:ln>
                          <a:effectLst/>
                          <a:latin typeface="+mn-lt"/>
                        </a:rPr>
                        <a:t>(255,0,0,0.5) }</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100000"/>
                        </a:lnSpc>
                        <a:spcBef>
                          <a:spcPts val="200"/>
                        </a:spcBef>
                        <a:spcAft>
                          <a:spcPct val="0"/>
                        </a:spcAft>
                        <a:buClrTx/>
                        <a:buSzTx/>
                        <a:buFontTx/>
                        <a:buNone/>
                        <a:tabLst/>
                      </a:pPr>
                      <a:r>
                        <a:rPr kumimoji="0" lang="en-US" altLang="en-US" sz="1800" u="none" strike="noStrike" cap="none" normalizeH="0" baseline="0" dirty="0">
                          <a:ln>
                            <a:noFill/>
                          </a:ln>
                          <a:effectLst/>
                          <a:latin typeface="+mn-lt"/>
                        </a:rPr>
                        <a:t>Decimal color value (</a:t>
                      </a:r>
                      <a:r>
                        <a:rPr kumimoji="0" lang="en-US" altLang="en-US" sz="1800" u="none" strike="noStrike" cap="none" spc="-300" normalizeH="0" baseline="0" dirty="0">
                          <a:ln>
                            <a:noFill/>
                          </a:ln>
                          <a:effectLst/>
                          <a:latin typeface="+mn-lt"/>
                        </a:rPr>
                        <a:t>R G </a:t>
                      </a:r>
                      <a:r>
                        <a:rPr kumimoji="0" lang="en-US" altLang="en-US" sz="1800" u="none" strike="noStrike" cap="none" normalizeH="0" baseline="0" dirty="0">
                          <a:ln>
                            <a:noFill/>
                          </a:ln>
                          <a:effectLst/>
                          <a:latin typeface="+mn-lt"/>
                        </a:rPr>
                        <a:t>B triplet) followed by the alpha opacity (a value from 0 to 1). </a:t>
                      </a: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horzOverflow="overflow">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5"/>
                  </a:ext>
                </a:extLst>
              </a:tr>
              <a:tr h="605153">
                <a:tc>
                  <a:txBody>
                    <a:bodyPr/>
                    <a:lstStyle>
                      <a:lvl1pPr marL="762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914400" rtl="0" eaLnBrk="1" fontAlgn="base" latinLnBrk="0" hangingPunct="1">
                        <a:lnSpc>
                          <a:spcPct val="200000"/>
                        </a:lnSpc>
                        <a:spcBef>
                          <a:spcPts val="0"/>
                        </a:spcBef>
                        <a:spcAft>
                          <a:spcPct val="0"/>
                        </a:spcAft>
                        <a:buClrTx/>
                        <a:buSzTx/>
                        <a:buFontTx/>
                        <a:buNone/>
                        <a:tabLst/>
                      </a:pPr>
                      <a:r>
                        <a:rPr kumimoji="0" lang="en-US" altLang="en-US" sz="1800" u="none" strike="noStrike" cap="none" normalizeH="0" baseline="0" dirty="0">
                          <a:ln>
                            <a:noFill/>
                          </a:ln>
                          <a:effectLst/>
                          <a:latin typeface="+mn-lt"/>
                        </a:rPr>
                        <a:t>p { color: </a:t>
                      </a:r>
                      <a:r>
                        <a:rPr kumimoji="0" lang="en-US" altLang="en-US" sz="1800" u="none" strike="noStrike" cap="none" normalizeH="0" baseline="0" dirty="0" err="1">
                          <a:ln>
                            <a:noFill/>
                          </a:ln>
                          <a:effectLst/>
                          <a:latin typeface="+mn-lt"/>
                        </a:rPr>
                        <a:t>hsl</a:t>
                      </a:r>
                      <a:r>
                        <a:rPr kumimoji="0" lang="en-US" altLang="en-US" sz="1800" u="none" strike="noStrike" cap="none" normalizeH="0" baseline="0" dirty="0">
                          <a:ln>
                            <a:noFill/>
                          </a:ln>
                          <a:effectLst/>
                          <a:latin typeface="+mn-lt"/>
                        </a:rPr>
                        <a:t>(0, 100%, 50%) }</a:t>
                      </a:r>
                      <a:endParaRPr kumimoji="0" lang="en-US" altLang="en-US" sz="1800" b="0" i="0" u="none" strike="noStrike" cap="none" normalizeH="0" baseline="0" dirty="0">
                        <a:ln>
                          <a:noFill/>
                        </a:ln>
                        <a:solidFill>
                          <a:schemeClr val="tx1"/>
                        </a:solidFill>
                        <a:effectLst/>
                        <a:latin typeface="+mn-lt"/>
                        <a:ea typeface="SimSun" panose="02010600030101010101" pitchFamily="2" charset="-122"/>
                        <a:cs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lvl1pPr marL="76200" defTabSz="685800">
                        <a:lnSpc>
                          <a:spcPct val="90000"/>
                        </a:lnSpc>
                        <a:spcBef>
                          <a:spcPts val="750"/>
                        </a:spcBef>
                        <a:buFont typeface="Arial" panose="020B0604020202020204" pitchFamily="34" charset="0"/>
                        <a:defRPr sz="2000">
                          <a:solidFill>
                            <a:schemeClr val="tx1"/>
                          </a:solidFill>
                          <a:latin typeface="Corbel" panose="020B0503020204020204" pitchFamily="34" charset="0"/>
                        </a:defRPr>
                      </a:lvl1pPr>
                      <a:lvl2pPr marL="742950" indent="-285750" defTabSz="685800">
                        <a:lnSpc>
                          <a:spcPct val="90000"/>
                        </a:lnSpc>
                        <a:spcBef>
                          <a:spcPts val="375"/>
                        </a:spcBef>
                        <a:buFont typeface="Arial" panose="020B0604020202020204" pitchFamily="34" charset="0"/>
                        <a:defRPr>
                          <a:solidFill>
                            <a:schemeClr val="tx1"/>
                          </a:solidFill>
                          <a:latin typeface="Corbel" panose="020B0503020204020204" pitchFamily="34" charset="0"/>
                        </a:defRPr>
                      </a:lvl2pPr>
                      <a:lvl3pPr marL="1143000" indent="-228600" defTabSz="685800">
                        <a:lnSpc>
                          <a:spcPct val="90000"/>
                        </a:lnSpc>
                        <a:spcBef>
                          <a:spcPts val="375"/>
                        </a:spcBef>
                        <a:buFont typeface="Arial" panose="020B0604020202020204" pitchFamily="34" charset="0"/>
                        <a:defRPr sz="1400">
                          <a:solidFill>
                            <a:schemeClr val="tx1"/>
                          </a:solidFill>
                          <a:latin typeface="Corbel" panose="020B0503020204020204" pitchFamily="34" charset="0"/>
                        </a:defRPr>
                      </a:lvl3pPr>
                      <a:lvl4pPr marL="16002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4pPr>
                      <a:lvl5pPr marL="2057400" indent="-228600" defTabSz="685800">
                        <a:lnSpc>
                          <a:spcPct val="90000"/>
                        </a:lnSpc>
                        <a:spcBef>
                          <a:spcPts val="375"/>
                        </a:spcBef>
                        <a:buFont typeface="Arial" panose="020B0604020202020204" pitchFamily="34" charset="0"/>
                        <a:defRPr sz="1200">
                          <a:solidFill>
                            <a:schemeClr val="tx1"/>
                          </a:solidFill>
                          <a:latin typeface="Corbel" panose="020B050302020402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200">
                          <a:solidFill>
                            <a:schemeClr val="tx1"/>
                          </a:solidFill>
                          <a:latin typeface="Corbel" panose="020B0503020204020204" pitchFamily="34" charset="0"/>
                        </a:defRPr>
                      </a:lvl9pPr>
                    </a:lstStyle>
                    <a:p>
                      <a:pPr marL="76200" marR="0" lvl="0" indent="0" algn="l" defTabSz="685800" rtl="0" eaLnBrk="1" fontAlgn="base" latinLnBrk="0" hangingPunct="1">
                        <a:lnSpc>
                          <a:spcPct val="100000"/>
                        </a:lnSpc>
                        <a:spcBef>
                          <a:spcPts val="200"/>
                        </a:spcBef>
                        <a:spcAft>
                          <a:spcPct val="0"/>
                        </a:spcAft>
                        <a:buClrTx/>
                        <a:buSzTx/>
                        <a:buFontTx/>
                        <a:buNone/>
                        <a:tabLst/>
                        <a:defRPr/>
                      </a:pPr>
                      <a:r>
                        <a:rPr kumimoji="0" lang="en-US" altLang="en-US" sz="1800" u="none" strike="noStrike" kern="1200" cap="none" normalizeH="0" baseline="0" dirty="0">
                          <a:ln>
                            <a:noFill/>
                          </a:ln>
                          <a:solidFill>
                            <a:schemeClr val="tx1"/>
                          </a:solidFill>
                          <a:effectLst/>
                          <a:latin typeface="+mn-lt"/>
                          <a:ea typeface="+mn-ea"/>
                          <a:cs typeface="+mn-cs"/>
                        </a:rPr>
                        <a:t>HSL color values. </a:t>
                      </a:r>
                      <a:endParaRPr kumimoji="0" lang="en-US" altLang="en-US" sz="1800" b="0" i="1" u="none" strike="noStrike" kern="1200" cap="none" normalizeH="0" baseline="0" dirty="0">
                        <a:ln>
                          <a:noFill/>
                        </a:ln>
                        <a:solidFill>
                          <a:schemeClr val="tx1"/>
                        </a:solidFill>
                        <a:effectLst/>
                        <a:latin typeface="+mn-lt"/>
                        <a:ea typeface="SimSun" panose="02010600030101010101" pitchFamily="2" charset="-122"/>
                        <a:cs typeface="Times New Roman" panose="02020603050405020304" pitchFamily="18" charset="0"/>
                      </a:endParaRPr>
                    </a:p>
                  </a:txBody>
                  <a:tcPr marL="68580" marR="68580" marT="0" marB="0" anchor="ct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3479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Inline </a:t>
            </a:r>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with the Style Attribute</a:t>
            </a:r>
          </a:p>
        </p:txBody>
      </p:sp>
      <p:sp>
        <p:nvSpPr>
          <p:cNvPr id="4" name="Content Placeholder 3"/>
          <p:cNvSpPr>
            <a:spLocks noGrp="1"/>
          </p:cNvSpPr>
          <p:nvPr>
            <p:ph idx="1"/>
          </p:nvPr>
        </p:nvSpPr>
        <p:spPr>
          <a:xfrm>
            <a:off x="457200" y="858173"/>
            <a:ext cx="8153400" cy="2846933"/>
          </a:xfrm>
        </p:spPr>
        <p:txBody>
          <a:bodyPr wrap="square">
            <a:spAutoFit/>
          </a:bodyPr>
          <a:lstStyle/>
          <a:p>
            <a:r>
              <a:rPr lang="en-US" sz="2000" b="1" dirty="0"/>
              <a:t>Inline </a:t>
            </a:r>
            <a:r>
              <a:rPr lang="en-US" sz="2000" b="1" spc="-300" dirty="0"/>
              <a:t>C S </a:t>
            </a:r>
            <a:r>
              <a:rPr lang="en-US" sz="2000" b="1" dirty="0" err="1"/>
              <a:t>S</a:t>
            </a:r>
            <a:endParaRPr lang="en-US" sz="2000" b="1" dirty="0"/>
          </a:p>
          <a:p>
            <a:pPr lvl="1"/>
            <a:r>
              <a:rPr lang="en-US" sz="2000" dirty="0"/>
              <a:t>Configured in the body of the Web page </a:t>
            </a:r>
          </a:p>
          <a:p>
            <a:pPr lvl="1"/>
            <a:r>
              <a:rPr lang="en-US" sz="2000" dirty="0"/>
              <a:t>Use the style attribute of an </a:t>
            </a:r>
            <a:r>
              <a:rPr lang="en-US" sz="2000" spc="-300" dirty="0"/>
              <a:t>H T M </a:t>
            </a:r>
            <a:r>
              <a:rPr lang="en-US" sz="2000" dirty="0"/>
              <a:t>L tag</a:t>
            </a:r>
          </a:p>
          <a:p>
            <a:pPr lvl="1"/>
            <a:r>
              <a:rPr lang="en-US" sz="2000" dirty="0"/>
              <a:t>Apply only to the specific element</a:t>
            </a:r>
          </a:p>
          <a:p>
            <a:r>
              <a:rPr lang="en-US" sz="2000" b="1" dirty="0"/>
              <a:t>The Style Attribute</a:t>
            </a:r>
          </a:p>
          <a:p>
            <a:pPr lvl="1"/>
            <a:r>
              <a:rPr lang="en-US" sz="2000" dirty="0"/>
              <a:t>Value: one or more style declaration property and value pairs</a:t>
            </a:r>
          </a:p>
          <a:p>
            <a:r>
              <a:rPr lang="en-US" sz="2000" dirty="0"/>
              <a:t>Examples</a:t>
            </a:r>
          </a:p>
        </p:txBody>
      </p:sp>
      <p:sp>
        <p:nvSpPr>
          <p:cNvPr id="5" name="Content Placeholder 4"/>
          <p:cNvSpPr>
            <a:spLocks noGrp="1"/>
          </p:cNvSpPr>
          <p:nvPr>
            <p:ph idx="13"/>
          </p:nvPr>
        </p:nvSpPr>
        <p:spPr>
          <a:xfrm>
            <a:off x="457200" y="3848100"/>
            <a:ext cx="8153400" cy="307777"/>
          </a:xfrm>
        </p:spPr>
        <p:txBody>
          <a:bodyPr wrap="square">
            <a:spAutoFit/>
          </a:bodyPr>
          <a:lstStyle/>
          <a:p>
            <a:pPr marL="285750" indent="0">
              <a:buNone/>
            </a:pPr>
            <a:r>
              <a:rPr lang="en-US" sz="2000" b="1" dirty="0"/>
              <a:t>&lt;h1 style="color:#ff0000"&gt;Heading text is red&lt;/h1&gt;</a:t>
            </a:r>
          </a:p>
        </p:txBody>
      </p:sp>
      <p:pic>
        <p:nvPicPr>
          <p:cNvPr id="9" name="Picture 3" descr="The given text reads the following: Heading text is red. ">
            <a:extLst>
              <a:ext uri="{FF2B5EF4-FFF2-40B4-BE49-F238E27FC236}">
                <a16:creationId xmlns:a16="http://schemas.microsoft.com/office/drawing/2014/main" id="{A5F94F82-0A6E-4948-9F26-F83863C66603}"/>
              </a:ext>
            </a:extLst>
          </p:cNvPr>
          <p:cNvPicPr>
            <a:picLocks noChangeAspect="1" noChangeArrowheads="1"/>
          </p:cNvPicPr>
          <p:nvPr/>
        </p:nvPicPr>
        <p:blipFill>
          <a:blip r:embed="rId3" cstate="print"/>
          <a:srcRect/>
          <a:stretch>
            <a:fillRect/>
          </a:stretch>
        </p:blipFill>
        <p:spPr bwMode="auto">
          <a:xfrm>
            <a:off x="781050" y="4267200"/>
            <a:ext cx="2609850" cy="466725"/>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Content Placeholder 5"/>
          <p:cNvSpPr>
            <a:spLocks noGrp="1"/>
          </p:cNvSpPr>
          <p:nvPr>
            <p:ph idx="14"/>
          </p:nvPr>
        </p:nvSpPr>
        <p:spPr>
          <a:xfrm>
            <a:off x="457200" y="4914900"/>
            <a:ext cx="8153400" cy="615553"/>
          </a:xfrm>
        </p:spPr>
        <p:txBody>
          <a:bodyPr wrap="square">
            <a:spAutoFit/>
          </a:bodyPr>
          <a:lstStyle/>
          <a:p>
            <a:pPr marL="285750" indent="0">
              <a:buNone/>
            </a:pPr>
            <a:r>
              <a:rPr lang="en-US" sz="2000" b="1" dirty="0"/>
              <a:t>&lt;h1 style="color:#</a:t>
            </a:r>
            <a:r>
              <a:rPr lang="en-US" sz="2000" b="1" spc="-300" dirty="0"/>
              <a:t>F </a:t>
            </a:r>
            <a:r>
              <a:rPr lang="en-US" sz="2000" b="1" dirty="0"/>
              <a:t>F0000;background-color:#</a:t>
            </a:r>
            <a:r>
              <a:rPr lang="en-US" sz="2000" b="1" dirty="0" err="1"/>
              <a:t>cccccc</a:t>
            </a:r>
            <a:r>
              <a:rPr lang="en-US" sz="2000" b="1" dirty="0"/>
              <a:t>"&gt;This is displayed as a red heading with gray background&lt;/h1&gt;</a:t>
            </a:r>
          </a:p>
        </p:txBody>
      </p:sp>
      <p:pic>
        <p:nvPicPr>
          <p:cNvPr id="10" name="Picture 2" descr="The given text reads the following: This is displayed as a red heading with gray background.">
            <a:extLst>
              <a:ext uri="{FF2B5EF4-FFF2-40B4-BE49-F238E27FC236}">
                <a16:creationId xmlns:a16="http://schemas.microsoft.com/office/drawing/2014/main" id="{6315BBB6-11FF-4540-9475-D751BA71E4A1}"/>
              </a:ext>
            </a:extLst>
          </p:cNvPr>
          <p:cNvPicPr>
            <a:picLocks noChangeAspect="1" noChangeArrowheads="1"/>
          </p:cNvPicPr>
          <p:nvPr/>
        </p:nvPicPr>
        <p:blipFill>
          <a:blip r:embed="rId4" cstate="print"/>
          <a:srcRect/>
          <a:stretch>
            <a:fillRect/>
          </a:stretch>
        </p:blipFill>
        <p:spPr bwMode="auto">
          <a:xfrm>
            <a:off x="714375" y="5648325"/>
            <a:ext cx="7570787" cy="476250"/>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66021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153400" cy="923330"/>
          </a:xfrm>
        </p:spPr>
        <p:txBody>
          <a:bodyPr wrap="square">
            <a:spAutoFit/>
          </a:bodyPr>
          <a:lstStyle/>
          <a:p>
            <a:r>
              <a:rPr lang="en-US" sz="3000" dirty="0">
                <a:latin typeface="+mj-lt"/>
              </a:rPr>
              <a:t>Configure Embedded </a:t>
            </a:r>
            <a:r>
              <a:rPr lang="en-US" sz="3000" spc="-500" dirty="0">
                <a:latin typeface="+mj-lt"/>
              </a:rPr>
              <a:t>C S </a:t>
            </a:r>
            <a:r>
              <a:rPr lang="en-US" sz="3000" dirty="0" err="1">
                <a:latin typeface="+mj-lt"/>
              </a:rPr>
              <a:t>S</a:t>
            </a:r>
            <a:r>
              <a:rPr lang="en-US" sz="3000" dirty="0">
                <a:latin typeface="+mj-lt"/>
              </a:rPr>
              <a:t> with the Style Element</a:t>
            </a:r>
          </a:p>
        </p:txBody>
      </p:sp>
      <p:sp>
        <p:nvSpPr>
          <p:cNvPr id="3" name="Content Placeholder 2"/>
          <p:cNvSpPr>
            <a:spLocks noGrp="1"/>
          </p:cNvSpPr>
          <p:nvPr>
            <p:ph idx="1"/>
          </p:nvPr>
        </p:nvSpPr>
        <p:spPr>
          <a:xfrm>
            <a:off x="457200" y="1190625"/>
            <a:ext cx="8153400" cy="3177793"/>
          </a:xfrm>
        </p:spPr>
        <p:txBody>
          <a:bodyPr wrap="square">
            <a:spAutoFit/>
          </a:bodyPr>
          <a:lstStyle/>
          <a:p>
            <a:r>
              <a:rPr lang="en-US" sz="1800" dirty="0"/>
              <a:t>Configured in the head section of a web page. </a:t>
            </a:r>
          </a:p>
          <a:p>
            <a:r>
              <a:rPr lang="en-US" sz="1800" dirty="0"/>
              <a:t>Use the </a:t>
            </a:r>
            <a:r>
              <a:rPr lang="en-US" sz="1800" spc="-300" dirty="0"/>
              <a:t>H T M </a:t>
            </a:r>
            <a:r>
              <a:rPr lang="en-US" sz="1800" dirty="0"/>
              <a:t>L &lt;style&gt; element</a:t>
            </a:r>
          </a:p>
          <a:p>
            <a:r>
              <a:rPr lang="en-US" sz="1800" dirty="0"/>
              <a:t>Apply to the entire web page document</a:t>
            </a:r>
          </a:p>
          <a:p>
            <a:r>
              <a:rPr lang="en-US" sz="1800" dirty="0"/>
              <a:t>Style declarations are contained between the opening and closing &lt;style&gt; tags</a:t>
            </a:r>
          </a:p>
          <a:p>
            <a:r>
              <a:rPr lang="en-US" sz="1800" dirty="0"/>
              <a:t>The optional type attribute indicates the </a:t>
            </a:r>
            <a:r>
              <a:rPr lang="en-US" sz="1800" spc="-300" dirty="0"/>
              <a:t>M I M </a:t>
            </a:r>
            <a:r>
              <a:rPr lang="en-US" sz="1800" dirty="0"/>
              <a:t>E (</a:t>
            </a:r>
            <a:r>
              <a:rPr lang="en-US" dirty="0"/>
              <a:t>Internet media type)</a:t>
            </a:r>
            <a:r>
              <a:rPr lang="en-US" sz="1800" dirty="0"/>
              <a:t> type of text/</a:t>
            </a:r>
            <a:r>
              <a:rPr lang="en-US" sz="1800" dirty="0" err="1"/>
              <a:t>css</a:t>
            </a:r>
            <a:endParaRPr lang="en-US" sz="1800" dirty="0"/>
          </a:p>
          <a:p>
            <a:r>
              <a:rPr lang="en-US" sz="1800" dirty="0"/>
              <a:t>Example:</a:t>
            </a:r>
          </a:p>
        </p:txBody>
      </p:sp>
      <p:sp>
        <p:nvSpPr>
          <p:cNvPr id="4" name="Content Placeholder 3"/>
          <p:cNvSpPr>
            <a:spLocks noGrp="1"/>
          </p:cNvSpPr>
          <p:nvPr>
            <p:ph idx="13"/>
          </p:nvPr>
        </p:nvSpPr>
        <p:spPr>
          <a:xfrm>
            <a:off x="1828800" y="4333584"/>
            <a:ext cx="4343400" cy="1692771"/>
          </a:xfrm>
        </p:spPr>
        <p:txBody>
          <a:bodyPr wrap="square">
            <a:spAutoFit/>
          </a:bodyPr>
          <a:lstStyle/>
          <a:p>
            <a:pPr marL="0" indent="0">
              <a:spcBef>
                <a:spcPts val="600"/>
              </a:spcBef>
              <a:buNone/>
            </a:pPr>
            <a:r>
              <a:rPr lang="en-US" sz="1800" b="1" dirty="0"/>
              <a:t>&lt;style&gt;</a:t>
            </a:r>
          </a:p>
          <a:p>
            <a:pPr marL="0" indent="0">
              <a:spcBef>
                <a:spcPts val="600"/>
              </a:spcBef>
              <a:buNone/>
            </a:pPr>
            <a:r>
              <a:rPr lang="en-US" sz="1800" b="1" dirty="0"/>
              <a:t>body { background-color: #000000;</a:t>
            </a:r>
          </a:p>
          <a:p>
            <a:pPr marL="0" indent="0">
              <a:spcBef>
                <a:spcPts val="600"/>
              </a:spcBef>
              <a:buNone/>
            </a:pPr>
            <a:r>
              <a:rPr lang="en-US" sz="1800" b="1" dirty="0"/>
              <a:t>           color: #</a:t>
            </a:r>
            <a:r>
              <a:rPr lang="en-US" sz="1800" b="1" spc="-300" dirty="0"/>
              <a:t>F </a:t>
            </a:r>
            <a:r>
              <a:rPr lang="en-US" sz="1800" b="1" spc="-300" dirty="0" err="1"/>
              <a:t>F</a:t>
            </a:r>
            <a:r>
              <a:rPr lang="en-US" sz="1800" b="1" spc="-300" dirty="0"/>
              <a:t> </a:t>
            </a:r>
            <a:r>
              <a:rPr lang="en-US" sz="1800" b="1" spc="-300" dirty="0" err="1"/>
              <a:t>F</a:t>
            </a:r>
            <a:r>
              <a:rPr lang="en-US" sz="1800" b="1" spc="-300" dirty="0"/>
              <a:t> </a:t>
            </a:r>
            <a:r>
              <a:rPr lang="en-US" sz="1800" b="1" spc="-300" dirty="0" err="1"/>
              <a:t>F</a:t>
            </a:r>
            <a:r>
              <a:rPr lang="en-US" sz="1800" b="1" spc="-300" dirty="0"/>
              <a:t> </a:t>
            </a:r>
            <a:r>
              <a:rPr lang="en-US" sz="1800" b="1" spc="-300" dirty="0" err="1"/>
              <a:t>F</a:t>
            </a:r>
            <a:r>
              <a:rPr lang="en-US" sz="1800" b="1" spc="-300" dirty="0"/>
              <a:t> </a:t>
            </a:r>
            <a:r>
              <a:rPr lang="en-US" sz="1800" b="1" dirty="0" err="1"/>
              <a:t>F</a:t>
            </a:r>
            <a:r>
              <a:rPr lang="en-US" sz="1800" b="1" dirty="0"/>
              <a:t>;</a:t>
            </a:r>
          </a:p>
          <a:p>
            <a:pPr marL="0" indent="0">
              <a:spcBef>
                <a:spcPts val="600"/>
              </a:spcBef>
              <a:buNone/>
            </a:pPr>
            <a:r>
              <a:rPr lang="en-US" sz="1800" b="1" dirty="0"/>
              <a:t>}</a:t>
            </a:r>
          </a:p>
          <a:p>
            <a:pPr marL="0" indent="0">
              <a:spcBef>
                <a:spcPts val="600"/>
              </a:spcBef>
              <a:buNone/>
            </a:pPr>
            <a:r>
              <a:rPr lang="en-US" sz="1800" b="1" dirty="0"/>
              <a:t>&lt;/style&gt; </a:t>
            </a:r>
          </a:p>
        </p:txBody>
      </p:sp>
    </p:spTree>
    <p:extLst>
      <p:ext uri="{BB962C8B-B14F-4D97-AF65-F5344CB8AC3E}">
        <p14:creationId xmlns:p14="http://schemas.microsoft.com/office/powerpoint/2010/main" val="328390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Embedded Styles</a:t>
            </a:r>
          </a:p>
        </p:txBody>
      </p:sp>
      <p:sp>
        <p:nvSpPr>
          <p:cNvPr id="3" name="Content Placeholder 2"/>
          <p:cNvSpPr>
            <a:spLocks noGrp="1"/>
          </p:cNvSpPr>
          <p:nvPr>
            <p:ph idx="1"/>
          </p:nvPr>
        </p:nvSpPr>
        <p:spPr>
          <a:xfrm>
            <a:off x="457200" y="723900"/>
            <a:ext cx="4267200" cy="1731243"/>
          </a:xfrm>
        </p:spPr>
        <p:txBody>
          <a:bodyPr wrap="square">
            <a:spAutoFit/>
          </a:bodyPr>
          <a:lstStyle/>
          <a:p>
            <a:r>
              <a:rPr lang="en-US" sz="2000" dirty="0"/>
              <a:t>The body selector sets the global style rules for the entire page.</a:t>
            </a:r>
          </a:p>
          <a:p>
            <a:r>
              <a:rPr lang="en-US" sz="2000" dirty="0"/>
              <a:t>These global rules are overridden for &lt;h1&gt; and &lt;h2&gt; elements by the h1 and h2 style rules.</a:t>
            </a:r>
          </a:p>
        </p:txBody>
      </p:sp>
      <p:sp>
        <p:nvSpPr>
          <p:cNvPr id="4" name="Content Placeholder 3"/>
          <p:cNvSpPr>
            <a:spLocks noGrp="1"/>
          </p:cNvSpPr>
          <p:nvPr>
            <p:ph idx="13"/>
          </p:nvPr>
        </p:nvSpPr>
        <p:spPr>
          <a:xfrm>
            <a:off x="457200" y="2790379"/>
            <a:ext cx="4419600" cy="3000821"/>
          </a:xfrm>
        </p:spPr>
        <p:txBody>
          <a:bodyPr wrap="square">
            <a:spAutoFit/>
          </a:bodyPr>
          <a:lstStyle/>
          <a:p>
            <a:pPr marL="0" indent="0">
              <a:spcBef>
                <a:spcPts val="600"/>
              </a:spcBef>
              <a:buNone/>
            </a:pPr>
            <a:r>
              <a:rPr lang="en-US" sz="2000" b="1" dirty="0"/>
              <a:t>&lt;style&gt;</a:t>
            </a:r>
          </a:p>
          <a:p>
            <a:pPr marL="0" indent="0">
              <a:spcBef>
                <a:spcPts val="600"/>
              </a:spcBef>
              <a:buNone/>
            </a:pPr>
            <a:r>
              <a:rPr lang="en-US" sz="2000" b="1" dirty="0"/>
              <a:t>body { background-color: #</a:t>
            </a:r>
            <a:r>
              <a:rPr lang="en-US" sz="2000" b="1" spc="-300" dirty="0"/>
              <a:t>E 6 E 6 F </a:t>
            </a:r>
            <a:r>
              <a:rPr lang="en-US" sz="2000" b="1" dirty="0"/>
              <a:t>A;</a:t>
            </a:r>
          </a:p>
          <a:p>
            <a:pPr marL="0" indent="0">
              <a:spcBef>
                <a:spcPts val="600"/>
              </a:spcBef>
              <a:buNone/>
            </a:pPr>
            <a:r>
              <a:rPr lang="en-US" sz="2000" b="1" dirty="0"/>
              <a:t>            color: #191970; }</a:t>
            </a:r>
          </a:p>
          <a:p>
            <a:pPr marL="0" indent="0">
              <a:spcBef>
                <a:spcPts val="600"/>
              </a:spcBef>
              <a:buNone/>
            </a:pPr>
            <a:r>
              <a:rPr lang="en-US" sz="2000" b="1" dirty="0"/>
              <a:t>h1 { background-color: #191970;</a:t>
            </a:r>
          </a:p>
          <a:p>
            <a:pPr marL="0" indent="0">
              <a:spcBef>
                <a:spcPts val="600"/>
              </a:spcBef>
              <a:buNone/>
            </a:pPr>
            <a:r>
              <a:rPr lang="en-US" sz="2000" b="1" dirty="0"/>
              <a:t>            color: #E6E6FA; }</a:t>
            </a:r>
          </a:p>
          <a:p>
            <a:pPr marL="0" indent="0">
              <a:spcBef>
                <a:spcPts val="600"/>
              </a:spcBef>
              <a:buNone/>
            </a:pPr>
            <a:r>
              <a:rPr lang="en-US" sz="2000" b="1" dirty="0"/>
              <a:t>h2 { background-color: #</a:t>
            </a:r>
            <a:r>
              <a:rPr lang="en-US" sz="2000" b="1" spc="-300" dirty="0"/>
              <a:t>A E A E D </a:t>
            </a:r>
            <a:r>
              <a:rPr lang="en-US" sz="2000" b="1" dirty="0"/>
              <a:t>4;</a:t>
            </a:r>
          </a:p>
          <a:p>
            <a:pPr marL="0" indent="0">
              <a:spcBef>
                <a:spcPts val="600"/>
              </a:spcBef>
              <a:buNone/>
            </a:pPr>
            <a:r>
              <a:rPr lang="en-US" sz="2000" b="1" dirty="0"/>
              <a:t>           color: #191970; }</a:t>
            </a:r>
          </a:p>
          <a:p>
            <a:pPr marL="0" indent="0">
              <a:spcBef>
                <a:spcPts val="600"/>
              </a:spcBef>
              <a:buNone/>
            </a:pPr>
            <a:r>
              <a:rPr lang="en-US" sz="2000" b="1" dirty="0"/>
              <a:t>&lt;/style&gt;</a:t>
            </a:r>
          </a:p>
        </p:txBody>
      </p:sp>
      <p:pic>
        <p:nvPicPr>
          <p:cNvPr id="5122" name="Picture 2" descr="The Trillium page now has a pale purple color for the background and the header text, a dark purple for the header background and the rest of the page’s non hyperlink text, and a medium purple for the level 2 heading backgroun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825" y="743162"/>
            <a:ext cx="3502136" cy="352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12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External Style Sheets - 1</a:t>
            </a:r>
          </a:p>
        </p:txBody>
      </p:sp>
      <p:sp>
        <p:nvSpPr>
          <p:cNvPr id="3" name="Content Placeholder 2"/>
          <p:cNvSpPr>
            <a:spLocks noGrp="1"/>
          </p:cNvSpPr>
          <p:nvPr>
            <p:ph idx="1"/>
          </p:nvPr>
        </p:nvSpPr>
        <p:spPr>
          <a:xfrm>
            <a:off x="457200" y="838200"/>
            <a:ext cx="8153400" cy="2639184"/>
          </a:xfrm>
        </p:spPr>
        <p:txBody>
          <a:bodyPr wrap="square">
            <a:spAutoFit/>
          </a:bodyPr>
          <a:lstStyle/>
          <a:p>
            <a:r>
              <a:rPr lang="en-US" sz="2400" spc="-300" dirty="0"/>
              <a:t>C S </a:t>
            </a:r>
            <a:r>
              <a:rPr lang="en-US" sz="2400" dirty="0" err="1"/>
              <a:t>S</a:t>
            </a:r>
            <a:r>
              <a:rPr lang="en-US" sz="2400" dirty="0"/>
              <a:t> style rules are contained in a text file separate from the </a:t>
            </a:r>
            <a:r>
              <a:rPr lang="en-US" sz="2400" spc="-300" dirty="0"/>
              <a:t>H T M </a:t>
            </a:r>
            <a:r>
              <a:rPr lang="en-US" sz="2400" dirty="0"/>
              <a:t>L documents. </a:t>
            </a:r>
          </a:p>
          <a:p>
            <a:r>
              <a:rPr lang="en-US" sz="2400" dirty="0"/>
              <a:t>The External Style Sheet text file: </a:t>
            </a:r>
          </a:p>
          <a:p>
            <a:pPr lvl="1"/>
            <a:r>
              <a:rPr lang="en-US" sz="2400" dirty="0"/>
              <a:t>extension ".</a:t>
            </a:r>
            <a:r>
              <a:rPr lang="en-US" sz="2400" dirty="0" err="1"/>
              <a:t>css</a:t>
            </a:r>
            <a:r>
              <a:rPr lang="en-US" sz="2400" dirty="0"/>
              <a:t>" </a:t>
            </a:r>
          </a:p>
          <a:p>
            <a:pPr lvl="1"/>
            <a:r>
              <a:rPr lang="en-US" sz="2400" dirty="0"/>
              <a:t>contains only style rules</a:t>
            </a:r>
          </a:p>
          <a:p>
            <a:pPr lvl="1"/>
            <a:r>
              <a:rPr lang="en-US" sz="2400" dirty="0"/>
              <a:t>does not contain any </a:t>
            </a:r>
            <a:r>
              <a:rPr lang="en-US" sz="2400" spc="-300" dirty="0"/>
              <a:t>H T M </a:t>
            </a:r>
            <a:r>
              <a:rPr lang="en-US" sz="2400" dirty="0"/>
              <a:t>L tags</a:t>
            </a:r>
          </a:p>
        </p:txBody>
      </p:sp>
    </p:spTree>
    <p:extLst>
      <p:ext uri="{BB962C8B-B14F-4D97-AF65-F5344CB8AC3E}">
        <p14:creationId xmlns:p14="http://schemas.microsoft.com/office/powerpoint/2010/main" val="1290952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t>External Style Sheets - 2</a:t>
            </a:r>
            <a:endParaRPr lang="en-US" sz="3600" dirty="0">
              <a:latin typeface="+mj-lt"/>
            </a:endParaRPr>
          </a:p>
        </p:txBody>
      </p:sp>
      <p:sp>
        <p:nvSpPr>
          <p:cNvPr id="3" name="Content Placeholder 2"/>
          <p:cNvSpPr>
            <a:spLocks noGrp="1"/>
          </p:cNvSpPr>
          <p:nvPr>
            <p:ph idx="1"/>
          </p:nvPr>
        </p:nvSpPr>
        <p:spPr>
          <a:xfrm>
            <a:off x="456154" y="835968"/>
            <a:ext cx="8154446" cy="738664"/>
          </a:xfrm>
        </p:spPr>
        <p:txBody>
          <a:bodyPr wrap="square">
            <a:spAutoFit/>
          </a:bodyPr>
          <a:lstStyle/>
          <a:p>
            <a:pPr marL="0" lvl="1" indent="0">
              <a:buNone/>
            </a:pPr>
            <a:r>
              <a:rPr lang="en-US" sz="2400" dirty="0"/>
              <a:t>Multiple web pages can associate with the same external style sheet file.</a:t>
            </a:r>
          </a:p>
        </p:txBody>
      </p:sp>
      <p:pic>
        <p:nvPicPr>
          <p:cNvPr id="1026" name="Picture 2" descr="The following text is given in the slide:&#10;Index period html &#10;Clients period html&#10;About period html&#10;Etc ellipsis&#10;The above text point to a line of code as follows:&#10;Site period CSS&#10;body curly braces background hyphen color: # E6E6FA; color: #000000;&#10;enter scurly braces&#10;h2 curly braces color: #003366; curly br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432" y="2051917"/>
            <a:ext cx="7945777" cy="4015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2032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&lt;link&gt; Element</a:t>
            </a:r>
          </a:p>
        </p:txBody>
      </p:sp>
      <p:sp>
        <p:nvSpPr>
          <p:cNvPr id="3" name="Content Placeholder 2"/>
          <p:cNvSpPr>
            <a:spLocks noGrp="1"/>
          </p:cNvSpPr>
          <p:nvPr>
            <p:ph idx="1"/>
          </p:nvPr>
        </p:nvSpPr>
        <p:spPr>
          <a:xfrm>
            <a:off x="457200" y="838200"/>
            <a:ext cx="8153400" cy="2423740"/>
          </a:xfrm>
        </p:spPr>
        <p:txBody>
          <a:bodyPr wrap="square">
            <a:spAutoFit/>
          </a:bodyPr>
          <a:lstStyle/>
          <a:p>
            <a:r>
              <a:rPr lang="en-US" sz="2400" dirty="0"/>
              <a:t>A self-contained tag (void)</a:t>
            </a:r>
          </a:p>
          <a:p>
            <a:r>
              <a:rPr lang="en-US" sz="2400" dirty="0"/>
              <a:t>Placed in the header section</a:t>
            </a:r>
          </a:p>
          <a:p>
            <a:r>
              <a:rPr lang="en-US" sz="2400" b="1" dirty="0">
                <a:solidFill>
                  <a:srgbClr val="0070C0"/>
                </a:solidFill>
              </a:rPr>
              <a:t>Purpose</a:t>
            </a:r>
            <a:r>
              <a:rPr lang="en-US" sz="2400" dirty="0"/>
              <a:t>: associates the external style sheet file with the web page. </a:t>
            </a:r>
          </a:p>
          <a:p>
            <a:r>
              <a:rPr lang="en-US" sz="2400" dirty="0"/>
              <a:t>Example:</a:t>
            </a:r>
          </a:p>
        </p:txBody>
      </p:sp>
      <p:sp>
        <p:nvSpPr>
          <p:cNvPr id="4" name="Content Placeholder 3"/>
          <p:cNvSpPr>
            <a:spLocks noGrp="1"/>
          </p:cNvSpPr>
          <p:nvPr>
            <p:ph idx="13"/>
          </p:nvPr>
        </p:nvSpPr>
        <p:spPr>
          <a:xfrm>
            <a:off x="457200" y="3364468"/>
            <a:ext cx="8153400" cy="369332"/>
          </a:xfrm>
        </p:spPr>
        <p:txBody>
          <a:bodyPr wrap="square">
            <a:spAutoFit/>
          </a:bodyPr>
          <a:lstStyle/>
          <a:p>
            <a:pPr marL="285750" indent="0">
              <a:buNone/>
            </a:pPr>
            <a:r>
              <a:rPr lang="en-US" sz="2400" b="1" dirty="0"/>
              <a:t>&lt;link </a:t>
            </a:r>
            <a:r>
              <a:rPr lang="en-US" sz="2400" b="1" dirty="0" err="1"/>
              <a:t>rel</a:t>
            </a:r>
            <a:r>
              <a:rPr lang="en-US" sz="2400" b="1" dirty="0"/>
              <a:t>="stylesheet" </a:t>
            </a:r>
            <a:r>
              <a:rPr lang="en-US" sz="2400" b="1" dirty="0" err="1"/>
              <a:t>href</a:t>
            </a:r>
            <a:r>
              <a:rPr lang="en-US" sz="2400" b="1" dirty="0"/>
              <a:t>="color.css"&gt;</a:t>
            </a:r>
          </a:p>
        </p:txBody>
      </p:sp>
    </p:spTree>
    <p:extLst>
      <p:ext uri="{BB962C8B-B14F-4D97-AF65-F5344CB8AC3E}">
        <p14:creationId xmlns:p14="http://schemas.microsoft.com/office/powerpoint/2010/main" val="363431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Using an External Style Sheet</a:t>
            </a:r>
          </a:p>
        </p:txBody>
      </p:sp>
      <p:sp>
        <p:nvSpPr>
          <p:cNvPr id="3" name="Content Placeholder 2"/>
          <p:cNvSpPr>
            <a:spLocks noGrp="1"/>
          </p:cNvSpPr>
          <p:nvPr>
            <p:ph idx="1"/>
          </p:nvPr>
        </p:nvSpPr>
        <p:spPr>
          <a:xfrm>
            <a:off x="457200" y="838201"/>
            <a:ext cx="8153400" cy="369332"/>
          </a:xfrm>
        </p:spPr>
        <p:txBody>
          <a:bodyPr wrap="square">
            <a:spAutoFit/>
          </a:bodyPr>
          <a:lstStyle/>
          <a:p>
            <a:pPr marL="0" indent="0">
              <a:buNone/>
            </a:pPr>
            <a:r>
              <a:rPr lang="en-US" sz="2400" dirty="0"/>
              <a:t>External Style Sheet color.css</a:t>
            </a:r>
          </a:p>
        </p:txBody>
      </p:sp>
      <p:sp>
        <p:nvSpPr>
          <p:cNvPr id="4" name="Content Placeholder 3"/>
          <p:cNvSpPr>
            <a:spLocks noGrp="1"/>
          </p:cNvSpPr>
          <p:nvPr>
            <p:ph idx="13"/>
          </p:nvPr>
        </p:nvSpPr>
        <p:spPr>
          <a:xfrm>
            <a:off x="457200" y="1323976"/>
            <a:ext cx="8153400" cy="1261884"/>
          </a:xfrm>
        </p:spPr>
        <p:txBody>
          <a:bodyPr wrap="square">
            <a:spAutoFit/>
          </a:bodyPr>
          <a:lstStyle/>
          <a:p>
            <a:pPr marL="0" indent="0">
              <a:spcBef>
                <a:spcPts val="600"/>
              </a:spcBef>
              <a:buNone/>
            </a:pPr>
            <a:r>
              <a:rPr lang="en-US" sz="2400" b="1" dirty="0"/>
              <a:t>body { background-color: #0000</a:t>
            </a:r>
            <a:r>
              <a:rPr lang="en-US" sz="2400" b="1" spc="-300" dirty="0"/>
              <a:t>F </a:t>
            </a:r>
            <a:r>
              <a:rPr lang="en-US" sz="2400" b="1" dirty="0"/>
              <a:t>F;</a:t>
            </a:r>
          </a:p>
          <a:p>
            <a:pPr marL="0" indent="0">
              <a:spcBef>
                <a:spcPts val="600"/>
              </a:spcBef>
              <a:buNone/>
            </a:pPr>
            <a:r>
              <a:rPr lang="en-US" sz="2400" b="1" dirty="0"/>
              <a:t>            color: #</a:t>
            </a:r>
            <a:r>
              <a:rPr lang="en-US" sz="2400" b="1" spc="-300" dirty="0"/>
              <a:t>F </a:t>
            </a:r>
            <a:r>
              <a:rPr lang="en-US" sz="2400" b="1" spc="-300" dirty="0" err="1"/>
              <a:t>F</a:t>
            </a:r>
            <a:r>
              <a:rPr lang="en-US" sz="2400" b="1" spc="-300" dirty="0"/>
              <a:t> </a:t>
            </a:r>
            <a:r>
              <a:rPr lang="en-US" sz="2400" b="1" spc="-300" dirty="0" err="1"/>
              <a:t>F</a:t>
            </a:r>
            <a:r>
              <a:rPr lang="en-US" sz="2400" b="1" spc="-300" dirty="0"/>
              <a:t> </a:t>
            </a:r>
            <a:r>
              <a:rPr lang="en-US" sz="2400" b="1" spc="-300" dirty="0" err="1"/>
              <a:t>F</a:t>
            </a:r>
            <a:r>
              <a:rPr lang="en-US" sz="2400" b="1" spc="-300" dirty="0"/>
              <a:t> </a:t>
            </a:r>
            <a:r>
              <a:rPr lang="en-US" sz="2400" b="1" spc="-300" dirty="0" err="1"/>
              <a:t>F</a:t>
            </a:r>
            <a:r>
              <a:rPr lang="en-US" sz="2400" b="1" spc="-300" dirty="0"/>
              <a:t> </a:t>
            </a:r>
            <a:r>
              <a:rPr lang="en-US" sz="2400" b="1" dirty="0" err="1"/>
              <a:t>F</a:t>
            </a:r>
            <a:r>
              <a:rPr lang="en-US" sz="2400" b="1" dirty="0"/>
              <a:t>;</a:t>
            </a:r>
          </a:p>
          <a:p>
            <a:pPr marL="0" indent="0">
              <a:spcBef>
                <a:spcPts val="600"/>
              </a:spcBef>
              <a:buNone/>
            </a:pPr>
            <a:r>
              <a:rPr lang="en-US" sz="2400" b="1" dirty="0"/>
              <a:t>}</a:t>
            </a:r>
          </a:p>
        </p:txBody>
      </p:sp>
      <p:sp>
        <p:nvSpPr>
          <p:cNvPr id="5" name="Content Placeholder 4"/>
          <p:cNvSpPr>
            <a:spLocks noGrp="1"/>
          </p:cNvSpPr>
          <p:nvPr>
            <p:ph idx="14"/>
          </p:nvPr>
        </p:nvSpPr>
        <p:spPr>
          <a:xfrm>
            <a:off x="457200" y="2821543"/>
            <a:ext cx="8153400" cy="738664"/>
          </a:xfrm>
        </p:spPr>
        <p:txBody>
          <a:bodyPr wrap="square">
            <a:spAutoFit/>
          </a:bodyPr>
          <a:lstStyle/>
          <a:p>
            <a:pPr marL="0" indent="0">
              <a:buNone/>
            </a:pPr>
            <a:r>
              <a:rPr lang="en-US" sz="2400" dirty="0"/>
              <a:t>To associate with the external style sheet called color.css, place the following code in the head section:</a:t>
            </a:r>
          </a:p>
        </p:txBody>
      </p:sp>
      <p:sp>
        <p:nvSpPr>
          <p:cNvPr id="6" name="Content Placeholder 5"/>
          <p:cNvSpPr>
            <a:spLocks noGrp="1"/>
          </p:cNvSpPr>
          <p:nvPr>
            <p:ph idx="15"/>
          </p:nvPr>
        </p:nvSpPr>
        <p:spPr>
          <a:xfrm>
            <a:off x="457200" y="3695700"/>
            <a:ext cx="8153400" cy="369332"/>
          </a:xfrm>
        </p:spPr>
        <p:txBody>
          <a:bodyPr wrap="square">
            <a:spAutoFit/>
          </a:bodyPr>
          <a:lstStyle/>
          <a:p>
            <a:pPr marL="0" indent="0">
              <a:buNone/>
            </a:pPr>
            <a:r>
              <a:rPr lang="en-US" sz="2400" b="1" dirty="0"/>
              <a:t>&lt;link </a:t>
            </a:r>
            <a:r>
              <a:rPr lang="en-US" sz="2400" b="1" dirty="0" err="1"/>
              <a:t>rel</a:t>
            </a:r>
            <a:r>
              <a:rPr lang="en-US" sz="2400" b="1" dirty="0"/>
              <a:t>="stylesheet" </a:t>
            </a:r>
            <a:r>
              <a:rPr lang="en-US" sz="2400" b="1" dirty="0" err="1"/>
              <a:t>href</a:t>
            </a:r>
            <a:r>
              <a:rPr lang="en-US" sz="2400" b="1" dirty="0"/>
              <a:t>="color.css"&gt; </a:t>
            </a:r>
          </a:p>
        </p:txBody>
      </p:sp>
    </p:spTree>
    <p:extLst>
      <p:ext uri="{BB962C8B-B14F-4D97-AF65-F5344CB8AC3E}">
        <p14:creationId xmlns:p14="http://schemas.microsoft.com/office/powerpoint/2010/main" val="147871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Selectors</a:t>
            </a:r>
            <a:endParaRPr lang="en-US" sz="4000" dirty="0">
              <a:latin typeface="+mj-lt"/>
            </a:endParaRPr>
          </a:p>
        </p:txBody>
      </p:sp>
      <p:sp>
        <p:nvSpPr>
          <p:cNvPr id="3" name="Content Placeholder 2"/>
          <p:cNvSpPr>
            <a:spLocks noGrp="1"/>
          </p:cNvSpPr>
          <p:nvPr>
            <p:ph idx="1"/>
          </p:nvPr>
        </p:nvSpPr>
        <p:spPr>
          <a:xfrm>
            <a:off x="457200" y="841546"/>
            <a:ext cx="8153400" cy="2154436"/>
          </a:xfrm>
        </p:spPr>
        <p:txBody>
          <a:bodyPr wrap="square">
            <a:spAutoFit/>
          </a:bodyPr>
          <a:lstStyle/>
          <a:p>
            <a:pPr marL="0" indent="0">
              <a:buNone/>
            </a:pPr>
            <a:r>
              <a:rPr lang="en-US" sz="2400" dirty="0"/>
              <a:t>Common Types of Selectors:</a:t>
            </a:r>
          </a:p>
          <a:p>
            <a:pPr lvl="1"/>
            <a:r>
              <a:rPr lang="en-US" sz="2400" spc="-300" dirty="0"/>
              <a:t>H T M </a:t>
            </a:r>
            <a:r>
              <a:rPr lang="en-US" sz="2400" dirty="0"/>
              <a:t>L element name selector</a:t>
            </a:r>
          </a:p>
          <a:p>
            <a:pPr lvl="1"/>
            <a:r>
              <a:rPr lang="en-US" sz="2400" dirty="0"/>
              <a:t>class selector</a:t>
            </a:r>
          </a:p>
          <a:p>
            <a:pPr lvl="1"/>
            <a:r>
              <a:rPr lang="en-US" sz="2400" dirty="0"/>
              <a:t>id selector</a:t>
            </a:r>
          </a:p>
          <a:p>
            <a:pPr lvl="1"/>
            <a:r>
              <a:rPr lang="en-US" sz="2400" dirty="0"/>
              <a:t>descendant selector</a:t>
            </a:r>
          </a:p>
        </p:txBody>
      </p:sp>
    </p:spTree>
    <p:extLst>
      <p:ext uri="{BB962C8B-B14F-4D97-AF65-F5344CB8AC3E}">
        <p14:creationId xmlns:p14="http://schemas.microsoft.com/office/powerpoint/2010/main" val="4143245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a:latin typeface="+mj-lt"/>
              </a:rPr>
              <a:t>Using </a:t>
            </a:r>
            <a:r>
              <a:rPr lang="en-US" sz="3600" spc="-500" dirty="0">
                <a:latin typeface="+mj-lt"/>
              </a:rPr>
              <a:t>C S </a:t>
            </a:r>
            <a:r>
              <a:rPr lang="en-US" sz="3600" dirty="0" err="1">
                <a:latin typeface="+mj-lt"/>
              </a:rPr>
              <a:t>S</a:t>
            </a:r>
            <a:r>
              <a:rPr lang="en-US" sz="3600" dirty="0">
                <a:latin typeface="+mj-lt"/>
              </a:rPr>
              <a:t> with “class”</a:t>
            </a:r>
          </a:p>
        </p:txBody>
      </p:sp>
      <p:sp>
        <p:nvSpPr>
          <p:cNvPr id="3" name="Content Placeholder 2"/>
          <p:cNvSpPr>
            <a:spLocks noGrp="1"/>
          </p:cNvSpPr>
          <p:nvPr>
            <p:ph idx="1"/>
          </p:nvPr>
        </p:nvSpPr>
        <p:spPr>
          <a:xfrm>
            <a:off x="457200" y="838201"/>
            <a:ext cx="4724400" cy="4116512"/>
          </a:xfrm>
        </p:spPr>
        <p:txBody>
          <a:bodyPr wrap="square">
            <a:spAutoFit/>
          </a:bodyPr>
          <a:lstStyle/>
          <a:p>
            <a:r>
              <a:rPr lang="en-US" sz="2200" dirty="0"/>
              <a:t>class Selector</a:t>
            </a:r>
          </a:p>
          <a:p>
            <a:pPr lvl="1"/>
            <a:r>
              <a:rPr lang="en-US" sz="2200" dirty="0"/>
              <a:t>Apply a </a:t>
            </a:r>
            <a:r>
              <a:rPr lang="en-US" sz="2200" spc="-300" dirty="0"/>
              <a:t>C S </a:t>
            </a:r>
            <a:r>
              <a:rPr lang="en-US" sz="2200" dirty="0" err="1"/>
              <a:t>S</a:t>
            </a:r>
            <a:r>
              <a:rPr lang="en-US" sz="2200" dirty="0"/>
              <a:t> rule to ONE OR MORE elements on a web page</a:t>
            </a:r>
          </a:p>
          <a:p>
            <a:pPr lvl="1"/>
            <a:r>
              <a:rPr lang="en-US" sz="2200" dirty="0"/>
              <a:t>Does not associate the style to a particular </a:t>
            </a:r>
            <a:r>
              <a:rPr lang="en-US" sz="2200" spc="-300" dirty="0"/>
              <a:t>H T M </a:t>
            </a:r>
            <a:r>
              <a:rPr lang="en-US" sz="2200" dirty="0"/>
              <a:t>L element</a:t>
            </a:r>
          </a:p>
          <a:p>
            <a:r>
              <a:rPr lang="en-US" sz="2200" dirty="0"/>
              <a:t>Configure with .</a:t>
            </a:r>
            <a:r>
              <a:rPr lang="en-US" sz="2200" dirty="0" err="1"/>
              <a:t>classname</a:t>
            </a:r>
            <a:endParaRPr lang="en-US" sz="2200" dirty="0"/>
          </a:p>
          <a:p>
            <a:r>
              <a:rPr lang="en-US" sz="2200" dirty="0"/>
              <a:t>The sample creates a class called “new” with red text.</a:t>
            </a:r>
          </a:p>
          <a:p>
            <a:r>
              <a:rPr lang="en-US" sz="2200" dirty="0"/>
              <a:t>To use the class, code the following </a:t>
            </a:r>
            <a:r>
              <a:rPr lang="en-US" sz="2200" spc="-300" dirty="0"/>
              <a:t>H T M </a:t>
            </a:r>
            <a:r>
              <a:rPr lang="en-US" sz="2200" dirty="0"/>
              <a:t>L:</a:t>
            </a:r>
          </a:p>
        </p:txBody>
      </p:sp>
      <p:sp>
        <p:nvSpPr>
          <p:cNvPr id="4" name="Content Placeholder 3"/>
          <p:cNvSpPr>
            <a:spLocks noGrp="1"/>
          </p:cNvSpPr>
          <p:nvPr>
            <p:ph idx="13"/>
          </p:nvPr>
        </p:nvSpPr>
        <p:spPr>
          <a:xfrm>
            <a:off x="457200" y="5048250"/>
            <a:ext cx="8153400" cy="338554"/>
          </a:xfrm>
        </p:spPr>
        <p:txBody>
          <a:bodyPr wrap="square">
            <a:spAutoFit/>
          </a:bodyPr>
          <a:lstStyle/>
          <a:p>
            <a:pPr marL="228600" indent="0">
              <a:buNone/>
            </a:pPr>
            <a:r>
              <a:rPr lang="en-US" sz="2200" b="1" dirty="0"/>
              <a:t>&lt;p class="new"&gt;This text is red&lt;/p&gt;</a:t>
            </a:r>
          </a:p>
        </p:txBody>
      </p:sp>
      <p:sp>
        <p:nvSpPr>
          <p:cNvPr id="5" name="Content Placeholder 4"/>
          <p:cNvSpPr>
            <a:spLocks noGrp="1"/>
          </p:cNvSpPr>
          <p:nvPr>
            <p:ph idx="14"/>
          </p:nvPr>
        </p:nvSpPr>
        <p:spPr>
          <a:xfrm>
            <a:off x="457200" y="5486400"/>
            <a:ext cx="8153400" cy="338554"/>
          </a:xfrm>
        </p:spPr>
        <p:txBody>
          <a:bodyPr wrap="square">
            <a:spAutoFit/>
          </a:bodyPr>
          <a:lstStyle/>
          <a:p>
            <a:pPr marL="228600" indent="0">
              <a:buNone/>
            </a:pPr>
            <a:r>
              <a:rPr lang="en-US" sz="2200" dirty="0">
                <a:solidFill>
                  <a:srgbClr val="FF0000"/>
                </a:solidFill>
              </a:rPr>
              <a:t>This text is red.</a:t>
            </a:r>
          </a:p>
        </p:txBody>
      </p:sp>
      <p:sp>
        <p:nvSpPr>
          <p:cNvPr id="6" name="Content Placeholder 5"/>
          <p:cNvSpPr>
            <a:spLocks noGrp="1"/>
          </p:cNvSpPr>
          <p:nvPr>
            <p:ph idx="15"/>
          </p:nvPr>
        </p:nvSpPr>
        <p:spPr>
          <a:xfrm>
            <a:off x="5486400" y="838200"/>
            <a:ext cx="3124200" cy="1585049"/>
          </a:xfrm>
        </p:spPr>
        <p:txBody>
          <a:bodyPr wrap="square">
            <a:spAutoFit/>
          </a:bodyPr>
          <a:lstStyle/>
          <a:p>
            <a:pPr marL="0" indent="0">
              <a:spcBef>
                <a:spcPts val="600"/>
              </a:spcBef>
              <a:buNone/>
            </a:pPr>
            <a:r>
              <a:rPr lang="en-US" sz="2200" b="1" dirty="0"/>
              <a:t>&lt;style&gt;</a:t>
            </a:r>
          </a:p>
          <a:p>
            <a:pPr marL="0" indent="0">
              <a:spcBef>
                <a:spcPts val="600"/>
              </a:spcBef>
              <a:buNone/>
            </a:pPr>
            <a:r>
              <a:rPr lang="en-US" sz="2200" b="1" dirty="0"/>
              <a:t>.new { color: #</a:t>
            </a:r>
            <a:r>
              <a:rPr lang="en-US" sz="2200" b="1" spc="-300" dirty="0"/>
              <a:t>F </a:t>
            </a:r>
            <a:r>
              <a:rPr lang="en-US" sz="2200" b="1" dirty="0"/>
              <a:t>F0000;</a:t>
            </a:r>
          </a:p>
          <a:p>
            <a:pPr marL="0" indent="0">
              <a:spcBef>
                <a:spcPts val="600"/>
              </a:spcBef>
              <a:buNone/>
            </a:pPr>
            <a:r>
              <a:rPr lang="en-US" sz="2200" b="1" dirty="0"/>
              <a:t>}</a:t>
            </a:r>
          </a:p>
          <a:p>
            <a:pPr marL="0" indent="0">
              <a:spcBef>
                <a:spcPts val="600"/>
              </a:spcBef>
              <a:buNone/>
            </a:pPr>
            <a:r>
              <a:rPr lang="en-US" sz="2200" b="1" dirty="0"/>
              <a:t>&lt;/style&gt; </a:t>
            </a:r>
          </a:p>
        </p:txBody>
      </p:sp>
    </p:spTree>
    <p:extLst>
      <p:ext uri="{BB962C8B-B14F-4D97-AF65-F5344CB8AC3E}">
        <p14:creationId xmlns:p14="http://schemas.microsoft.com/office/powerpoint/2010/main" val="92673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4770537"/>
          </a:xfrm>
        </p:spPr>
        <p:txBody>
          <a:bodyPr wrap="square">
            <a:spAutoFit/>
          </a:bodyPr>
          <a:lstStyle/>
          <a:p>
            <a:pPr>
              <a:spcBef>
                <a:spcPts val="1200"/>
              </a:spcBef>
            </a:pPr>
            <a:r>
              <a:rPr lang="en-US" sz="2400" dirty="0"/>
              <a:t>Describe the purpose of Cascading Style Sheets</a:t>
            </a:r>
          </a:p>
          <a:p>
            <a:pPr>
              <a:spcBef>
                <a:spcPts val="1200"/>
              </a:spcBef>
            </a:pPr>
            <a:r>
              <a:rPr lang="en-US" sz="2400" dirty="0"/>
              <a:t>List advantages of using Cascading Style Sheets</a:t>
            </a:r>
          </a:p>
          <a:p>
            <a:pPr>
              <a:spcBef>
                <a:spcPts val="1200"/>
              </a:spcBef>
            </a:pPr>
            <a:r>
              <a:rPr lang="en-US" sz="2400" dirty="0"/>
              <a:t>Configure color on web pages with Cascading Style Sheets</a:t>
            </a:r>
          </a:p>
          <a:p>
            <a:pPr>
              <a:spcBef>
                <a:spcPts val="1200"/>
              </a:spcBef>
            </a:pPr>
            <a:r>
              <a:rPr lang="en-US" sz="2400" dirty="0"/>
              <a:t>Configure inline styles</a:t>
            </a:r>
          </a:p>
          <a:p>
            <a:pPr>
              <a:spcBef>
                <a:spcPts val="1200"/>
              </a:spcBef>
            </a:pPr>
            <a:r>
              <a:rPr lang="en-US" sz="2400" dirty="0"/>
              <a:t>Configure embedded style sheets</a:t>
            </a:r>
          </a:p>
          <a:p>
            <a:pPr>
              <a:spcBef>
                <a:spcPts val="1200"/>
              </a:spcBef>
            </a:pPr>
            <a:r>
              <a:rPr lang="en-US" sz="2400" dirty="0"/>
              <a:t>Configure external style sheets</a:t>
            </a:r>
          </a:p>
          <a:p>
            <a:pPr>
              <a:spcBef>
                <a:spcPts val="1200"/>
              </a:spcBef>
            </a:pPr>
            <a:r>
              <a:rPr lang="en-US" sz="2400" dirty="0"/>
              <a:t>Configure web page areas with element name, class, id, and descendant selectors</a:t>
            </a:r>
          </a:p>
          <a:p>
            <a:pPr>
              <a:spcBef>
                <a:spcPts val="1200"/>
              </a:spcBef>
            </a:pPr>
            <a:r>
              <a:rPr lang="en-US" sz="2400" dirty="0"/>
              <a:t>Test your </a:t>
            </a:r>
            <a:r>
              <a:rPr lang="en-US" sz="2400" spc="-300" dirty="0"/>
              <a:t>C S </a:t>
            </a:r>
            <a:r>
              <a:rPr lang="en-US" sz="2400" dirty="0" err="1"/>
              <a:t>S</a:t>
            </a:r>
            <a:r>
              <a:rPr lang="en-US" sz="2400" dirty="0"/>
              <a:t> for valid syntax</a:t>
            </a:r>
          </a:p>
        </p:txBody>
      </p:sp>
    </p:spTree>
    <p:extLst>
      <p:ext uri="{BB962C8B-B14F-4D97-AF65-F5344CB8AC3E}">
        <p14:creationId xmlns:p14="http://schemas.microsoft.com/office/powerpoint/2010/main" val="329768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a:latin typeface="+mj-lt"/>
              </a:rPr>
              <a:t>Using a </a:t>
            </a:r>
            <a:r>
              <a:rPr lang="en-US" sz="3600" spc="-500" dirty="0">
                <a:latin typeface="+mj-lt"/>
              </a:rPr>
              <a:t>C S </a:t>
            </a:r>
            <a:r>
              <a:rPr lang="en-US" sz="3600" dirty="0" err="1">
                <a:latin typeface="+mj-lt"/>
              </a:rPr>
              <a:t>S</a:t>
            </a:r>
            <a:r>
              <a:rPr lang="en-US" sz="3600" dirty="0">
                <a:latin typeface="+mj-lt"/>
              </a:rPr>
              <a:t> id Selector</a:t>
            </a:r>
          </a:p>
        </p:txBody>
      </p:sp>
      <p:sp>
        <p:nvSpPr>
          <p:cNvPr id="3" name="Content Placeholder 2"/>
          <p:cNvSpPr>
            <a:spLocks noGrp="1"/>
          </p:cNvSpPr>
          <p:nvPr>
            <p:ph idx="1"/>
          </p:nvPr>
        </p:nvSpPr>
        <p:spPr>
          <a:xfrm>
            <a:off x="457200" y="838201"/>
            <a:ext cx="4419600" cy="3978012"/>
          </a:xfrm>
        </p:spPr>
        <p:txBody>
          <a:bodyPr wrap="square">
            <a:spAutoFit/>
          </a:bodyPr>
          <a:lstStyle/>
          <a:p>
            <a:r>
              <a:rPr lang="en-US" sz="2400" dirty="0"/>
              <a:t>id Selector</a:t>
            </a:r>
          </a:p>
          <a:p>
            <a:pPr lvl="1"/>
            <a:r>
              <a:rPr lang="en-US" sz="2400" dirty="0"/>
              <a:t>Apply a </a:t>
            </a:r>
            <a:r>
              <a:rPr lang="en-US" sz="2400" spc="-300" dirty="0"/>
              <a:t>C S </a:t>
            </a:r>
            <a:r>
              <a:rPr lang="en-US" sz="2400" dirty="0" err="1"/>
              <a:t>S</a:t>
            </a:r>
            <a:r>
              <a:rPr lang="en-US" sz="2400" dirty="0"/>
              <a:t> rule to ONLY ONE element on a web page.</a:t>
            </a:r>
          </a:p>
          <a:p>
            <a:r>
              <a:rPr lang="en-US" sz="2400" dirty="0"/>
              <a:t>Configure with #</a:t>
            </a:r>
            <a:r>
              <a:rPr lang="en-US" sz="2400" dirty="0" err="1"/>
              <a:t>idname</a:t>
            </a:r>
            <a:endParaRPr lang="en-US" sz="2400" dirty="0"/>
          </a:p>
          <a:p>
            <a:r>
              <a:rPr lang="en-US" sz="2400" dirty="0"/>
              <a:t>The sample creates an id called “new” with red text.</a:t>
            </a:r>
          </a:p>
          <a:p>
            <a:r>
              <a:rPr lang="en-US" sz="2400" dirty="0"/>
              <a:t>To use the id, code the following </a:t>
            </a:r>
            <a:r>
              <a:rPr lang="en-US" sz="2400" spc="-300" dirty="0"/>
              <a:t>H T M </a:t>
            </a:r>
            <a:r>
              <a:rPr lang="en-US" sz="2400" dirty="0"/>
              <a:t>L:</a:t>
            </a:r>
          </a:p>
        </p:txBody>
      </p:sp>
      <p:sp>
        <p:nvSpPr>
          <p:cNvPr id="4" name="Content Placeholder 3"/>
          <p:cNvSpPr>
            <a:spLocks noGrp="1"/>
          </p:cNvSpPr>
          <p:nvPr>
            <p:ph idx="13"/>
          </p:nvPr>
        </p:nvSpPr>
        <p:spPr>
          <a:xfrm>
            <a:off x="457200" y="5314950"/>
            <a:ext cx="8153400" cy="369332"/>
          </a:xfrm>
        </p:spPr>
        <p:txBody>
          <a:bodyPr wrap="square">
            <a:spAutoFit/>
          </a:bodyPr>
          <a:lstStyle/>
          <a:p>
            <a:pPr marL="228600" indent="0">
              <a:buNone/>
            </a:pPr>
            <a:r>
              <a:rPr lang="en-US" sz="2400" b="1" dirty="0"/>
              <a:t>&lt;p id="new"&gt;This text is red.&lt;/p&gt;</a:t>
            </a:r>
          </a:p>
        </p:txBody>
      </p:sp>
      <p:sp>
        <p:nvSpPr>
          <p:cNvPr id="5" name="Content Placeholder 4"/>
          <p:cNvSpPr>
            <a:spLocks noGrp="1"/>
          </p:cNvSpPr>
          <p:nvPr>
            <p:ph idx="14"/>
          </p:nvPr>
        </p:nvSpPr>
        <p:spPr>
          <a:xfrm>
            <a:off x="457200" y="5791200"/>
            <a:ext cx="8153400" cy="369332"/>
          </a:xfrm>
        </p:spPr>
        <p:txBody>
          <a:bodyPr wrap="square">
            <a:spAutoFit/>
          </a:bodyPr>
          <a:lstStyle/>
          <a:p>
            <a:pPr marL="228600" indent="0">
              <a:buNone/>
            </a:pPr>
            <a:r>
              <a:rPr lang="en-US" sz="2400" dirty="0">
                <a:solidFill>
                  <a:srgbClr val="FF0000"/>
                </a:solidFill>
              </a:rPr>
              <a:t>This text is red.</a:t>
            </a:r>
          </a:p>
        </p:txBody>
      </p:sp>
      <p:sp>
        <p:nvSpPr>
          <p:cNvPr id="6" name="Content Placeholder 5"/>
          <p:cNvSpPr>
            <a:spLocks noGrp="1"/>
          </p:cNvSpPr>
          <p:nvPr>
            <p:ph idx="15"/>
          </p:nvPr>
        </p:nvSpPr>
        <p:spPr>
          <a:xfrm>
            <a:off x="5105400" y="923925"/>
            <a:ext cx="3486150" cy="1708160"/>
          </a:xfrm>
        </p:spPr>
        <p:txBody>
          <a:bodyPr wrap="square">
            <a:spAutoFit/>
          </a:bodyPr>
          <a:lstStyle/>
          <a:p>
            <a:pPr marL="0" indent="0">
              <a:spcBef>
                <a:spcPts val="600"/>
              </a:spcBef>
              <a:buNone/>
            </a:pPr>
            <a:r>
              <a:rPr lang="en-US" sz="2400" b="1" dirty="0"/>
              <a:t>&lt;style&gt;</a:t>
            </a:r>
          </a:p>
          <a:p>
            <a:pPr marL="0" indent="0">
              <a:spcBef>
                <a:spcPts val="600"/>
              </a:spcBef>
              <a:buNone/>
            </a:pPr>
            <a:r>
              <a:rPr lang="en-US" sz="2400" b="1" dirty="0"/>
              <a:t>#new { color: #</a:t>
            </a:r>
            <a:r>
              <a:rPr lang="en-US" sz="2400" b="1" spc="-300" dirty="0"/>
              <a:t>F </a:t>
            </a:r>
            <a:r>
              <a:rPr lang="en-US" sz="2400" b="1" dirty="0"/>
              <a:t>F0000;</a:t>
            </a:r>
          </a:p>
          <a:p>
            <a:pPr marL="0" indent="0">
              <a:spcBef>
                <a:spcPts val="600"/>
              </a:spcBef>
              <a:buNone/>
            </a:pPr>
            <a:r>
              <a:rPr lang="en-US" sz="2400" b="1" dirty="0"/>
              <a:t>}</a:t>
            </a:r>
          </a:p>
          <a:p>
            <a:pPr marL="0" indent="0">
              <a:spcBef>
                <a:spcPts val="600"/>
              </a:spcBef>
              <a:buNone/>
            </a:pPr>
            <a:r>
              <a:rPr lang="en-US" sz="2400" b="1" dirty="0"/>
              <a:t>&lt;/style&gt; </a:t>
            </a:r>
          </a:p>
        </p:txBody>
      </p:sp>
    </p:spTree>
    <p:extLst>
      <p:ext uri="{BB962C8B-B14F-4D97-AF65-F5344CB8AC3E}">
        <p14:creationId xmlns:p14="http://schemas.microsoft.com/office/powerpoint/2010/main" val="2899131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153400" cy="553998"/>
          </a:xfrm>
        </p:spPr>
        <p:txBody>
          <a:bodyPr wrap="square">
            <a:spAutoFit/>
          </a:bodyPr>
          <a:lstStyle/>
          <a:p>
            <a:r>
              <a:rPr lang="en-US" sz="3600" dirty="0">
                <a:latin typeface="+mj-lt"/>
              </a:rPr>
              <a:t>Using a </a:t>
            </a:r>
            <a:r>
              <a:rPr lang="en-US" sz="3600" spc="-500" dirty="0">
                <a:latin typeface="+mj-lt"/>
              </a:rPr>
              <a:t>C S </a:t>
            </a:r>
            <a:r>
              <a:rPr lang="en-US" sz="3600" dirty="0" err="1">
                <a:latin typeface="+mj-lt"/>
              </a:rPr>
              <a:t>S</a:t>
            </a:r>
            <a:r>
              <a:rPr lang="en-US" sz="3600" dirty="0">
                <a:latin typeface="+mj-lt"/>
              </a:rPr>
              <a:t> Descendant Selector</a:t>
            </a:r>
          </a:p>
        </p:txBody>
      </p:sp>
      <p:sp>
        <p:nvSpPr>
          <p:cNvPr id="3" name="Content Placeholder 2"/>
          <p:cNvSpPr>
            <a:spLocks noGrp="1"/>
          </p:cNvSpPr>
          <p:nvPr>
            <p:ph idx="1"/>
          </p:nvPr>
        </p:nvSpPr>
        <p:spPr>
          <a:xfrm>
            <a:off x="457200" y="838201"/>
            <a:ext cx="8153400" cy="3493264"/>
          </a:xfrm>
        </p:spPr>
        <p:txBody>
          <a:bodyPr wrap="square">
            <a:spAutoFit/>
          </a:bodyPr>
          <a:lstStyle/>
          <a:p>
            <a:r>
              <a:rPr lang="en-US" sz="2400" dirty="0"/>
              <a:t>Descendant Selector</a:t>
            </a:r>
          </a:p>
          <a:p>
            <a:pPr lvl="1"/>
            <a:r>
              <a:rPr lang="en-US" sz="2400" dirty="0"/>
              <a:t>Apply a </a:t>
            </a:r>
            <a:r>
              <a:rPr lang="en-US" sz="2400" spc="-300" dirty="0"/>
              <a:t>C S </a:t>
            </a:r>
            <a:r>
              <a:rPr lang="en-US" sz="2400" dirty="0" err="1"/>
              <a:t>S</a:t>
            </a:r>
            <a:r>
              <a:rPr lang="en-US" sz="2400" dirty="0"/>
              <a:t> rule within the context of the container (parent) element.</a:t>
            </a:r>
          </a:p>
          <a:p>
            <a:pPr lvl="1"/>
            <a:r>
              <a:rPr lang="en-US" sz="2400" dirty="0"/>
              <a:t>Sometimes called a </a:t>
            </a:r>
            <a:r>
              <a:rPr lang="en-US" sz="2400" b="1" dirty="0">
                <a:solidFill>
                  <a:srgbClr val="002060"/>
                </a:solidFill>
              </a:rPr>
              <a:t>contextual</a:t>
            </a:r>
            <a:r>
              <a:rPr lang="en-US" sz="2400" dirty="0"/>
              <a:t> selector.</a:t>
            </a:r>
          </a:p>
          <a:p>
            <a:r>
              <a:rPr lang="en-US" sz="2400" dirty="0"/>
              <a:t>Configure by listing the container selector followed by the selector you are styling.</a:t>
            </a:r>
          </a:p>
          <a:p>
            <a:r>
              <a:rPr lang="en-US" sz="2400" dirty="0"/>
              <a:t>The sample specifies a green text color for </a:t>
            </a:r>
            <a:r>
              <a:rPr lang="en-US" sz="2400" b="1" dirty="0"/>
              <a:t>only</a:t>
            </a:r>
            <a:r>
              <a:rPr lang="en-US" sz="2400" dirty="0"/>
              <a:t> the paragraph elements located </a:t>
            </a:r>
            <a:r>
              <a:rPr lang="en-US" sz="2400" i="1" dirty="0"/>
              <a:t>within</a:t>
            </a:r>
            <a:r>
              <a:rPr lang="en-US" sz="2400" dirty="0"/>
              <a:t> the footer element. </a:t>
            </a:r>
          </a:p>
        </p:txBody>
      </p:sp>
      <p:sp>
        <p:nvSpPr>
          <p:cNvPr id="4" name="Content Placeholder 3"/>
          <p:cNvSpPr>
            <a:spLocks noGrp="1"/>
          </p:cNvSpPr>
          <p:nvPr>
            <p:ph idx="13"/>
          </p:nvPr>
        </p:nvSpPr>
        <p:spPr>
          <a:xfrm>
            <a:off x="457200" y="4467225"/>
            <a:ext cx="8153400" cy="1261884"/>
          </a:xfrm>
        </p:spPr>
        <p:txBody>
          <a:bodyPr wrap="square">
            <a:spAutoFit/>
          </a:bodyPr>
          <a:lstStyle/>
          <a:p>
            <a:pPr marL="228600" indent="0">
              <a:spcBef>
                <a:spcPts val="600"/>
              </a:spcBef>
              <a:buNone/>
            </a:pPr>
            <a:r>
              <a:rPr lang="en-US" sz="2400" b="1" dirty="0"/>
              <a:t>&lt;style&gt;</a:t>
            </a:r>
          </a:p>
          <a:p>
            <a:pPr marL="228600" indent="0">
              <a:spcBef>
                <a:spcPts val="600"/>
              </a:spcBef>
              <a:buNone/>
            </a:pPr>
            <a:r>
              <a:rPr lang="en-US" sz="2400" dirty="0"/>
              <a:t>footer  p {color: #00ff00; } </a:t>
            </a:r>
          </a:p>
          <a:p>
            <a:pPr marL="228600" indent="0">
              <a:spcBef>
                <a:spcPts val="600"/>
              </a:spcBef>
              <a:buNone/>
            </a:pPr>
            <a:r>
              <a:rPr lang="en-US" sz="2400" b="1" dirty="0"/>
              <a:t>&lt;/style&gt;</a:t>
            </a:r>
          </a:p>
        </p:txBody>
      </p:sp>
    </p:spTree>
    <p:extLst>
      <p:ext uri="{BB962C8B-B14F-4D97-AF65-F5344CB8AC3E}">
        <p14:creationId xmlns:p14="http://schemas.microsoft.com/office/powerpoint/2010/main" val="2006418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Span Element &lt;span&gt;</a:t>
            </a:r>
            <a:endParaRPr lang="en-US" sz="4000" dirty="0">
              <a:latin typeface="+mj-lt"/>
            </a:endParaRPr>
          </a:p>
        </p:txBody>
      </p:sp>
      <p:sp>
        <p:nvSpPr>
          <p:cNvPr id="3" name="Content Placeholder 2"/>
          <p:cNvSpPr>
            <a:spLocks noGrp="1"/>
          </p:cNvSpPr>
          <p:nvPr>
            <p:ph idx="1"/>
          </p:nvPr>
        </p:nvSpPr>
        <p:spPr>
          <a:xfrm>
            <a:off x="457200" y="838200"/>
            <a:ext cx="8153400" cy="2308324"/>
          </a:xfrm>
        </p:spPr>
        <p:txBody>
          <a:bodyPr wrap="square">
            <a:spAutoFit/>
          </a:bodyPr>
          <a:lstStyle/>
          <a:p>
            <a:r>
              <a:rPr lang="en-US" sz="2400" dirty="0"/>
              <a:t>An inline-level element</a:t>
            </a:r>
          </a:p>
          <a:p>
            <a:r>
              <a:rPr lang="en-US" sz="2400" dirty="0"/>
              <a:t>Purpose: </a:t>
            </a:r>
          </a:p>
          <a:p>
            <a:pPr lvl="1"/>
            <a:r>
              <a:rPr lang="en-US" sz="2400" dirty="0"/>
              <a:t>Configure a specially formatted area displayed in-line with other elements, such as within a paragraph.</a:t>
            </a:r>
          </a:p>
          <a:p>
            <a:r>
              <a:rPr lang="en-US" sz="2400" dirty="0"/>
              <a:t>There is no line break before and after the span.</a:t>
            </a:r>
          </a:p>
        </p:txBody>
      </p:sp>
    </p:spTree>
    <p:extLst>
      <p:ext uri="{BB962C8B-B14F-4D97-AF65-F5344CB8AC3E}">
        <p14:creationId xmlns:p14="http://schemas.microsoft.com/office/powerpoint/2010/main" val="145005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&lt;span&gt; Example </a:t>
            </a:r>
          </a:p>
        </p:txBody>
      </p:sp>
      <p:sp>
        <p:nvSpPr>
          <p:cNvPr id="3" name="Content Placeholder 2"/>
          <p:cNvSpPr>
            <a:spLocks noGrp="1"/>
          </p:cNvSpPr>
          <p:nvPr>
            <p:ph idx="1"/>
          </p:nvPr>
        </p:nvSpPr>
        <p:spPr>
          <a:xfrm>
            <a:off x="457200" y="857250"/>
            <a:ext cx="8153400" cy="307777"/>
          </a:xfrm>
        </p:spPr>
        <p:txBody>
          <a:bodyPr wrap="square">
            <a:spAutoFit/>
          </a:bodyPr>
          <a:lstStyle/>
          <a:p>
            <a:r>
              <a:rPr lang="en-US" sz="2000" dirty="0"/>
              <a:t>Embedded </a:t>
            </a:r>
            <a:r>
              <a:rPr lang="en-US" sz="2000" spc="-300" dirty="0"/>
              <a:t>C S </a:t>
            </a:r>
            <a:r>
              <a:rPr lang="en-US" sz="2000" dirty="0"/>
              <a:t>S:</a:t>
            </a:r>
          </a:p>
        </p:txBody>
      </p:sp>
      <p:sp>
        <p:nvSpPr>
          <p:cNvPr id="4" name="Content Placeholder 3"/>
          <p:cNvSpPr>
            <a:spLocks noGrp="1"/>
          </p:cNvSpPr>
          <p:nvPr>
            <p:ph idx="13"/>
          </p:nvPr>
        </p:nvSpPr>
        <p:spPr>
          <a:xfrm>
            <a:off x="457200" y="1247775"/>
            <a:ext cx="8153400" cy="1846659"/>
          </a:xfrm>
        </p:spPr>
        <p:txBody>
          <a:bodyPr wrap="square">
            <a:spAutoFit/>
          </a:bodyPr>
          <a:lstStyle/>
          <a:p>
            <a:pPr marL="0" indent="0">
              <a:spcBef>
                <a:spcPts val="600"/>
              </a:spcBef>
              <a:buNone/>
            </a:pPr>
            <a:r>
              <a:rPr lang="en-US" sz="2000" b="1" dirty="0"/>
              <a:t>&lt;style&gt;</a:t>
            </a:r>
          </a:p>
          <a:p>
            <a:pPr marL="0" indent="0">
              <a:spcBef>
                <a:spcPts val="600"/>
              </a:spcBef>
              <a:buNone/>
            </a:pPr>
            <a:r>
              <a:rPr lang="en-US" sz="2000" b="1" dirty="0"/>
              <a:t>.</a:t>
            </a:r>
            <a:r>
              <a:rPr lang="en-US" sz="2000" b="1" dirty="0" err="1"/>
              <a:t>companyname</a:t>
            </a:r>
            <a:r>
              <a:rPr lang="en-US" sz="2000" b="1" dirty="0"/>
              <a:t> { font-weight: bold;</a:t>
            </a:r>
          </a:p>
          <a:p>
            <a:pPr marL="0" indent="0">
              <a:spcBef>
                <a:spcPts val="600"/>
              </a:spcBef>
              <a:buNone/>
            </a:pPr>
            <a:r>
              <a:rPr lang="en-US" sz="2000" b="1" dirty="0"/>
              <a:t>                             font-family: Georgia, "Times New Roman", serif;</a:t>
            </a:r>
          </a:p>
          <a:p>
            <a:pPr marL="0" indent="0">
              <a:spcBef>
                <a:spcPts val="600"/>
              </a:spcBef>
              <a:buNone/>
            </a:pPr>
            <a:r>
              <a:rPr lang="en-US" sz="2000" b="1" dirty="0"/>
              <a:t>                             font-size: 1.25em; }</a:t>
            </a:r>
          </a:p>
          <a:p>
            <a:pPr marL="0" indent="0">
              <a:spcBef>
                <a:spcPts val="600"/>
              </a:spcBef>
              <a:buNone/>
            </a:pPr>
            <a:r>
              <a:rPr lang="en-US" sz="2000" b="1" dirty="0"/>
              <a:t> &lt;/style&gt;</a:t>
            </a:r>
          </a:p>
        </p:txBody>
      </p:sp>
      <p:sp>
        <p:nvSpPr>
          <p:cNvPr id="6" name="Content Placeholder 5"/>
          <p:cNvSpPr>
            <a:spLocks noGrp="1"/>
          </p:cNvSpPr>
          <p:nvPr>
            <p:ph idx="14"/>
          </p:nvPr>
        </p:nvSpPr>
        <p:spPr>
          <a:xfrm>
            <a:off x="457200" y="3165663"/>
            <a:ext cx="8153400" cy="307777"/>
          </a:xfrm>
        </p:spPr>
        <p:txBody>
          <a:bodyPr wrap="square">
            <a:spAutoFit/>
          </a:bodyPr>
          <a:lstStyle/>
          <a:p>
            <a:r>
              <a:rPr lang="en-US" sz="2000" spc="-300" dirty="0"/>
              <a:t>H T M </a:t>
            </a:r>
            <a:r>
              <a:rPr lang="en-US" sz="2000" dirty="0"/>
              <a:t>L:</a:t>
            </a:r>
          </a:p>
        </p:txBody>
      </p:sp>
      <p:sp>
        <p:nvSpPr>
          <p:cNvPr id="7" name="Content Placeholder 6"/>
          <p:cNvSpPr>
            <a:spLocks noGrp="1"/>
          </p:cNvSpPr>
          <p:nvPr>
            <p:ph idx="15"/>
          </p:nvPr>
        </p:nvSpPr>
        <p:spPr>
          <a:xfrm>
            <a:off x="457200" y="3554759"/>
            <a:ext cx="8153400" cy="923330"/>
          </a:xfrm>
        </p:spPr>
        <p:txBody>
          <a:bodyPr wrap="square">
            <a:spAutoFit/>
          </a:bodyPr>
          <a:lstStyle/>
          <a:p>
            <a:pPr marL="0" indent="0">
              <a:buNone/>
            </a:pPr>
            <a:r>
              <a:rPr lang="en-US" sz="2000" b="1" dirty="0"/>
              <a:t>&lt;p&gt;Your needs are important to us at &lt;span class=“</a:t>
            </a:r>
            <a:r>
              <a:rPr lang="en-US" sz="2000" b="1" dirty="0" err="1"/>
              <a:t>companyname</a:t>
            </a:r>
            <a:r>
              <a:rPr lang="en-US" sz="2000" b="1" dirty="0"/>
              <a:t>"&gt;Acme Web Design&lt;/span&gt;. We will work with you to build your website.&lt;/p&gt;</a:t>
            </a:r>
          </a:p>
        </p:txBody>
      </p:sp>
      <p:pic>
        <p:nvPicPr>
          <p:cNvPr id="11" name="Picture 2" descr="The slide shows the following information inside a Mozilla firefox window, Your needs are important to us at Acme Web Design. We will work with you to build your Web Site. ">
            <a:extLst>
              <a:ext uri="{FF2B5EF4-FFF2-40B4-BE49-F238E27FC236}">
                <a16:creationId xmlns:a16="http://schemas.microsoft.com/office/drawing/2014/main" id="{B8D5D8F3-B517-4C60-8AF3-3FE780E72494}"/>
              </a:ext>
            </a:extLst>
          </p:cNvPr>
          <p:cNvPicPr>
            <a:picLocks noChangeAspect="1" noChangeArrowheads="1"/>
          </p:cNvPicPr>
          <p:nvPr/>
        </p:nvPicPr>
        <p:blipFill>
          <a:blip r:embed="rId3" cstate="print"/>
          <a:srcRect/>
          <a:stretch>
            <a:fillRect/>
          </a:stretch>
        </p:blipFill>
        <p:spPr bwMode="auto">
          <a:xfrm>
            <a:off x="1579775" y="4568942"/>
            <a:ext cx="5986748" cy="1641358"/>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125165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spc="-500" dirty="0"/>
              <a:t>W 3 </a:t>
            </a:r>
            <a:r>
              <a:rPr lang="en-US" dirty="0"/>
              <a:t>C </a:t>
            </a:r>
            <a:r>
              <a:rPr lang="en-US" spc="-500" dirty="0" err="1"/>
              <a:t>C</a:t>
            </a:r>
            <a:r>
              <a:rPr lang="en-US" spc="-500" dirty="0"/>
              <a:t> S </a:t>
            </a:r>
            <a:r>
              <a:rPr lang="en-US" dirty="0" err="1"/>
              <a:t>S</a:t>
            </a:r>
            <a:r>
              <a:rPr lang="en-US" dirty="0"/>
              <a:t> Validation</a:t>
            </a:r>
            <a:endParaRPr lang="en-US" sz="3600" dirty="0">
              <a:latin typeface="+mj-lt"/>
            </a:endParaRPr>
          </a:p>
        </p:txBody>
      </p:sp>
      <p:sp>
        <p:nvSpPr>
          <p:cNvPr id="3" name="Content Placeholder 2"/>
          <p:cNvSpPr>
            <a:spLocks noGrp="1"/>
          </p:cNvSpPr>
          <p:nvPr>
            <p:ph idx="1"/>
          </p:nvPr>
        </p:nvSpPr>
        <p:spPr>
          <a:xfrm>
            <a:off x="456154" y="838200"/>
            <a:ext cx="8154445" cy="369332"/>
          </a:xfrm>
        </p:spPr>
        <p:txBody>
          <a:bodyPr wrap="square">
            <a:spAutoFit/>
          </a:bodyPr>
          <a:lstStyle/>
          <a:p>
            <a:r>
              <a:rPr lang="en-US" sz="2400" dirty="0">
                <a:hlinkClick r:id="rId3" tooltip="http://jigsaw.w3.org/css-validator"/>
              </a:rPr>
              <a:t>http://jigsaw.w3.org/css-validator</a:t>
            </a:r>
            <a:endParaRPr lang="en-US" sz="2400" dirty="0"/>
          </a:p>
        </p:txBody>
      </p:sp>
      <p:pic>
        <p:nvPicPr>
          <p:cNvPr id="4" name="Picture 2" descr="The slide shows a CSS Validation Service page which shows the different languages in which the site is available in. The following information is present, &#10;Check Cascading Style Sheets open parenthesis CSS close parenthesis and open parenthesis X close parenthesis HTML documents with style sheets. &#10;Three options are given which are By URI, By File Upload and By direct input. &#10;The option By URI has been selected which displays the following information,&#10;Validate by URI&#10;Enter the URI of a document open parenthesis HTML with CSS or CSS only close parenthesis you would like validated. &#10;Address:&#10;More Op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76" y="1831946"/>
            <a:ext cx="7928311" cy="387673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5540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200"/>
            <a:ext cx="8154446" cy="553998"/>
          </a:xfrm>
        </p:spPr>
        <p:txBody>
          <a:bodyPr wrap="square">
            <a:spAutoFit/>
          </a:bodyPr>
          <a:lstStyle/>
          <a:p>
            <a:r>
              <a:rPr lang="en-US" spc="-500" dirty="0">
                <a:solidFill>
                  <a:schemeClr val="bg2"/>
                </a:solidFill>
              </a:rPr>
              <a:t>C S </a:t>
            </a:r>
            <a:r>
              <a:rPr lang="en-US" dirty="0" err="1">
                <a:solidFill>
                  <a:schemeClr val="bg2"/>
                </a:solidFill>
              </a:rPr>
              <a:t>S</a:t>
            </a:r>
            <a:r>
              <a:rPr lang="en-US" dirty="0">
                <a:solidFill>
                  <a:schemeClr val="bg2"/>
                </a:solidFill>
              </a:rPr>
              <a:t> Troubleshooting Tips</a:t>
            </a:r>
            <a:endParaRPr lang="en-US" sz="3600" dirty="0">
              <a:solidFill>
                <a:schemeClr val="bg2"/>
              </a:solidFill>
            </a:endParaRPr>
          </a:p>
        </p:txBody>
      </p:sp>
      <p:sp>
        <p:nvSpPr>
          <p:cNvPr id="3" name="Content Placeholder 2"/>
          <p:cNvSpPr>
            <a:spLocks noGrp="1"/>
          </p:cNvSpPr>
          <p:nvPr>
            <p:ph idx="1"/>
          </p:nvPr>
        </p:nvSpPr>
        <p:spPr>
          <a:xfrm>
            <a:off x="456154" y="838200"/>
            <a:ext cx="8154446" cy="5178341"/>
          </a:xfrm>
        </p:spPr>
        <p:txBody>
          <a:bodyPr wrap="square">
            <a:spAutoFit/>
          </a:bodyPr>
          <a:lstStyle/>
          <a:p>
            <a:r>
              <a:rPr lang="en-US" sz="2200" dirty="0"/>
              <a:t>Verify you are using the : and ; symbols in the right spots—they are easy to confuse.</a:t>
            </a:r>
          </a:p>
          <a:p>
            <a:r>
              <a:rPr lang="en-US" sz="2200" dirty="0"/>
              <a:t>Check that you are </a:t>
            </a:r>
            <a:r>
              <a:rPr lang="en-US" sz="2200" i="1" dirty="0"/>
              <a:t>not</a:t>
            </a:r>
            <a:r>
              <a:rPr lang="en-US" sz="2200" dirty="0"/>
              <a:t> using = signs instead of : between each property and its value.</a:t>
            </a:r>
          </a:p>
          <a:p>
            <a:r>
              <a:rPr lang="en-US" sz="2200" dirty="0"/>
              <a:t>Verify that the { and } symbols are properly placed</a:t>
            </a:r>
          </a:p>
          <a:p>
            <a:r>
              <a:rPr lang="en-US" sz="2200" dirty="0"/>
              <a:t>Check the syntax of your selectors, their properties, and property values for correct usage.</a:t>
            </a:r>
          </a:p>
          <a:p>
            <a:r>
              <a:rPr lang="en-US" sz="2200" dirty="0"/>
              <a:t>If part of your </a:t>
            </a:r>
            <a:r>
              <a:rPr lang="en-US" sz="2200" spc="-300" dirty="0"/>
              <a:t>C S </a:t>
            </a:r>
            <a:r>
              <a:rPr lang="en-US" sz="2200" dirty="0" err="1"/>
              <a:t>S</a:t>
            </a:r>
            <a:r>
              <a:rPr lang="en-US" sz="2200" dirty="0"/>
              <a:t> works, and part doesn’t:</a:t>
            </a:r>
          </a:p>
          <a:p>
            <a:pPr lvl="1"/>
            <a:r>
              <a:rPr lang="en-US" sz="2200" dirty="0"/>
              <a:t>Review your </a:t>
            </a:r>
            <a:r>
              <a:rPr lang="en-US" sz="2200" spc="-300" dirty="0"/>
              <a:t>C S </a:t>
            </a:r>
            <a:r>
              <a:rPr lang="en-US" sz="2200" dirty="0" err="1"/>
              <a:t>S</a:t>
            </a:r>
            <a:endParaRPr lang="en-US" sz="2200" dirty="0"/>
          </a:p>
          <a:p>
            <a:pPr lvl="1"/>
            <a:r>
              <a:rPr lang="en-US" sz="2200" dirty="0"/>
              <a:t>Determine the first rule that is not applied. Often the error is in the rule above the rule that is not applied.</a:t>
            </a:r>
          </a:p>
          <a:p>
            <a:r>
              <a:rPr lang="en-US" sz="2200" dirty="0"/>
              <a:t>Validate your </a:t>
            </a:r>
            <a:r>
              <a:rPr lang="en-US" sz="2200" spc="-300" dirty="0"/>
              <a:t>C S </a:t>
            </a:r>
            <a:r>
              <a:rPr lang="en-US" sz="2200" dirty="0" err="1"/>
              <a:t>S</a:t>
            </a:r>
            <a:r>
              <a:rPr lang="en-US" sz="2200" dirty="0"/>
              <a:t> at </a:t>
            </a:r>
            <a:r>
              <a:rPr lang="en-US" sz="2200" dirty="0">
                <a:hlinkClick r:id="rId3" tooltip="http://jigsaw.w3.org/css-validator"/>
              </a:rPr>
              <a:t>http://jigsaw.w3.org/css-validator</a:t>
            </a:r>
            <a:endParaRPr lang="en-US" sz="2200" dirty="0"/>
          </a:p>
        </p:txBody>
      </p:sp>
    </p:spTree>
    <p:extLst>
      <p:ext uri="{BB962C8B-B14F-4D97-AF65-F5344CB8AC3E}">
        <p14:creationId xmlns:p14="http://schemas.microsoft.com/office/powerpoint/2010/main" val="2250413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553998"/>
          </a:xfrm>
        </p:spPr>
        <p:txBody>
          <a:bodyPr wrap="square">
            <a:spAutoFit/>
          </a:bodyPr>
          <a:lstStyle/>
          <a:p>
            <a:r>
              <a:rPr lang="en-US" dirty="0">
                <a:solidFill>
                  <a:schemeClr val="bg2"/>
                </a:solidFill>
              </a:rPr>
              <a:t>Summary</a:t>
            </a:r>
            <a:endParaRPr lang="en-US" sz="3600" dirty="0">
              <a:solidFill>
                <a:schemeClr val="bg2"/>
              </a:solidFill>
            </a:endParaRPr>
          </a:p>
        </p:txBody>
      </p:sp>
      <p:sp>
        <p:nvSpPr>
          <p:cNvPr id="3" name="Content Placeholder 2"/>
          <p:cNvSpPr>
            <a:spLocks noGrp="1"/>
          </p:cNvSpPr>
          <p:nvPr>
            <p:ph idx="1"/>
          </p:nvPr>
        </p:nvSpPr>
        <p:spPr>
          <a:xfrm>
            <a:off x="456154" y="838200"/>
            <a:ext cx="8154446" cy="3531736"/>
          </a:xfrm>
        </p:spPr>
        <p:txBody>
          <a:bodyPr wrap="square">
            <a:spAutoFit/>
          </a:bodyPr>
          <a:lstStyle/>
          <a:p>
            <a:r>
              <a:rPr lang="en-US" sz="2400" dirty="0"/>
              <a:t>This chapter introduced you to Cascading Style Sheet Rules associated with color on web pages.</a:t>
            </a:r>
          </a:p>
          <a:p>
            <a:r>
              <a:rPr lang="en-US" sz="2400" dirty="0"/>
              <a:t>You configured inline styles, embedded styles, and external styles.</a:t>
            </a:r>
          </a:p>
          <a:p>
            <a:r>
              <a:rPr lang="en-US" sz="2400" dirty="0"/>
              <a:t>You applied </a:t>
            </a:r>
            <a:r>
              <a:rPr lang="en-US" sz="2400" spc="-300" dirty="0"/>
              <a:t>C S </a:t>
            </a:r>
            <a:r>
              <a:rPr lang="en-US" sz="2400" dirty="0" err="1"/>
              <a:t>S</a:t>
            </a:r>
            <a:r>
              <a:rPr lang="en-US" sz="2400" dirty="0"/>
              <a:t> style rules to </a:t>
            </a:r>
            <a:r>
              <a:rPr lang="en-US" sz="2400" spc="-300" dirty="0"/>
              <a:t>H T M </a:t>
            </a:r>
            <a:r>
              <a:rPr lang="en-US" sz="2400" dirty="0"/>
              <a:t>L, class, and id selectors.</a:t>
            </a:r>
          </a:p>
          <a:p>
            <a:r>
              <a:rPr lang="en-US" sz="2400" dirty="0"/>
              <a:t>You are able to submit your </a:t>
            </a:r>
            <a:r>
              <a:rPr lang="en-US" sz="2400" spc="-300" dirty="0"/>
              <a:t>C S </a:t>
            </a:r>
            <a:r>
              <a:rPr lang="en-US" sz="2400" dirty="0" err="1"/>
              <a:t>S</a:t>
            </a:r>
            <a:r>
              <a:rPr lang="en-US" sz="2400" dirty="0"/>
              <a:t> to the </a:t>
            </a:r>
            <a:r>
              <a:rPr lang="en-US" sz="2400" spc="-300" dirty="0"/>
              <a:t>W 3 </a:t>
            </a:r>
            <a:r>
              <a:rPr lang="en-US" sz="2400" dirty="0"/>
              <a:t>C </a:t>
            </a:r>
            <a:r>
              <a:rPr lang="en-US" sz="2400" spc="-300" dirty="0" err="1"/>
              <a:t>C</a:t>
            </a:r>
            <a:r>
              <a:rPr lang="en-US" sz="2400" spc="-300" dirty="0"/>
              <a:t> S </a:t>
            </a:r>
            <a:r>
              <a:rPr lang="en-US" sz="2400" dirty="0" err="1"/>
              <a:t>S</a:t>
            </a:r>
            <a:r>
              <a:rPr lang="en-US" sz="2400" dirty="0"/>
              <a:t> Validation test.</a:t>
            </a:r>
          </a:p>
        </p:txBody>
      </p:sp>
    </p:spTree>
    <p:extLst>
      <p:ext uri="{BB962C8B-B14F-4D97-AF65-F5344CB8AC3E}">
        <p14:creationId xmlns:p14="http://schemas.microsoft.com/office/powerpoint/2010/main" val="2930865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4446" cy="1107996"/>
          </a:xfrm>
        </p:spPr>
        <p:txBody>
          <a:bodyPr wrap="square">
            <a:spAutoFit/>
          </a:bodyPr>
          <a:lstStyle/>
          <a:p>
            <a:r>
              <a:rPr lang="en-US" dirty="0"/>
              <a:t>Overview of Cascading Style Sheets (</a:t>
            </a:r>
            <a:r>
              <a:rPr lang="en-US" spc="-500" dirty="0"/>
              <a:t>C S </a:t>
            </a:r>
            <a:r>
              <a:rPr lang="en-US" dirty="0"/>
              <a:t>S)</a:t>
            </a:r>
            <a:endParaRPr lang="en-US" sz="3600" dirty="0">
              <a:latin typeface="+mj-lt"/>
            </a:endParaRPr>
          </a:p>
        </p:txBody>
      </p:sp>
      <p:sp>
        <p:nvSpPr>
          <p:cNvPr id="3" name="Content Placeholder 2"/>
          <p:cNvSpPr>
            <a:spLocks noGrp="1"/>
          </p:cNvSpPr>
          <p:nvPr>
            <p:ph idx="1"/>
          </p:nvPr>
        </p:nvSpPr>
        <p:spPr>
          <a:xfrm>
            <a:off x="456154" y="1295400"/>
            <a:ext cx="8154446" cy="4832092"/>
          </a:xfrm>
        </p:spPr>
        <p:txBody>
          <a:bodyPr wrap="square">
            <a:spAutoFit/>
          </a:bodyPr>
          <a:lstStyle/>
          <a:p>
            <a:r>
              <a:rPr lang="en-US" sz="2400" dirty="0"/>
              <a:t>See what is possible with </a:t>
            </a:r>
            <a:r>
              <a:rPr lang="en-US" sz="2400" spc="-300" dirty="0"/>
              <a:t>C S </a:t>
            </a:r>
            <a:r>
              <a:rPr lang="en-US" sz="2400" dirty="0"/>
              <a:t>S:</a:t>
            </a:r>
          </a:p>
          <a:p>
            <a:pPr lvl="1"/>
            <a:r>
              <a:rPr lang="en-US" sz="2400" dirty="0"/>
              <a:t>Visit </a:t>
            </a:r>
            <a:r>
              <a:rPr lang="en-US" sz="2400" dirty="0">
                <a:hlinkClick r:id="rId3" tooltip="http://www.csszengarden.com"/>
              </a:rPr>
              <a:t>http://www.csszengarden.com</a:t>
            </a:r>
            <a:endParaRPr lang="en-US" sz="2400" dirty="0"/>
          </a:p>
          <a:p>
            <a:r>
              <a:rPr lang="en-US" sz="2400" dirty="0"/>
              <a:t>Style Sheets</a:t>
            </a:r>
          </a:p>
          <a:p>
            <a:pPr lvl="1"/>
            <a:r>
              <a:rPr lang="en-US" sz="2400" dirty="0"/>
              <a:t>used for years in Desktop Publishing</a:t>
            </a:r>
          </a:p>
          <a:p>
            <a:pPr lvl="1"/>
            <a:r>
              <a:rPr lang="en-US" sz="2400" dirty="0"/>
              <a:t>apply typographical styles and spacing to printed media</a:t>
            </a:r>
          </a:p>
          <a:p>
            <a:r>
              <a:rPr lang="en-US" sz="2400" spc="-300" dirty="0"/>
              <a:t>C S </a:t>
            </a:r>
            <a:r>
              <a:rPr lang="en-US" sz="2400" dirty="0" err="1"/>
              <a:t>S</a:t>
            </a:r>
            <a:endParaRPr lang="en-US" sz="2400" dirty="0"/>
          </a:p>
          <a:p>
            <a:pPr lvl="1"/>
            <a:r>
              <a:rPr lang="en-US" sz="2400" dirty="0"/>
              <a:t>provides the functionality of style sheets (</a:t>
            </a:r>
            <a:r>
              <a:rPr lang="en-US" sz="2400" i="1" dirty="0"/>
              <a:t>and much more</a:t>
            </a:r>
            <a:r>
              <a:rPr lang="en-US" sz="2400" dirty="0"/>
              <a:t>) for web developers</a:t>
            </a:r>
          </a:p>
          <a:p>
            <a:pPr lvl="1"/>
            <a:r>
              <a:rPr lang="en-US" sz="2400" dirty="0"/>
              <a:t>a flexible, cross-platform, standards-based language developed by the </a:t>
            </a:r>
            <a:r>
              <a:rPr lang="en-US" sz="2400" spc="-300" dirty="0"/>
              <a:t>W 3 </a:t>
            </a:r>
            <a:r>
              <a:rPr lang="en-US" sz="2400" dirty="0"/>
              <a:t>C.</a:t>
            </a:r>
          </a:p>
        </p:txBody>
      </p:sp>
    </p:spTree>
    <p:extLst>
      <p:ext uri="{BB962C8B-B14F-4D97-AF65-F5344CB8AC3E}">
        <p14:creationId xmlns:p14="http://schemas.microsoft.com/office/powerpoint/2010/main" val="14756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Advantages </a:t>
            </a:r>
          </a:p>
        </p:txBody>
      </p:sp>
      <p:pic>
        <p:nvPicPr>
          <p:cNvPr id="1026" name="Picture 2" descr="A single cascading style sheet can control the color, typography, and layout of multiple web pages. In this example, 1 C S S affects 4 dot h t m l files. Index, products, about, and conta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720" y="705009"/>
            <a:ext cx="5787862" cy="291941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3691592"/>
            <a:ext cx="8153400" cy="2616101"/>
          </a:xfrm>
        </p:spPr>
        <p:txBody>
          <a:bodyPr wrap="square">
            <a:spAutoFit/>
          </a:bodyPr>
          <a:lstStyle/>
          <a:p>
            <a:pPr marL="255588" indent="-255588"/>
            <a:r>
              <a:rPr lang="en-US" sz="2000" dirty="0"/>
              <a:t>Greater typography and page layout control</a:t>
            </a:r>
          </a:p>
          <a:p>
            <a:pPr marL="255588" indent="-255588"/>
            <a:r>
              <a:rPr lang="en-US" sz="2000" dirty="0"/>
              <a:t>Style is separate from structure</a:t>
            </a:r>
          </a:p>
          <a:p>
            <a:pPr marL="255588" indent="-255588"/>
            <a:r>
              <a:rPr lang="en-US" sz="2000" dirty="0"/>
              <a:t>Styles can be stored in a separate document and associated with many web pages</a:t>
            </a:r>
          </a:p>
          <a:p>
            <a:pPr marL="255588" indent="-255588"/>
            <a:r>
              <a:rPr lang="en-US" sz="2000" dirty="0"/>
              <a:t>Potentially smaller documents</a:t>
            </a:r>
          </a:p>
          <a:p>
            <a:pPr marL="255588" indent="-255588"/>
            <a:r>
              <a:rPr lang="en-US" sz="2000" dirty="0"/>
              <a:t>Easier site maintenance</a:t>
            </a:r>
          </a:p>
        </p:txBody>
      </p:sp>
    </p:spTree>
    <p:extLst>
      <p:ext uri="{BB962C8B-B14F-4D97-AF65-F5344CB8AC3E}">
        <p14:creationId xmlns:p14="http://schemas.microsoft.com/office/powerpoint/2010/main" val="39600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Types of Cascading Style Sheets</a:t>
            </a:r>
          </a:p>
        </p:txBody>
      </p:sp>
      <p:sp>
        <p:nvSpPr>
          <p:cNvPr id="3" name="Content Placeholder 2"/>
          <p:cNvSpPr>
            <a:spLocks noGrp="1"/>
          </p:cNvSpPr>
          <p:nvPr>
            <p:ph idx="1"/>
          </p:nvPr>
        </p:nvSpPr>
        <p:spPr>
          <a:xfrm>
            <a:off x="457200" y="833616"/>
            <a:ext cx="8153400" cy="2054409"/>
          </a:xfrm>
        </p:spPr>
        <p:txBody>
          <a:bodyPr wrap="square">
            <a:spAutoFit/>
          </a:bodyPr>
          <a:lstStyle/>
          <a:p>
            <a:r>
              <a:rPr lang="en-US" sz="2400" dirty="0"/>
              <a:t>Inline Styles</a:t>
            </a:r>
          </a:p>
          <a:p>
            <a:r>
              <a:rPr lang="en-US" sz="2400" dirty="0"/>
              <a:t>Embedded Styles</a:t>
            </a:r>
          </a:p>
          <a:p>
            <a:r>
              <a:rPr lang="en-US" sz="2400" dirty="0"/>
              <a:t>External Styles</a:t>
            </a:r>
          </a:p>
          <a:p>
            <a:r>
              <a:rPr lang="en-US" sz="2400" dirty="0"/>
              <a:t>Imported Styles</a:t>
            </a:r>
          </a:p>
        </p:txBody>
      </p:sp>
    </p:spTree>
    <p:extLst>
      <p:ext uri="{BB962C8B-B14F-4D97-AF65-F5344CB8AC3E}">
        <p14:creationId xmlns:p14="http://schemas.microsoft.com/office/powerpoint/2010/main" val="19950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470"/>
            <a:ext cx="8153400" cy="923330"/>
          </a:xfrm>
        </p:spPr>
        <p:txBody>
          <a:bodyPr wrap="square">
            <a:spAutoFit/>
          </a:bodyPr>
          <a:lstStyle/>
          <a:p>
            <a:r>
              <a:rPr lang="en-US" sz="3000" dirty="0">
                <a:latin typeface="+mj-lt"/>
              </a:rPr>
              <a:t>Description of the Types of Cascading Style Sheets</a:t>
            </a:r>
          </a:p>
        </p:txBody>
      </p:sp>
      <p:sp>
        <p:nvSpPr>
          <p:cNvPr id="3" name="Content Placeholder 2"/>
          <p:cNvSpPr>
            <a:spLocks noGrp="1"/>
          </p:cNvSpPr>
          <p:nvPr>
            <p:ph idx="1"/>
          </p:nvPr>
        </p:nvSpPr>
        <p:spPr>
          <a:xfrm>
            <a:off x="457200" y="1265709"/>
            <a:ext cx="8153400" cy="5039841"/>
          </a:xfrm>
        </p:spPr>
        <p:txBody>
          <a:bodyPr wrap="square">
            <a:spAutoFit/>
          </a:bodyPr>
          <a:lstStyle/>
          <a:p>
            <a:r>
              <a:rPr lang="en-US" b="1" dirty="0"/>
              <a:t>Inline Styles</a:t>
            </a:r>
          </a:p>
          <a:p>
            <a:pPr lvl="1"/>
            <a:r>
              <a:rPr lang="en-US" dirty="0"/>
              <a:t>Configured </a:t>
            </a:r>
            <a:r>
              <a:rPr lang="en-US" b="1" dirty="0">
                <a:solidFill>
                  <a:srgbClr val="C00000"/>
                </a:solidFill>
              </a:rPr>
              <a:t>in the body </a:t>
            </a:r>
            <a:r>
              <a:rPr lang="en-US" dirty="0"/>
              <a:t>of the web page </a:t>
            </a:r>
          </a:p>
          <a:p>
            <a:pPr lvl="1"/>
            <a:r>
              <a:rPr lang="en-US" dirty="0"/>
              <a:t>Use the </a:t>
            </a:r>
            <a:r>
              <a:rPr lang="en-US" b="1" dirty="0">
                <a:solidFill>
                  <a:srgbClr val="C00000"/>
                </a:solidFill>
              </a:rPr>
              <a:t>style attribute </a:t>
            </a:r>
            <a:r>
              <a:rPr lang="en-US" dirty="0"/>
              <a:t>of an </a:t>
            </a:r>
            <a:r>
              <a:rPr lang="en-US" spc="-200" dirty="0"/>
              <a:t>H T M </a:t>
            </a:r>
            <a:r>
              <a:rPr lang="en-US" dirty="0"/>
              <a:t>L tag</a:t>
            </a:r>
          </a:p>
          <a:p>
            <a:pPr lvl="1"/>
            <a:r>
              <a:rPr lang="en-US" b="1" dirty="0">
                <a:solidFill>
                  <a:srgbClr val="C00000"/>
                </a:solidFill>
              </a:rPr>
              <a:t>Apply only </a:t>
            </a:r>
            <a:r>
              <a:rPr lang="en-US" dirty="0"/>
              <a:t>to the specific element</a:t>
            </a:r>
          </a:p>
          <a:p>
            <a:r>
              <a:rPr lang="en-US" b="1" dirty="0"/>
              <a:t>Embedded Styles</a:t>
            </a:r>
          </a:p>
          <a:p>
            <a:pPr lvl="1"/>
            <a:r>
              <a:rPr lang="en-US" dirty="0"/>
              <a:t>Configured </a:t>
            </a:r>
            <a:r>
              <a:rPr lang="en-US" b="1" dirty="0">
                <a:solidFill>
                  <a:srgbClr val="C00000"/>
                </a:solidFill>
              </a:rPr>
              <a:t>in the head section </a:t>
            </a:r>
            <a:r>
              <a:rPr lang="en-US" dirty="0"/>
              <a:t>of a web page. </a:t>
            </a:r>
          </a:p>
          <a:p>
            <a:pPr lvl="1"/>
            <a:r>
              <a:rPr lang="en-US" dirty="0"/>
              <a:t>Use </a:t>
            </a:r>
            <a:r>
              <a:rPr lang="en-US" b="1" dirty="0">
                <a:solidFill>
                  <a:srgbClr val="C00000"/>
                </a:solidFill>
              </a:rPr>
              <a:t>the </a:t>
            </a:r>
            <a:r>
              <a:rPr lang="en-US" b="1" spc="-200" dirty="0">
                <a:solidFill>
                  <a:srgbClr val="C00000"/>
                </a:solidFill>
              </a:rPr>
              <a:t>H T M </a:t>
            </a:r>
            <a:r>
              <a:rPr lang="en-US" b="1" dirty="0">
                <a:solidFill>
                  <a:srgbClr val="C00000"/>
                </a:solidFill>
              </a:rPr>
              <a:t>L &lt;style&gt; </a:t>
            </a:r>
            <a:r>
              <a:rPr lang="en-US" dirty="0"/>
              <a:t>element</a:t>
            </a:r>
          </a:p>
          <a:p>
            <a:pPr lvl="1"/>
            <a:r>
              <a:rPr lang="en-US" b="1" dirty="0">
                <a:solidFill>
                  <a:srgbClr val="C00000"/>
                </a:solidFill>
              </a:rPr>
              <a:t>Apply to the entire </a:t>
            </a:r>
            <a:r>
              <a:rPr lang="en-US" dirty="0"/>
              <a:t>web page document</a:t>
            </a:r>
          </a:p>
          <a:p>
            <a:r>
              <a:rPr lang="en-US" b="1" dirty="0"/>
              <a:t>External Styles</a:t>
            </a:r>
          </a:p>
          <a:p>
            <a:pPr lvl="1"/>
            <a:r>
              <a:rPr lang="en-US" dirty="0"/>
              <a:t>Configured </a:t>
            </a:r>
            <a:r>
              <a:rPr lang="en-US" b="1" dirty="0">
                <a:solidFill>
                  <a:srgbClr val="C00000"/>
                </a:solidFill>
              </a:rPr>
              <a:t>in a separate text file with .</a:t>
            </a:r>
            <a:r>
              <a:rPr lang="en-US" b="1" dirty="0" err="1">
                <a:solidFill>
                  <a:srgbClr val="C00000"/>
                </a:solidFill>
              </a:rPr>
              <a:t>css</a:t>
            </a:r>
            <a:r>
              <a:rPr lang="en-US" b="1" dirty="0">
                <a:solidFill>
                  <a:srgbClr val="C00000"/>
                </a:solidFill>
              </a:rPr>
              <a:t> </a:t>
            </a:r>
            <a:r>
              <a:rPr lang="en-US" dirty="0"/>
              <a:t>file extension</a:t>
            </a:r>
          </a:p>
          <a:p>
            <a:pPr lvl="1"/>
            <a:r>
              <a:rPr lang="en-US" b="1" dirty="0">
                <a:solidFill>
                  <a:srgbClr val="C00000"/>
                </a:solidFill>
              </a:rPr>
              <a:t>The </a:t>
            </a:r>
            <a:r>
              <a:rPr lang="en-US" b="1" spc="-200" dirty="0">
                <a:solidFill>
                  <a:srgbClr val="C00000"/>
                </a:solidFill>
              </a:rPr>
              <a:t>H T M </a:t>
            </a:r>
            <a:r>
              <a:rPr lang="en-US" b="1" dirty="0">
                <a:solidFill>
                  <a:srgbClr val="C00000"/>
                </a:solidFill>
              </a:rPr>
              <a:t>L &lt;link&gt; </a:t>
            </a:r>
            <a:r>
              <a:rPr lang="en-US" dirty="0"/>
              <a:t>element in the head section of a web page associates it with the .</a:t>
            </a:r>
            <a:r>
              <a:rPr lang="en-US" dirty="0" err="1"/>
              <a:t>css</a:t>
            </a:r>
            <a:r>
              <a:rPr lang="en-US" dirty="0"/>
              <a:t> file</a:t>
            </a:r>
          </a:p>
          <a:p>
            <a:r>
              <a:rPr lang="en-US" b="1" dirty="0"/>
              <a:t>Imported Styles</a:t>
            </a:r>
          </a:p>
          <a:p>
            <a:pPr lvl="1"/>
            <a:r>
              <a:rPr lang="en-US" b="1" dirty="0">
                <a:solidFill>
                  <a:srgbClr val="C00000"/>
                </a:solidFill>
              </a:rPr>
              <a:t>Similar to External Styles</a:t>
            </a:r>
          </a:p>
          <a:p>
            <a:pPr lvl="1"/>
            <a:r>
              <a:rPr lang="en-US" dirty="0"/>
              <a:t>We’ll concentrate on the other three types of styles.</a:t>
            </a:r>
          </a:p>
        </p:txBody>
      </p:sp>
    </p:spTree>
    <p:extLst>
      <p:ext uri="{BB962C8B-B14F-4D97-AF65-F5344CB8AC3E}">
        <p14:creationId xmlns:p14="http://schemas.microsoft.com/office/powerpoint/2010/main" val="115994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“Cascade”</a:t>
            </a:r>
          </a:p>
        </p:txBody>
      </p:sp>
      <p:pic>
        <p:nvPicPr>
          <p:cNvPr id="2050" name="Picture 2" descr="A diagram, with 4 boxes arranged like a staircase, descending from left to right. The boxes cascade from browser defaults to external styles, then embedded styles, and then inline sty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148" y="921703"/>
            <a:ext cx="6764178" cy="510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23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Syntax</a:t>
            </a:r>
          </a:p>
        </p:txBody>
      </p:sp>
      <p:sp>
        <p:nvSpPr>
          <p:cNvPr id="3" name="Content Placeholder 2"/>
          <p:cNvSpPr>
            <a:spLocks noGrp="1"/>
          </p:cNvSpPr>
          <p:nvPr>
            <p:ph idx="1"/>
          </p:nvPr>
        </p:nvSpPr>
        <p:spPr>
          <a:xfrm>
            <a:off x="457200" y="838200"/>
            <a:ext cx="8153400" cy="1300356"/>
          </a:xfrm>
        </p:spPr>
        <p:txBody>
          <a:bodyPr wrap="square">
            <a:spAutoFit/>
          </a:bodyPr>
          <a:lstStyle/>
          <a:p>
            <a:r>
              <a:rPr lang="en-US" sz="2400" dirty="0"/>
              <a:t>Style sheets are composed of  </a:t>
            </a:r>
            <a:r>
              <a:rPr lang="en-US" sz="2400" dirty="0">
                <a:solidFill>
                  <a:srgbClr val="C00000"/>
                </a:solidFill>
              </a:rPr>
              <a:t>"Rules" </a:t>
            </a:r>
            <a:r>
              <a:rPr lang="en-US" sz="2400" dirty="0"/>
              <a:t>that describe the styling to be applied. </a:t>
            </a:r>
          </a:p>
          <a:p>
            <a:r>
              <a:rPr lang="en-US" sz="2400" dirty="0"/>
              <a:t>Each rule contains a </a:t>
            </a:r>
            <a:r>
              <a:rPr lang="en-US" sz="2400" dirty="0">
                <a:solidFill>
                  <a:srgbClr val="C00000"/>
                </a:solidFill>
              </a:rPr>
              <a:t>Selector</a:t>
            </a:r>
            <a:r>
              <a:rPr lang="en-US" sz="2400" dirty="0"/>
              <a:t> and a </a:t>
            </a:r>
            <a:r>
              <a:rPr lang="en-US" sz="2400" dirty="0">
                <a:solidFill>
                  <a:srgbClr val="C00000"/>
                </a:solidFill>
              </a:rPr>
              <a:t>Declaration</a:t>
            </a:r>
            <a:r>
              <a:rPr lang="en-US" sz="2400" dirty="0"/>
              <a:t> </a:t>
            </a:r>
          </a:p>
        </p:txBody>
      </p:sp>
      <p:pic>
        <p:nvPicPr>
          <p:cNvPr id="3074" name="Picture 2" descr="The rule reads, body, left brace, color, colon, blue, right brace. This rule breaks down into the following parts. Body = selector, color, colon = declaration property. Blue = declaration 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04" y="2400300"/>
            <a:ext cx="7708281" cy="230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99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latin typeface="+mj-lt"/>
              </a:rPr>
              <a:t>C S </a:t>
            </a:r>
            <a:r>
              <a:rPr lang="en-US" sz="3600" dirty="0" err="1">
                <a:latin typeface="+mj-lt"/>
              </a:rPr>
              <a:t>S</a:t>
            </a:r>
            <a:r>
              <a:rPr lang="en-US" sz="3600" dirty="0">
                <a:latin typeface="+mj-lt"/>
              </a:rPr>
              <a:t> Syntax Sample</a:t>
            </a:r>
          </a:p>
        </p:txBody>
      </p:sp>
      <p:sp>
        <p:nvSpPr>
          <p:cNvPr id="3" name="Content Placeholder 2"/>
          <p:cNvSpPr>
            <a:spLocks noGrp="1"/>
          </p:cNvSpPr>
          <p:nvPr>
            <p:ph idx="1"/>
          </p:nvPr>
        </p:nvSpPr>
        <p:spPr>
          <a:xfrm>
            <a:off x="457200" y="838200"/>
            <a:ext cx="8153400" cy="3100849"/>
          </a:xfrm>
        </p:spPr>
        <p:txBody>
          <a:bodyPr wrap="square">
            <a:spAutoFit/>
          </a:bodyPr>
          <a:lstStyle/>
          <a:p>
            <a:pPr marL="0" indent="0">
              <a:buNone/>
            </a:pPr>
            <a:r>
              <a:rPr lang="en-US" sz="2200" dirty="0"/>
              <a:t>Configure a web page to display blue text and yellow background.</a:t>
            </a:r>
          </a:p>
          <a:p>
            <a:pPr marL="0" indent="0">
              <a:spcBef>
                <a:spcPts val="600"/>
              </a:spcBef>
              <a:buNone/>
            </a:pPr>
            <a:r>
              <a:rPr lang="en-US" sz="2200" b="1" dirty="0"/>
              <a:t>body { color:  blue;</a:t>
            </a:r>
          </a:p>
          <a:p>
            <a:pPr marL="0" indent="0">
              <a:spcBef>
                <a:spcPts val="600"/>
              </a:spcBef>
              <a:buNone/>
            </a:pPr>
            <a:r>
              <a:rPr lang="en-US" sz="2200" b="1" dirty="0"/>
              <a:t>             background-color:  yellow; }</a:t>
            </a:r>
            <a:endParaRPr lang="en-US" sz="2200" dirty="0"/>
          </a:p>
          <a:p>
            <a:pPr marL="0" indent="0">
              <a:buNone/>
            </a:pPr>
            <a:r>
              <a:rPr lang="en-US" sz="2200" dirty="0"/>
              <a:t>This could also be written using hexadecimal color values as shown below.</a:t>
            </a:r>
          </a:p>
          <a:p>
            <a:pPr marL="0" indent="0">
              <a:buNone/>
            </a:pPr>
            <a:r>
              <a:rPr lang="en-US" sz="2200" b="1" dirty="0"/>
              <a:t>body { color:  #0000</a:t>
            </a:r>
            <a:r>
              <a:rPr lang="en-US" sz="2200" b="1" spc="-300" dirty="0"/>
              <a:t>F </a:t>
            </a:r>
            <a:r>
              <a:rPr lang="en-US" sz="2200" b="1" dirty="0"/>
              <a:t>F;</a:t>
            </a:r>
          </a:p>
          <a:p>
            <a:pPr marL="0" indent="0">
              <a:buNone/>
            </a:pPr>
            <a:r>
              <a:rPr lang="en-US" sz="2200" b="1" dirty="0"/>
              <a:t>             background-color:  #</a:t>
            </a:r>
            <a:r>
              <a:rPr lang="en-US" sz="2200" b="1" spc="-300" dirty="0"/>
              <a:t>F </a:t>
            </a:r>
            <a:r>
              <a:rPr lang="en-US" sz="2200" b="1" spc="-300" dirty="0" err="1"/>
              <a:t>F</a:t>
            </a:r>
            <a:r>
              <a:rPr lang="en-US" sz="2200" b="1" spc="-300" dirty="0"/>
              <a:t> </a:t>
            </a:r>
            <a:r>
              <a:rPr lang="en-US" sz="2200" b="1" spc="-300" dirty="0" err="1"/>
              <a:t>F</a:t>
            </a:r>
            <a:r>
              <a:rPr lang="en-US" sz="2200" b="1" spc="-300" dirty="0"/>
              <a:t> </a:t>
            </a:r>
            <a:r>
              <a:rPr lang="en-US" sz="2200" b="1" dirty="0"/>
              <a:t>F00; }</a:t>
            </a:r>
          </a:p>
        </p:txBody>
      </p:sp>
      <p:pic>
        <p:nvPicPr>
          <p:cNvPr id="4099" name="Picture 3" descr="The rule reads, body, left brace, color, colon, blue, right brace. This rule breaks down into the following parts. Body = selector, color, colon = declaration property. Blue = declaration val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3682" y="4298655"/>
            <a:ext cx="6508698" cy="1948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42630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24461</TotalTime>
  <Words>1852</Words>
  <Application>Microsoft Office PowerPoint</Application>
  <PresentationFormat>On-screen Show (4:3)</PresentationFormat>
  <Paragraphs>236</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Times New Roman</vt:lpstr>
      <vt:lpstr>Verdana</vt:lpstr>
      <vt:lpstr>Wingdings</vt:lpstr>
      <vt:lpstr>508 Lecture</vt:lpstr>
      <vt:lpstr>Basics of Web Design</vt:lpstr>
      <vt:lpstr>Learning Outcomes</vt:lpstr>
      <vt:lpstr>Overview of Cascading Style Sheets (C S S)</vt:lpstr>
      <vt:lpstr>C S S Advantages </vt:lpstr>
      <vt:lpstr>Types of Cascading Style Sheets</vt:lpstr>
      <vt:lpstr>Description of the Types of Cascading Style Sheets</vt:lpstr>
      <vt:lpstr>The “Cascade”</vt:lpstr>
      <vt:lpstr>C S S Syntax</vt:lpstr>
      <vt:lpstr>C S S Syntax Sample</vt:lpstr>
      <vt:lpstr>C S S Syntax for Color Values</vt:lpstr>
      <vt:lpstr>Inline C S S with the Style Attribute</vt:lpstr>
      <vt:lpstr>Configure Embedded C S S with the Style Element</vt:lpstr>
      <vt:lpstr>C S S Embedded Styles</vt:lpstr>
      <vt:lpstr>External Style Sheets - 1</vt:lpstr>
      <vt:lpstr>External Style Sheets - 2</vt:lpstr>
      <vt:lpstr>The &lt;link&gt; Element</vt:lpstr>
      <vt:lpstr>Using an External Style Sheet</vt:lpstr>
      <vt:lpstr>C S S Selectors</vt:lpstr>
      <vt:lpstr>Using C S S with “class”</vt:lpstr>
      <vt:lpstr>Using a C S S id Selector</vt:lpstr>
      <vt:lpstr>Using a C S S Descendant Selector</vt:lpstr>
      <vt:lpstr>The Span Element &lt;span&gt;</vt:lpstr>
      <vt:lpstr>&lt;span&gt; Example </vt:lpstr>
      <vt:lpstr>W 3 C C S S Validation</vt:lpstr>
      <vt:lpstr>C S S Troubleshooting Tips</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jarane11</cp:lastModifiedBy>
  <cp:revision>5196</cp:revision>
  <dcterms:created xsi:type="dcterms:W3CDTF">2014-07-14T20:04:21Z</dcterms:created>
  <dcterms:modified xsi:type="dcterms:W3CDTF">2023-03-10T20:25:10Z</dcterms:modified>
</cp:coreProperties>
</file>