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1275" r:id="rId2"/>
    <p:sldId id="1198" r:id="rId3"/>
    <p:sldId id="1199" r:id="rId4"/>
    <p:sldId id="1265" r:id="rId5"/>
    <p:sldId id="1200" r:id="rId6"/>
    <p:sldId id="1271" r:id="rId7"/>
    <p:sldId id="1272" r:id="rId8"/>
    <p:sldId id="1229" r:id="rId9"/>
    <p:sldId id="1266" r:id="rId10"/>
    <p:sldId id="1230" r:id="rId11"/>
    <p:sldId id="1231" r:id="rId12"/>
    <p:sldId id="1243" r:id="rId13"/>
    <p:sldId id="1267" r:id="rId14"/>
    <p:sldId id="1201" r:id="rId15"/>
    <p:sldId id="1260" r:id="rId16"/>
    <p:sldId id="1268" r:id="rId17"/>
    <p:sldId id="1261" r:id="rId18"/>
    <p:sldId id="1262" r:id="rId19"/>
    <p:sldId id="1269" r:id="rId20"/>
    <p:sldId id="1270" r:id="rId21"/>
    <p:sldId id="1273" r:id="rId22"/>
    <p:sldId id="1263" r:id="rId23"/>
    <p:sldId id="1232" r:id="rId24"/>
    <p:sldId id="1274" r:id="rId25"/>
    <p:sldId id="11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23" autoAdjust="0"/>
    <p:restoredTop sz="65690" autoAdjust="0"/>
  </p:normalViewPr>
  <p:slideViewPr>
    <p:cSldViewPr>
      <p:cViewPr varScale="1">
        <p:scale>
          <a:sx n="86" d="100"/>
          <a:sy n="86" d="100"/>
        </p:scale>
        <p:origin x="1541" y="58"/>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4/30/2023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4/30/2023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4/30/2023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4/30/2023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4/30/2023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4/30/2023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4/30/2023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4/30/2023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7</a:t>
            </a:r>
          </a:p>
        </p:txBody>
      </p:sp>
      <p:sp>
        <p:nvSpPr>
          <p:cNvPr id="5" name="Text Placeholder 5"/>
          <p:cNvSpPr>
            <a:spLocks noGrp="1"/>
          </p:cNvSpPr>
          <p:nvPr>
            <p:ph type="body" sz="quarter" idx="15"/>
          </p:nvPr>
        </p:nvSpPr>
        <p:spPr>
          <a:xfrm>
            <a:off x="4572000" y="3695700"/>
            <a:ext cx="4038599" cy="615553"/>
          </a:xfrm>
        </p:spPr>
        <p:txBody>
          <a:bodyPr wrap="square">
            <a:spAutoFit/>
          </a:bodyPr>
          <a:lstStyle/>
          <a:p>
            <a:pPr>
              <a:buClrTx/>
              <a:defRPr/>
            </a:pPr>
            <a:r>
              <a:rPr lang="en-US" sz="2000" dirty="0">
                <a:cs typeface="Arial" pitchFamily="34" charset="0"/>
              </a:rPr>
              <a:t>Page Layout Basics </a:t>
            </a:r>
          </a:p>
          <a:p>
            <a:pPr>
              <a:buClrTx/>
              <a:defRPr/>
            </a:pPr>
            <a:r>
              <a:rPr lang="en-US" sz="2000" dirty="0">
                <a:cs typeface="Arial" pitchFamily="34" charset="0"/>
              </a:rPr>
              <a:t>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59319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Vertical Navigation with an Unordered List</a:t>
            </a:r>
          </a:p>
        </p:txBody>
      </p:sp>
      <p:sp>
        <p:nvSpPr>
          <p:cNvPr id="3" name="Content Placeholder 2"/>
          <p:cNvSpPr>
            <a:spLocks noGrp="1"/>
          </p:cNvSpPr>
          <p:nvPr>
            <p:ph idx="1"/>
          </p:nvPr>
        </p:nvSpPr>
        <p:spPr>
          <a:xfrm>
            <a:off x="457200" y="1273299"/>
            <a:ext cx="5410200" cy="3808735"/>
          </a:xfrm>
        </p:spPr>
        <p:txBody>
          <a:bodyPr wrap="square">
            <a:spAutoFit/>
          </a:bodyPr>
          <a:lstStyle/>
          <a:p>
            <a:pPr marL="0" indent="0">
              <a:spcBef>
                <a:spcPts val="600"/>
              </a:spcBef>
              <a:buNone/>
            </a:pPr>
            <a:r>
              <a:rPr lang="en-US" sz="2000" dirty="0"/>
              <a:t>&lt;</a:t>
            </a:r>
            <a:r>
              <a:rPr lang="en-US" sz="2000" dirty="0" err="1"/>
              <a:t>nav</a:t>
            </a:r>
            <a:r>
              <a:rPr lang="en-US" sz="2000" dirty="0"/>
              <a:t>&gt;</a:t>
            </a:r>
          </a:p>
          <a:p>
            <a:pPr marL="0" indent="0">
              <a:spcBef>
                <a:spcPts val="600"/>
              </a:spcBef>
              <a:buNone/>
            </a:pPr>
            <a:r>
              <a:rPr lang="en-US" sz="2000" dirty="0"/>
              <a:t>&lt;</a:t>
            </a:r>
            <a:r>
              <a:rPr lang="en-US" sz="2000" dirty="0" err="1"/>
              <a:t>ul</a:t>
            </a:r>
            <a:r>
              <a:rPr lang="en-US" sz="2000" dirty="0"/>
              <a:t>&gt;</a:t>
            </a:r>
          </a:p>
          <a:p>
            <a:pPr marL="0" indent="0">
              <a:spcBef>
                <a:spcPts val="600"/>
              </a:spcBef>
              <a:buNone/>
            </a:pPr>
            <a:r>
              <a:rPr lang="en-US" sz="2000" dirty="0"/>
              <a:t>      &lt;li&gt;&lt;a </a:t>
            </a:r>
            <a:r>
              <a:rPr lang="en-US" sz="2000" dirty="0" err="1"/>
              <a:t>href</a:t>
            </a:r>
            <a:r>
              <a:rPr lang="en-US" sz="2000" dirty="0"/>
              <a:t>="index.html"&gt;Home&lt;/a&gt;&lt;/li&gt;</a:t>
            </a:r>
          </a:p>
          <a:p>
            <a:pPr marL="0" indent="0">
              <a:spcBef>
                <a:spcPts val="600"/>
              </a:spcBef>
              <a:buNone/>
            </a:pPr>
            <a:r>
              <a:rPr lang="en-US" sz="2000" dirty="0"/>
              <a:t>      &lt;li&gt;&lt;a </a:t>
            </a:r>
            <a:r>
              <a:rPr lang="en-US" sz="2000" dirty="0" err="1"/>
              <a:t>href</a:t>
            </a:r>
            <a:r>
              <a:rPr lang="en-US" sz="2000" dirty="0"/>
              <a:t>="menu.html"&gt;Menu&lt;/a&gt;&lt;/li&gt;</a:t>
            </a:r>
          </a:p>
          <a:p>
            <a:pPr marL="0" indent="0">
              <a:spcBef>
                <a:spcPts val="600"/>
              </a:spcBef>
              <a:buNone/>
            </a:pPr>
            <a:r>
              <a:rPr lang="en-US" sz="2000" dirty="0"/>
              <a:t>      &lt;li&gt;&lt;a </a:t>
            </a:r>
            <a:r>
              <a:rPr lang="en-US" sz="2000" dirty="0" err="1"/>
              <a:t>href</a:t>
            </a:r>
            <a:r>
              <a:rPr lang="en-US" sz="2000" dirty="0"/>
              <a:t>="directions.html"&gt;Directions&lt;/a&gt;&lt;/li&gt;</a:t>
            </a:r>
          </a:p>
          <a:p>
            <a:pPr marL="0" indent="0">
              <a:spcBef>
                <a:spcPts val="600"/>
              </a:spcBef>
              <a:buNone/>
            </a:pPr>
            <a:r>
              <a:rPr lang="en-US" sz="2000" dirty="0"/>
              <a:t>      &lt;li&gt;&lt;a </a:t>
            </a:r>
            <a:r>
              <a:rPr lang="en-US" sz="2000" dirty="0" err="1"/>
              <a:t>href</a:t>
            </a:r>
            <a:r>
              <a:rPr lang="en-US" sz="2000" dirty="0"/>
              <a:t>="contact.html"&gt;Contact&lt;/a&gt;&lt;/li&gt;</a:t>
            </a:r>
          </a:p>
          <a:p>
            <a:pPr marL="0" indent="0">
              <a:spcBef>
                <a:spcPts val="600"/>
              </a:spcBef>
              <a:buNone/>
            </a:pPr>
            <a:r>
              <a:rPr lang="en-US" sz="2000" dirty="0"/>
              <a:t>&lt;/</a:t>
            </a:r>
            <a:r>
              <a:rPr lang="en-US" sz="2000" dirty="0" err="1"/>
              <a:t>ul</a:t>
            </a:r>
            <a:r>
              <a:rPr lang="en-US" sz="2000" dirty="0"/>
              <a:t>&gt;</a:t>
            </a:r>
          </a:p>
          <a:p>
            <a:pPr marL="0" indent="0">
              <a:spcBef>
                <a:spcPts val="600"/>
              </a:spcBef>
              <a:buNone/>
            </a:pPr>
            <a:r>
              <a:rPr lang="en-US" sz="2000" dirty="0"/>
              <a:t>&lt;/</a:t>
            </a:r>
            <a:r>
              <a:rPr lang="en-US" sz="2000" dirty="0" err="1"/>
              <a:t>nav</a:t>
            </a:r>
            <a:r>
              <a:rPr lang="en-US" sz="2000" dirty="0"/>
              <a:t>&gt;</a:t>
            </a:r>
          </a:p>
          <a:p>
            <a:r>
              <a:rPr lang="en-US" sz="2000" spc="-300" dirty="0"/>
              <a:t>C S </a:t>
            </a:r>
            <a:r>
              <a:rPr lang="en-US" sz="2000" dirty="0" err="1"/>
              <a:t>S</a:t>
            </a:r>
            <a:r>
              <a:rPr lang="en-US" sz="2000" dirty="0"/>
              <a:t> removes the list marker and underline:</a:t>
            </a:r>
          </a:p>
        </p:txBody>
      </p:sp>
      <p:sp>
        <p:nvSpPr>
          <p:cNvPr id="4" name="Content Placeholder 3"/>
          <p:cNvSpPr>
            <a:spLocks noGrp="1"/>
          </p:cNvSpPr>
          <p:nvPr>
            <p:ph idx="13"/>
          </p:nvPr>
        </p:nvSpPr>
        <p:spPr>
          <a:xfrm>
            <a:off x="457200" y="5183312"/>
            <a:ext cx="5410200" cy="692497"/>
          </a:xfrm>
        </p:spPr>
        <p:txBody>
          <a:bodyPr wrap="square">
            <a:spAutoFit/>
          </a:bodyPr>
          <a:lstStyle/>
          <a:p>
            <a:pPr marL="0" indent="0">
              <a:spcBef>
                <a:spcPts val="600"/>
              </a:spcBef>
              <a:buNone/>
            </a:pPr>
            <a:r>
              <a:rPr lang="en-US" sz="2000" dirty="0" err="1"/>
              <a:t>nav</a:t>
            </a:r>
            <a:r>
              <a:rPr lang="en-US" sz="2000" dirty="0"/>
              <a:t> </a:t>
            </a:r>
            <a:r>
              <a:rPr lang="en-US" sz="2000" dirty="0" err="1"/>
              <a:t>ul</a:t>
            </a:r>
            <a:r>
              <a:rPr lang="en-US" sz="2000" dirty="0"/>
              <a:t> { list-style-type: none; }</a:t>
            </a:r>
          </a:p>
          <a:p>
            <a:pPr marL="0" indent="0">
              <a:spcBef>
                <a:spcPts val="600"/>
              </a:spcBef>
              <a:buNone/>
            </a:pPr>
            <a:r>
              <a:rPr lang="en-US" sz="2000" dirty="0" err="1"/>
              <a:t>nav</a:t>
            </a:r>
            <a:r>
              <a:rPr lang="en-US" sz="2000" dirty="0"/>
              <a:t> a { text-decoration: none; }</a:t>
            </a:r>
          </a:p>
        </p:txBody>
      </p:sp>
      <p:pic>
        <p:nvPicPr>
          <p:cNvPr id="7170" name="Picture 2" descr="The bistro’s hyperlinks are arranged in a bulleted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013" y="2029698"/>
            <a:ext cx="2055012" cy="146669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The bistro’s hyperlinks are arranged in a list with no ordering or bull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5" y="4867275"/>
            <a:ext cx="2017658" cy="144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4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dirty="0"/>
              <a:t>Display Property</a:t>
            </a:r>
            <a:endParaRPr lang="en-US" sz="3600" dirty="0">
              <a:latin typeface="+mj-lt"/>
            </a:endParaRPr>
          </a:p>
        </p:txBody>
      </p:sp>
      <p:sp>
        <p:nvSpPr>
          <p:cNvPr id="3" name="Content Placeholder 2"/>
          <p:cNvSpPr>
            <a:spLocks noGrp="1"/>
          </p:cNvSpPr>
          <p:nvPr>
            <p:ph idx="1"/>
          </p:nvPr>
        </p:nvSpPr>
        <p:spPr>
          <a:xfrm>
            <a:off x="457200" y="838200"/>
            <a:ext cx="8153400" cy="3785652"/>
          </a:xfrm>
        </p:spPr>
        <p:txBody>
          <a:bodyPr wrap="square">
            <a:spAutoFit/>
          </a:bodyPr>
          <a:lstStyle/>
          <a:p>
            <a:r>
              <a:rPr lang="en-US" sz="2400" dirty="0"/>
              <a:t>Configures how and if an element is displayed </a:t>
            </a:r>
          </a:p>
          <a:p>
            <a:pPr lvl="1"/>
            <a:r>
              <a:rPr lang="en-US" sz="2400" b="1" dirty="0"/>
              <a:t>display: none;</a:t>
            </a:r>
          </a:p>
          <a:p>
            <a:pPr lvl="2"/>
            <a:r>
              <a:rPr lang="en-US" sz="2400" dirty="0"/>
              <a:t>The element will not be displayed.</a:t>
            </a:r>
          </a:p>
          <a:p>
            <a:pPr lvl="1"/>
            <a:r>
              <a:rPr lang="en-US" sz="2400" b="1" dirty="0"/>
              <a:t>display: block;</a:t>
            </a:r>
          </a:p>
          <a:p>
            <a:pPr lvl="2"/>
            <a:r>
              <a:rPr lang="en-US" sz="2400" dirty="0"/>
              <a:t>The element is rendered as a block element even if it is actually an inline element, such as a hyperlink.</a:t>
            </a:r>
          </a:p>
          <a:p>
            <a:pPr lvl="1"/>
            <a:r>
              <a:rPr lang="en-US" sz="2400" b="1" dirty="0"/>
              <a:t>display: inline;</a:t>
            </a:r>
          </a:p>
          <a:p>
            <a:pPr lvl="2"/>
            <a:r>
              <a:rPr lang="en-US" sz="2400" dirty="0"/>
              <a:t>The element will be rendered as an inline element even if it is actually a block element, such as a &lt;li&gt;.</a:t>
            </a:r>
          </a:p>
        </p:txBody>
      </p:sp>
    </p:spTree>
    <p:extLst>
      <p:ext uri="{BB962C8B-B14F-4D97-AF65-F5344CB8AC3E}">
        <p14:creationId xmlns:p14="http://schemas.microsoft.com/office/powerpoint/2010/main" val="56042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altLang="en-US" sz="3600" dirty="0">
                <a:latin typeface="+mj-lt"/>
              </a:rPr>
              <a:t>Horizontal Navigation with an Unordered List</a:t>
            </a:r>
            <a:endParaRPr lang="en-US" sz="3600" dirty="0">
              <a:latin typeface="+mj-lt"/>
            </a:endParaRPr>
          </a:p>
        </p:txBody>
      </p:sp>
      <p:sp>
        <p:nvSpPr>
          <p:cNvPr id="3" name="Content Placeholder 2"/>
          <p:cNvSpPr>
            <a:spLocks noGrp="1"/>
          </p:cNvSpPr>
          <p:nvPr>
            <p:ph idx="1"/>
          </p:nvPr>
        </p:nvSpPr>
        <p:spPr>
          <a:xfrm>
            <a:off x="457200" y="1276350"/>
            <a:ext cx="8153400" cy="2754600"/>
          </a:xfrm>
        </p:spPr>
        <p:txBody>
          <a:bodyPr wrap="square">
            <a:spAutoFit/>
          </a:bodyPr>
          <a:lstStyle/>
          <a:p>
            <a:pPr marL="0" indent="0">
              <a:spcBef>
                <a:spcPts val="600"/>
              </a:spcBef>
              <a:buNone/>
            </a:pPr>
            <a:r>
              <a:rPr lang="en-US" sz="1800" dirty="0"/>
              <a:t>&lt;</a:t>
            </a:r>
            <a:r>
              <a:rPr lang="en-US" sz="1800" dirty="0" err="1"/>
              <a:t>nav</a:t>
            </a:r>
            <a:r>
              <a:rPr lang="en-US" sz="1800" dirty="0"/>
              <a:t>&gt;</a:t>
            </a:r>
          </a:p>
          <a:p>
            <a:pPr marL="0" indent="0">
              <a:spcBef>
                <a:spcPts val="600"/>
              </a:spcBef>
              <a:buNone/>
            </a:pPr>
            <a:r>
              <a:rPr lang="en-US" sz="1800" dirty="0"/>
              <a:t>&lt;</a:t>
            </a:r>
            <a:r>
              <a:rPr lang="en-US" sz="1800" dirty="0" err="1"/>
              <a:t>ul</a:t>
            </a:r>
            <a:r>
              <a:rPr lang="en-US" sz="1800" dirty="0"/>
              <a:t>&gt;</a:t>
            </a:r>
          </a:p>
          <a:p>
            <a:pPr marL="0" indent="0">
              <a:spcBef>
                <a:spcPts val="600"/>
              </a:spcBef>
              <a:buNone/>
            </a:pPr>
            <a:r>
              <a:rPr lang="en-US" sz="1800" dirty="0"/>
              <a:t>      &lt;li&gt;&lt;a </a:t>
            </a:r>
            <a:r>
              <a:rPr lang="en-US" sz="1800" dirty="0" err="1"/>
              <a:t>href</a:t>
            </a:r>
            <a:r>
              <a:rPr lang="en-US" sz="1800" dirty="0"/>
              <a:t>="index.html"&gt;Home&lt;/a&gt;&lt;/li&gt;</a:t>
            </a:r>
          </a:p>
          <a:p>
            <a:pPr marL="0" indent="0">
              <a:spcBef>
                <a:spcPts val="600"/>
              </a:spcBef>
              <a:buNone/>
            </a:pPr>
            <a:r>
              <a:rPr lang="en-US" sz="1800" dirty="0"/>
              <a:t>      &lt;li&gt;&lt;a </a:t>
            </a:r>
            <a:r>
              <a:rPr lang="en-US" sz="1800" dirty="0" err="1"/>
              <a:t>href</a:t>
            </a:r>
            <a:r>
              <a:rPr lang="en-US" sz="1800" dirty="0"/>
              <a:t>="menu.html"&gt;Menu&lt;/a&gt;&lt;/li&gt;</a:t>
            </a:r>
          </a:p>
          <a:p>
            <a:pPr marL="0" indent="0">
              <a:spcBef>
                <a:spcPts val="600"/>
              </a:spcBef>
              <a:buNone/>
            </a:pPr>
            <a:r>
              <a:rPr lang="en-US" sz="1800" dirty="0"/>
              <a:t>      &lt;li&gt;&lt;a </a:t>
            </a:r>
            <a:r>
              <a:rPr lang="en-US" sz="1800" dirty="0" err="1"/>
              <a:t>href</a:t>
            </a:r>
            <a:r>
              <a:rPr lang="en-US" sz="1800" dirty="0"/>
              <a:t>="directions.html"&gt;Directions&lt;/a&gt;&lt;/li&gt;</a:t>
            </a:r>
          </a:p>
          <a:p>
            <a:pPr marL="0" indent="0">
              <a:spcBef>
                <a:spcPts val="600"/>
              </a:spcBef>
              <a:buNone/>
            </a:pPr>
            <a:r>
              <a:rPr lang="en-US" sz="1800" dirty="0"/>
              <a:t>      &lt;li&gt;&lt;a </a:t>
            </a:r>
            <a:r>
              <a:rPr lang="en-US" sz="1800" dirty="0" err="1"/>
              <a:t>href</a:t>
            </a:r>
            <a:r>
              <a:rPr lang="en-US" sz="1800" dirty="0"/>
              <a:t>="contact.html"&gt;Contact&lt;/a&gt;&lt;/li&gt;</a:t>
            </a:r>
          </a:p>
          <a:p>
            <a:pPr marL="0" indent="0">
              <a:spcBef>
                <a:spcPts val="600"/>
              </a:spcBef>
              <a:buNone/>
            </a:pPr>
            <a:r>
              <a:rPr lang="en-US" sz="1800" dirty="0"/>
              <a:t>&lt;/</a:t>
            </a:r>
            <a:r>
              <a:rPr lang="en-US" sz="1800" dirty="0" err="1"/>
              <a:t>ul</a:t>
            </a:r>
            <a:r>
              <a:rPr lang="en-US" sz="1800" dirty="0"/>
              <a:t>&gt;</a:t>
            </a:r>
          </a:p>
          <a:p>
            <a:pPr marL="0" indent="0">
              <a:spcBef>
                <a:spcPts val="600"/>
              </a:spcBef>
              <a:buNone/>
            </a:pPr>
            <a:r>
              <a:rPr lang="en-US" sz="1800" dirty="0"/>
              <a:t>&lt;/</a:t>
            </a:r>
            <a:r>
              <a:rPr lang="en-US" sz="1800" dirty="0" err="1"/>
              <a:t>nav</a:t>
            </a:r>
            <a:r>
              <a:rPr lang="en-US" sz="1800" dirty="0"/>
              <a:t>&gt;</a:t>
            </a:r>
          </a:p>
        </p:txBody>
      </p:sp>
      <p:sp>
        <p:nvSpPr>
          <p:cNvPr id="6" name="Content Placeholder 5"/>
          <p:cNvSpPr>
            <a:spLocks noGrp="1"/>
          </p:cNvSpPr>
          <p:nvPr>
            <p:ph idx="13"/>
          </p:nvPr>
        </p:nvSpPr>
        <p:spPr>
          <a:xfrm>
            <a:off x="457200" y="4124325"/>
            <a:ext cx="8153400" cy="553998"/>
          </a:xfrm>
        </p:spPr>
        <p:txBody>
          <a:bodyPr wrap="square">
            <a:spAutoFit/>
          </a:bodyPr>
          <a:lstStyle/>
          <a:p>
            <a:pPr marL="0" indent="0">
              <a:buNone/>
            </a:pPr>
            <a:r>
              <a:rPr lang="en-US" sz="1800" spc="-300" dirty="0"/>
              <a:t>C S </a:t>
            </a:r>
            <a:r>
              <a:rPr lang="en-US" sz="1800" dirty="0" err="1"/>
              <a:t>S</a:t>
            </a:r>
            <a:r>
              <a:rPr lang="en-US" sz="1800" dirty="0"/>
              <a:t> removes the list marker, removes the underline, adds padding, and configures the list items for inline display.</a:t>
            </a:r>
          </a:p>
        </p:txBody>
      </p:sp>
      <p:sp>
        <p:nvSpPr>
          <p:cNvPr id="4" name="Content Placeholder 3"/>
          <p:cNvSpPr>
            <a:spLocks noGrp="1"/>
          </p:cNvSpPr>
          <p:nvPr>
            <p:ph idx="14"/>
          </p:nvPr>
        </p:nvSpPr>
        <p:spPr>
          <a:xfrm>
            <a:off x="457200" y="4781550"/>
            <a:ext cx="3962400" cy="1338828"/>
          </a:xfrm>
        </p:spPr>
        <p:txBody>
          <a:bodyPr wrap="square">
            <a:spAutoFit/>
          </a:bodyPr>
          <a:lstStyle/>
          <a:p>
            <a:pPr marL="0" indent="0">
              <a:spcBef>
                <a:spcPts val="600"/>
              </a:spcBef>
              <a:buNone/>
            </a:pPr>
            <a:r>
              <a:rPr lang="en-US" sz="1800" dirty="0" err="1"/>
              <a:t>nav</a:t>
            </a:r>
            <a:r>
              <a:rPr lang="en-US" sz="1800" dirty="0"/>
              <a:t> </a:t>
            </a:r>
            <a:r>
              <a:rPr lang="en-US" sz="1800" dirty="0" err="1"/>
              <a:t>ul</a:t>
            </a:r>
            <a:r>
              <a:rPr lang="en-US" sz="1800" dirty="0"/>
              <a:t> { list-style-type: none;}</a:t>
            </a:r>
          </a:p>
          <a:p>
            <a:pPr marL="0" indent="0">
              <a:spcBef>
                <a:spcPts val="600"/>
              </a:spcBef>
              <a:buNone/>
            </a:pPr>
            <a:r>
              <a:rPr lang="en-US" sz="1800" dirty="0" err="1"/>
              <a:t>nav</a:t>
            </a:r>
            <a:r>
              <a:rPr lang="en-US" sz="1800" dirty="0"/>
              <a:t> a { text-decoration: none; </a:t>
            </a:r>
          </a:p>
          <a:p>
            <a:pPr marL="0" indent="0">
              <a:spcBef>
                <a:spcPts val="600"/>
              </a:spcBef>
              <a:buNone/>
            </a:pPr>
            <a:r>
              <a:rPr lang="en-US" sz="1800" dirty="0"/>
              <a:t>               padding-right: 10px; }</a:t>
            </a:r>
          </a:p>
          <a:p>
            <a:pPr marL="0" indent="0">
              <a:spcBef>
                <a:spcPts val="600"/>
              </a:spcBef>
              <a:buNone/>
            </a:pPr>
            <a:r>
              <a:rPr lang="en-US" sz="1800" dirty="0" err="1"/>
              <a:t>nav</a:t>
            </a:r>
            <a:r>
              <a:rPr lang="en-US" sz="1800" dirty="0"/>
              <a:t> li {  display: inline; }</a:t>
            </a:r>
          </a:p>
        </p:txBody>
      </p:sp>
      <p:pic>
        <p:nvPicPr>
          <p:cNvPr id="8194" name="Picture 2" descr="The bistro’s hyperlinks are arranged horizontally, with gaps between th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283" y="4931269"/>
            <a:ext cx="4060996" cy="65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Pseudo-classes </a:t>
            </a:r>
            <a:r>
              <a:rPr lang="en-US" sz="2800" dirty="0">
                <a:solidFill>
                  <a:schemeClr val="bg2"/>
                </a:solidFill>
                <a:latin typeface="+mj-lt"/>
              </a:rPr>
              <a:t>(1 of 2)</a:t>
            </a:r>
            <a:endParaRPr lang="en-US" sz="3600" dirty="0">
              <a:solidFill>
                <a:schemeClr val="bg2"/>
              </a:solidFill>
              <a:latin typeface="+mj-lt"/>
            </a:endParaRPr>
          </a:p>
        </p:txBody>
      </p:sp>
      <p:sp>
        <p:nvSpPr>
          <p:cNvPr id="3" name="Content Placeholder 2"/>
          <p:cNvSpPr>
            <a:spLocks noGrp="1"/>
          </p:cNvSpPr>
          <p:nvPr>
            <p:ph idx="1"/>
          </p:nvPr>
        </p:nvSpPr>
        <p:spPr>
          <a:xfrm>
            <a:off x="457200" y="842546"/>
            <a:ext cx="8153400" cy="2754600"/>
          </a:xfrm>
        </p:spPr>
        <p:txBody>
          <a:bodyPr wrap="square">
            <a:spAutoFit/>
          </a:bodyPr>
          <a:lstStyle/>
          <a:p>
            <a:r>
              <a:rPr lang="en-US" sz="2200" dirty="0"/>
              <a:t>Pseudo-classes and the anchor element</a:t>
            </a:r>
          </a:p>
          <a:p>
            <a:pPr lvl="1"/>
            <a:r>
              <a:rPr lang="en-US" sz="2200" b="1" dirty="0"/>
              <a:t>:link</a:t>
            </a:r>
            <a:r>
              <a:rPr lang="en-US" sz="2200" dirty="0"/>
              <a:t> – default state for a hyperlink </a:t>
            </a:r>
          </a:p>
          <a:p>
            <a:pPr lvl="1"/>
            <a:r>
              <a:rPr lang="en-US" sz="2200" b="1" dirty="0"/>
              <a:t>:visited</a:t>
            </a:r>
            <a:r>
              <a:rPr lang="en-US" sz="2200" dirty="0"/>
              <a:t> –a hyperlink that has been visited</a:t>
            </a:r>
          </a:p>
          <a:p>
            <a:pPr lvl="1"/>
            <a:r>
              <a:rPr lang="en-US" sz="2200" b="1" dirty="0"/>
              <a:t>:focus</a:t>
            </a:r>
            <a:r>
              <a:rPr lang="en-US" sz="2200" dirty="0"/>
              <a:t> – triggered when the hyperlink has focus</a:t>
            </a:r>
          </a:p>
          <a:p>
            <a:pPr lvl="1"/>
            <a:r>
              <a:rPr lang="en-US" sz="2200" b="1" dirty="0"/>
              <a:t>:hover</a:t>
            </a:r>
            <a:r>
              <a:rPr lang="en-US" sz="2200" dirty="0"/>
              <a:t> – triggered when the mouse moves over the hyperlink</a:t>
            </a:r>
          </a:p>
          <a:p>
            <a:pPr lvl="1"/>
            <a:r>
              <a:rPr lang="en-US" sz="2200" b="1" dirty="0"/>
              <a:t>:active</a:t>
            </a:r>
            <a:r>
              <a:rPr lang="en-US" sz="2200" dirty="0"/>
              <a:t> – triggered when the hyperlink is being clicked</a:t>
            </a:r>
          </a:p>
        </p:txBody>
      </p:sp>
      <p:sp>
        <p:nvSpPr>
          <p:cNvPr id="6" name="Content Placeholder 5"/>
          <p:cNvSpPr>
            <a:spLocks noGrp="1"/>
          </p:cNvSpPr>
          <p:nvPr>
            <p:ph idx="13"/>
          </p:nvPr>
        </p:nvSpPr>
        <p:spPr>
          <a:xfrm>
            <a:off x="466725" y="3816251"/>
            <a:ext cx="8143875" cy="2000548"/>
          </a:xfrm>
        </p:spPr>
        <p:txBody>
          <a:bodyPr wrap="square">
            <a:spAutoFit/>
          </a:bodyPr>
          <a:lstStyle/>
          <a:p>
            <a:pPr marL="0" indent="0">
              <a:spcBef>
                <a:spcPts val="600"/>
              </a:spcBef>
              <a:buNone/>
            </a:pPr>
            <a:r>
              <a:rPr lang="en-US" sz="2200" dirty="0"/>
              <a:t>a:link     {color:#000066;}</a:t>
            </a:r>
          </a:p>
          <a:p>
            <a:pPr marL="0" indent="0">
              <a:spcBef>
                <a:spcPts val="600"/>
              </a:spcBef>
              <a:buNone/>
            </a:pPr>
            <a:r>
              <a:rPr lang="en-US" sz="2200" dirty="0"/>
              <a:t>a:visited {color:#003366;}</a:t>
            </a:r>
          </a:p>
          <a:p>
            <a:pPr marL="0" indent="0">
              <a:spcBef>
                <a:spcPts val="600"/>
              </a:spcBef>
              <a:buNone/>
            </a:pPr>
            <a:r>
              <a:rPr lang="en-US" sz="2200" dirty="0"/>
              <a:t>a:focus   {color:#</a:t>
            </a:r>
            <a:r>
              <a:rPr lang="en-US" sz="2200" spc="-300" dirty="0"/>
              <a:t>F </a:t>
            </a:r>
            <a:r>
              <a:rPr lang="en-US" sz="2200" dirty="0"/>
              <a:t>F0000;}</a:t>
            </a:r>
          </a:p>
          <a:p>
            <a:pPr marL="0" indent="0">
              <a:spcBef>
                <a:spcPts val="600"/>
              </a:spcBef>
              <a:buNone/>
            </a:pPr>
            <a:r>
              <a:rPr lang="en-US" sz="2200" dirty="0"/>
              <a:t>a:hover  {color:#0099</a:t>
            </a:r>
            <a:r>
              <a:rPr lang="en-US" sz="2200" spc="-300" dirty="0"/>
              <a:t>C </a:t>
            </a:r>
            <a:r>
              <a:rPr lang="en-US" sz="2200" dirty="0"/>
              <a:t>C;}</a:t>
            </a:r>
          </a:p>
          <a:p>
            <a:pPr marL="0" indent="0">
              <a:spcBef>
                <a:spcPts val="600"/>
              </a:spcBef>
              <a:buNone/>
            </a:pPr>
            <a:r>
              <a:rPr lang="en-US" sz="2200" dirty="0"/>
              <a:t>a:active  {color:#</a:t>
            </a:r>
            <a:r>
              <a:rPr lang="en-US" sz="2200" spc="-300" dirty="0"/>
              <a:t>F </a:t>
            </a:r>
            <a:r>
              <a:rPr lang="en-US" sz="2200" dirty="0"/>
              <a:t>F0000;}</a:t>
            </a:r>
          </a:p>
        </p:txBody>
      </p:sp>
    </p:spTree>
    <p:extLst>
      <p:ext uri="{BB962C8B-B14F-4D97-AF65-F5344CB8AC3E}">
        <p14:creationId xmlns:p14="http://schemas.microsoft.com/office/powerpoint/2010/main" val="401538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spc="-500" dirty="0">
                <a:latin typeface="+mj-lt"/>
              </a:rPr>
              <a:t>C S </a:t>
            </a:r>
            <a:r>
              <a:rPr lang="en-US" altLang="en-US" sz="3600" dirty="0" err="1">
                <a:latin typeface="+mj-lt"/>
              </a:rPr>
              <a:t>S</a:t>
            </a:r>
            <a:r>
              <a:rPr lang="en-US" altLang="en-US" sz="3600" dirty="0">
                <a:latin typeface="+mj-lt"/>
              </a:rPr>
              <a:t> Pseudo-classes </a:t>
            </a:r>
            <a:r>
              <a:rPr lang="en-US" altLang="en-US" sz="2800" dirty="0">
                <a:latin typeface="+mj-lt"/>
              </a:rPr>
              <a:t>(2 of 2)</a:t>
            </a:r>
            <a:endParaRPr lang="en-US" sz="3600" dirty="0">
              <a:latin typeface="+mj-lt"/>
            </a:endParaRPr>
          </a:p>
        </p:txBody>
      </p:sp>
      <p:pic>
        <p:nvPicPr>
          <p:cNvPr id="9218" name="Picture 2" descr="Text hyperlinks are underlined by default. The, hover, pseudo class is triggered by moving the mouse pointer over the hyperlink, which causes the browser to no longer display the underline below the hyper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413" y="898728"/>
            <a:ext cx="4880124" cy="306346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095750"/>
            <a:ext cx="8153400" cy="1261884"/>
          </a:xfrm>
        </p:spPr>
        <p:txBody>
          <a:bodyPr wrap="square">
            <a:spAutoFit/>
          </a:bodyPr>
          <a:lstStyle/>
          <a:p>
            <a:pPr marL="0" indent="0">
              <a:spcBef>
                <a:spcPts val="600"/>
              </a:spcBef>
              <a:buNone/>
            </a:pPr>
            <a:r>
              <a:rPr lang="en-US" sz="2400" dirty="0"/>
              <a:t>a:link { color: #ff0000; }</a:t>
            </a:r>
          </a:p>
          <a:p>
            <a:pPr marL="0" indent="0">
              <a:spcBef>
                <a:spcPts val="600"/>
              </a:spcBef>
              <a:buNone/>
            </a:pPr>
            <a:r>
              <a:rPr lang="en-US" sz="2400" dirty="0"/>
              <a:t>a:hover { text-decoration: none;</a:t>
            </a:r>
          </a:p>
          <a:p>
            <a:pPr marL="0" indent="0">
              <a:spcBef>
                <a:spcPts val="600"/>
              </a:spcBef>
              <a:buNone/>
            </a:pPr>
            <a:r>
              <a:rPr lang="en-US" sz="2400" dirty="0"/>
              <a:t>                color: #000066; }</a:t>
            </a:r>
          </a:p>
        </p:txBody>
      </p:sp>
    </p:spTree>
    <p:extLst>
      <p:ext uri="{BB962C8B-B14F-4D97-AF65-F5344CB8AC3E}">
        <p14:creationId xmlns:p14="http://schemas.microsoft.com/office/powerpoint/2010/main" val="278042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Styling for Print</a:t>
            </a:r>
          </a:p>
        </p:txBody>
      </p:sp>
      <p:sp>
        <p:nvSpPr>
          <p:cNvPr id="3" name="Content Placeholder 2"/>
          <p:cNvSpPr>
            <a:spLocks noGrp="1"/>
          </p:cNvSpPr>
          <p:nvPr>
            <p:ph idx="1"/>
          </p:nvPr>
        </p:nvSpPr>
        <p:spPr>
          <a:xfrm>
            <a:off x="457200" y="857250"/>
            <a:ext cx="8153400" cy="2231380"/>
          </a:xfrm>
        </p:spPr>
        <p:txBody>
          <a:bodyPr wrap="square">
            <a:spAutoFit/>
          </a:bodyPr>
          <a:lstStyle/>
          <a:p>
            <a:r>
              <a:rPr lang="en-US" sz="2000" dirty="0"/>
              <a:t>Create an external style sheet with the configurations for browser display.</a:t>
            </a:r>
          </a:p>
          <a:p>
            <a:r>
              <a:rPr lang="en-US" sz="2000" dirty="0"/>
              <a:t>Create a second external style sheet with the configurations for printing.</a:t>
            </a:r>
          </a:p>
          <a:p>
            <a:r>
              <a:rPr lang="en-US" sz="2000" dirty="0"/>
              <a:t>Connect both of the external style sheets to the web page using two &lt;</a:t>
            </a:r>
            <a:r>
              <a:rPr lang="en-US" sz="2000" b="1" dirty="0"/>
              <a:t>link</a:t>
            </a:r>
            <a:r>
              <a:rPr lang="en-US" sz="2000" dirty="0"/>
              <a:t> &gt; elements.</a:t>
            </a:r>
          </a:p>
        </p:txBody>
      </p:sp>
      <p:sp>
        <p:nvSpPr>
          <p:cNvPr id="4" name="Content Placeholder 3"/>
          <p:cNvSpPr>
            <a:spLocks noGrp="1"/>
          </p:cNvSpPr>
          <p:nvPr>
            <p:ph idx="13"/>
          </p:nvPr>
        </p:nvSpPr>
        <p:spPr>
          <a:xfrm>
            <a:off x="457200" y="3219450"/>
            <a:ext cx="8153400" cy="692497"/>
          </a:xfrm>
        </p:spPr>
        <p:txBody>
          <a:bodyPr wrap="square">
            <a:spAutoFit/>
          </a:bodyPr>
          <a:lstStyle/>
          <a:p>
            <a:pPr marL="0" indent="0">
              <a:spcBef>
                <a:spcPts val="600"/>
              </a:spcBef>
              <a:buNone/>
            </a:pPr>
            <a:r>
              <a:rPr lang="en-US" sz="2000" b="1" dirty="0"/>
              <a:t>&lt;link </a:t>
            </a:r>
            <a:r>
              <a:rPr lang="en-US" sz="2000" b="1" dirty="0" err="1"/>
              <a:t>rel</a:t>
            </a:r>
            <a:r>
              <a:rPr lang="en-US" sz="2000" b="1" dirty="0"/>
              <a:t>="</a:t>
            </a:r>
            <a:r>
              <a:rPr lang="en-US" sz="2000" b="1" dirty="0" err="1"/>
              <a:t>stylesheet</a:t>
            </a:r>
            <a:r>
              <a:rPr lang="en-US" sz="2000" b="1" dirty="0"/>
              <a:t>" </a:t>
            </a:r>
            <a:r>
              <a:rPr lang="en-US" sz="2000" b="1" dirty="0" err="1"/>
              <a:t>href</a:t>
            </a:r>
            <a:r>
              <a:rPr lang="en-US" sz="2000" b="1" dirty="0"/>
              <a:t>="lighthouse.css" media="screen"&gt;</a:t>
            </a:r>
          </a:p>
          <a:p>
            <a:pPr marL="0" indent="0">
              <a:spcBef>
                <a:spcPts val="600"/>
              </a:spcBef>
              <a:buNone/>
            </a:pPr>
            <a:r>
              <a:rPr lang="en-US" sz="2000" b="1" dirty="0"/>
              <a:t>&lt;link </a:t>
            </a:r>
            <a:r>
              <a:rPr lang="en-US" sz="2000" b="1" dirty="0" err="1"/>
              <a:t>rel</a:t>
            </a:r>
            <a:r>
              <a:rPr lang="en-US" sz="2000" b="1" dirty="0"/>
              <a:t>="</a:t>
            </a:r>
            <a:r>
              <a:rPr lang="en-US" sz="2000" b="1" dirty="0" err="1"/>
              <a:t>stylesheet</a:t>
            </a:r>
            <a:r>
              <a:rPr lang="en-US" sz="2000" b="1" dirty="0"/>
              <a:t>" </a:t>
            </a:r>
            <a:r>
              <a:rPr lang="en-US" sz="2000" b="1" dirty="0" err="1"/>
              <a:t>href</a:t>
            </a:r>
            <a:r>
              <a:rPr lang="en-US" sz="2000" b="1" dirty="0"/>
              <a:t>="lighthouseprint.css" media="print"&gt;</a:t>
            </a:r>
          </a:p>
        </p:txBody>
      </p:sp>
    </p:spTree>
    <p:extLst>
      <p:ext uri="{BB962C8B-B14F-4D97-AF65-F5344CB8AC3E}">
        <p14:creationId xmlns:p14="http://schemas.microsoft.com/office/powerpoint/2010/main" val="211098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Print Styling Best Practices</a:t>
            </a:r>
            <a:endParaRPr lang="en-US" sz="3600" dirty="0">
              <a:latin typeface="+mj-lt"/>
            </a:endParaRPr>
          </a:p>
        </p:txBody>
      </p:sp>
      <p:sp>
        <p:nvSpPr>
          <p:cNvPr id="3" name="Content Placeholder 2"/>
          <p:cNvSpPr>
            <a:spLocks noGrp="1"/>
          </p:cNvSpPr>
          <p:nvPr>
            <p:ph idx="1"/>
          </p:nvPr>
        </p:nvSpPr>
        <p:spPr>
          <a:xfrm>
            <a:off x="457200" y="838200"/>
            <a:ext cx="8153400" cy="369332"/>
          </a:xfrm>
        </p:spPr>
        <p:txBody>
          <a:bodyPr wrap="square">
            <a:spAutoFit/>
          </a:bodyPr>
          <a:lstStyle/>
          <a:p>
            <a:r>
              <a:rPr lang="en-US" sz="2400" b="1" dirty="0"/>
              <a:t>Hide non-essential content</a:t>
            </a:r>
          </a:p>
        </p:txBody>
      </p:sp>
      <p:sp>
        <p:nvSpPr>
          <p:cNvPr id="4" name="Content Placeholder 3"/>
          <p:cNvSpPr>
            <a:spLocks noGrp="1"/>
          </p:cNvSpPr>
          <p:nvPr>
            <p:ph idx="13"/>
          </p:nvPr>
        </p:nvSpPr>
        <p:spPr>
          <a:xfrm>
            <a:off x="457200" y="1314450"/>
            <a:ext cx="8153400" cy="931024"/>
          </a:xfrm>
        </p:spPr>
        <p:txBody>
          <a:bodyPr wrap="square">
            <a:spAutoFit/>
          </a:bodyPr>
          <a:lstStyle/>
          <a:p>
            <a:pPr marL="285750" indent="0">
              <a:buNone/>
            </a:pPr>
            <a:r>
              <a:rPr lang="en-US" sz="2400" dirty="0"/>
              <a:t>Example:</a:t>
            </a:r>
          </a:p>
          <a:p>
            <a:pPr marL="285750" indent="0">
              <a:buNone/>
            </a:pPr>
            <a:r>
              <a:rPr lang="en-US" sz="2400" dirty="0"/>
              <a:t>  </a:t>
            </a:r>
            <a:r>
              <a:rPr lang="en-US" sz="2400" dirty="0" err="1"/>
              <a:t>nav</a:t>
            </a:r>
            <a:r>
              <a:rPr lang="en-US" sz="2400" dirty="0"/>
              <a:t> { display: none; }</a:t>
            </a:r>
          </a:p>
        </p:txBody>
      </p:sp>
      <p:sp>
        <p:nvSpPr>
          <p:cNvPr id="5" name="Content Placeholder 4"/>
          <p:cNvSpPr>
            <a:spLocks noGrp="1"/>
          </p:cNvSpPr>
          <p:nvPr>
            <p:ph idx="14"/>
          </p:nvPr>
        </p:nvSpPr>
        <p:spPr>
          <a:xfrm>
            <a:off x="457200" y="2362200"/>
            <a:ext cx="8153400" cy="1377300"/>
          </a:xfrm>
        </p:spPr>
        <p:txBody>
          <a:bodyPr wrap="square">
            <a:spAutoFit/>
          </a:bodyPr>
          <a:lstStyle/>
          <a:p>
            <a:r>
              <a:rPr lang="en-US" sz="2400" b="1" dirty="0"/>
              <a:t>Configure font size and color for printing</a:t>
            </a:r>
          </a:p>
          <a:p>
            <a:pPr lvl="1"/>
            <a:r>
              <a:rPr lang="en-US" sz="2400" dirty="0"/>
              <a:t>Use </a:t>
            </a:r>
            <a:r>
              <a:rPr lang="en-US" sz="2400" dirty="0" err="1"/>
              <a:t>pt</a:t>
            </a:r>
            <a:r>
              <a:rPr lang="en-US" sz="2400" dirty="0"/>
              <a:t> font sizes, use dark text color</a:t>
            </a:r>
          </a:p>
          <a:p>
            <a:r>
              <a:rPr lang="en-US" sz="2400" b="1" dirty="0"/>
              <a:t>Control page breaks</a:t>
            </a:r>
          </a:p>
        </p:txBody>
      </p:sp>
      <p:sp>
        <p:nvSpPr>
          <p:cNvPr id="6" name="Content Placeholder 5"/>
          <p:cNvSpPr>
            <a:spLocks noGrp="1"/>
          </p:cNvSpPr>
          <p:nvPr>
            <p:ph idx="15"/>
          </p:nvPr>
        </p:nvSpPr>
        <p:spPr>
          <a:xfrm>
            <a:off x="457200" y="3848100"/>
            <a:ext cx="8153400" cy="738664"/>
          </a:xfrm>
        </p:spPr>
        <p:txBody>
          <a:bodyPr wrap="square">
            <a:spAutoFit/>
          </a:bodyPr>
          <a:lstStyle/>
          <a:p>
            <a:pPr marL="285750" indent="0">
              <a:buNone/>
            </a:pPr>
            <a:r>
              <a:rPr lang="en-US" sz="2400" dirty="0"/>
              <a:t>Example:</a:t>
            </a:r>
            <a:br>
              <a:rPr lang="en-US" sz="2400" dirty="0"/>
            </a:br>
            <a:r>
              <a:rPr lang="en-US" sz="2400" dirty="0"/>
              <a:t>   .</a:t>
            </a:r>
            <a:r>
              <a:rPr lang="en-US" sz="2400" dirty="0" err="1"/>
              <a:t>newpage</a:t>
            </a:r>
            <a:r>
              <a:rPr lang="en-US" sz="2400" dirty="0"/>
              <a:t> { page-break-before: always; }</a:t>
            </a:r>
          </a:p>
        </p:txBody>
      </p:sp>
    </p:spTree>
    <p:extLst>
      <p:ext uri="{BB962C8B-B14F-4D97-AF65-F5344CB8AC3E}">
        <p14:creationId xmlns:p14="http://schemas.microsoft.com/office/powerpoint/2010/main" val="285073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spc="-500" dirty="0">
                <a:solidFill>
                  <a:schemeClr val="bg2"/>
                </a:solidFill>
                <a:latin typeface="+mj-lt"/>
              </a:rPr>
              <a:t>C S </a:t>
            </a:r>
            <a:r>
              <a:rPr lang="en-US" altLang="en-US" sz="3600" dirty="0" err="1">
                <a:solidFill>
                  <a:schemeClr val="bg2"/>
                </a:solidFill>
                <a:latin typeface="+mj-lt"/>
              </a:rPr>
              <a:t>S</a:t>
            </a:r>
            <a:r>
              <a:rPr lang="en-US" altLang="en-US" sz="3600" dirty="0">
                <a:solidFill>
                  <a:schemeClr val="bg2"/>
                </a:solidFill>
                <a:latin typeface="+mj-lt"/>
              </a:rPr>
              <a:t> Sprites</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1261884"/>
          </a:xfrm>
        </p:spPr>
        <p:txBody>
          <a:bodyPr wrap="square">
            <a:spAutoFit/>
          </a:bodyPr>
          <a:lstStyle/>
          <a:p>
            <a:r>
              <a:rPr lang="en-US" sz="2400" dirty="0"/>
              <a:t>Sprite</a:t>
            </a:r>
          </a:p>
          <a:p>
            <a:pPr lvl="1"/>
            <a:r>
              <a:rPr lang="en-US" sz="2400" dirty="0"/>
              <a:t>an image file that contains multiple small graphics</a:t>
            </a:r>
          </a:p>
          <a:p>
            <a:pPr lvl="1"/>
            <a:r>
              <a:rPr lang="en-US" sz="2400" dirty="0"/>
              <a:t>advantage: saves download time</a:t>
            </a:r>
          </a:p>
        </p:txBody>
      </p:sp>
      <p:pic>
        <p:nvPicPr>
          <p:cNvPr id="10242" name="Picture 2" descr="The sprite is vertical and rectangular. The background has a checkerboard pattern, indicating it is a transparent image. The lighter lighthouse is the sprite’s first image, so it begins at the top of the image. The darker lighthouse is the second image, so it begins 100 pixels down from the 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385523"/>
            <a:ext cx="3680076" cy="248175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The bistro page’s left column contains the main area content. The right column contains the hyperlinks in a bulleted list, with underlin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5300" y="2379957"/>
            <a:ext cx="4283642" cy="1758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02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dirty="0">
                <a:solidFill>
                  <a:schemeClr val="bg2"/>
                </a:solidFill>
                <a:latin typeface="+mj-lt"/>
              </a:rPr>
              <a:t>Position Property</a:t>
            </a:r>
            <a:endParaRPr lang="en-US" sz="3600" dirty="0">
              <a:solidFill>
                <a:schemeClr val="bg2"/>
              </a:solidFill>
              <a:latin typeface="+mj-lt"/>
            </a:endParaRPr>
          </a:p>
        </p:txBody>
      </p:sp>
      <p:sp>
        <p:nvSpPr>
          <p:cNvPr id="4" name="Content Placeholder 3"/>
          <p:cNvSpPr>
            <a:spLocks noGrp="1"/>
          </p:cNvSpPr>
          <p:nvPr>
            <p:ph idx="1"/>
          </p:nvPr>
        </p:nvSpPr>
        <p:spPr>
          <a:xfrm>
            <a:off x="457200" y="838200"/>
            <a:ext cx="8153400" cy="369332"/>
          </a:xfrm>
        </p:spPr>
        <p:txBody>
          <a:bodyPr wrap="square">
            <a:spAutoFit/>
          </a:bodyPr>
          <a:lstStyle/>
          <a:p>
            <a:pPr marL="0" indent="0">
              <a:buNone/>
            </a:pPr>
            <a:r>
              <a:rPr lang="en-US" sz="2400" b="1" dirty="0"/>
              <a:t>Table 7.5</a:t>
            </a:r>
            <a:r>
              <a:rPr lang="en-US" sz="2400" dirty="0"/>
              <a:t> The </a:t>
            </a:r>
            <a:r>
              <a:rPr lang="en-US" sz="2400" dirty="0">
                <a:latin typeface="Courier New" panose="02070309020205020404" pitchFamily="49" charset="0"/>
                <a:cs typeface="Courier New" panose="02070309020205020404" pitchFamily="49" charset="0"/>
              </a:rPr>
              <a:t>position</a:t>
            </a:r>
            <a:r>
              <a:rPr lang="en-US" sz="2400" dirty="0"/>
              <a:t> Property</a:t>
            </a:r>
          </a:p>
        </p:txBody>
      </p:sp>
      <p:graphicFrame>
        <p:nvGraphicFramePr>
          <p:cNvPr id="3" name="Table 2"/>
          <p:cNvGraphicFramePr>
            <a:graphicFrameLocks noGrp="1"/>
          </p:cNvGraphicFramePr>
          <p:nvPr>
            <p:extLst>
              <p:ext uri="{D42A27DB-BD31-4B8C-83A1-F6EECF244321}">
                <p14:modId xmlns:p14="http://schemas.microsoft.com/office/powerpoint/2010/main" val="2285048886"/>
              </p:ext>
            </p:extLst>
          </p:nvPr>
        </p:nvGraphicFramePr>
        <p:xfrm>
          <a:off x="533400" y="1377950"/>
          <a:ext cx="8001000" cy="2809240"/>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21409">
                <a:tc>
                  <a:txBody>
                    <a:bodyPr/>
                    <a:lstStyle/>
                    <a:p>
                      <a:r>
                        <a:rPr lang="en-US" sz="1800" b="1" u="none" strike="noStrike" kern="1200" baseline="0" dirty="0">
                          <a:solidFill>
                            <a:schemeClr val="bg1"/>
                          </a:solidFill>
                        </a:rPr>
                        <a:t>Value</a:t>
                      </a:r>
                      <a:endParaRPr lang="en-US" sz="1800" b="1"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r>
                        <a:rPr lang="en-US" sz="1800" b="1" u="none" strike="noStrike" kern="1200" baseline="0" dirty="0">
                          <a:solidFill>
                            <a:schemeClr val="bg1"/>
                          </a:solidFill>
                        </a:rPr>
                        <a:t>Purpose</a:t>
                      </a:r>
                      <a:endParaRPr lang="en-US" sz="1800" b="1"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467591">
                <a:tc>
                  <a:txBody>
                    <a:bodyPr/>
                    <a:lstStyle/>
                    <a:p>
                      <a:r>
                        <a:rPr lang="en-US" sz="1800" u="none" strike="noStrike" kern="1200" baseline="0" dirty="0">
                          <a:latin typeface="Courier New" panose="02070309020205020404" pitchFamily="49" charset="0"/>
                          <a:cs typeface="Courier New" panose="02070309020205020404" pitchFamily="49" charset="0"/>
                        </a:rPr>
                        <a:t>static</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a:t>Default value; the element is rendered in normal flow</a:t>
                      </a:r>
                      <a:endParaRPr lang="en-US" sz="18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421409">
                <a:tc>
                  <a:txBody>
                    <a:bodyPr/>
                    <a:lstStyle/>
                    <a:p>
                      <a:r>
                        <a:rPr lang="en-US" sz="1800" u="none" strike="noStrike" kern="1200" baseline="0" dirty="0">
                          <a:latin typeface="Courier New" panose="02070309020205020404" pitchFamily="49" charset="0"/>
                          <a:cs typeface="Courier New" panose="02070309020205020404" pitchFamily="49" charset="0"/>
                        </a:rPr>
                        <a:t>fixed</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a:t>Configures the location of an element within the browser viewport; the element does not move when the page is scrolled</a:t>
                      </a:r>
                      <a:endParaRPr lang="en-US" sz="18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421409">
                <a:tc>
                  <a:txBody>
                    <a:bodyPr/>
                    <a:lstStyle/>
                    <a:p>
                      <a:r>
                        <a:rPr lang="en-US" sz="1800" u="none" strike="noStrike" kern="1200" baseline="0" dirty="0">
                          <a:latin typeface="Courier New" panose="02070309020205020404" pitchFamily="49" charset="0"/>
                          <a:cs typeface="Courier New" panose="02070309020205020404" pitchFamily="49" charset="0"/>
                        </a:rPr>
                        <a:t>relative</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a:t>Configures the location of an element relative to where it would otherwise render in normal flow</a:t>
                      </a:r>
                      <a:endParaRPr lang="en-US" sz="18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421409">
                <a:tc>
                  <a:txBody>
                    <a:bodyPr/>
                    <a:lstStyle/>
                    <a:p>
                      <a:r>
                        <a:rPr lang="en-US" sz="1800" u="none" strike="noStrike" kern="1200" baseline="0" dirty="0">
                          <a:latin typeface="Courier New" panose="02070309020205020404" pitchFamily="49" charset="0"/>
                          <a:cs typeface="Courier New" panose="02070309020205020404" pitchFamily="49" charset="0"/>
                        </a:rPr>
                        <a:t>absolute</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US" sz="1800" u="none" strike="noStrike" kern="1200" baseline="0" dirty="0"/>
                        <a:t>Precisely configures the location of an element outside of normal flow</a:t>
                      </a: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3872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dirty="0">
                <a:solidFill>
                  <a:schemeClr val="bg2"/>
                </a:solidFill>
                <a:latin typeface="+mj-lt"/>
              </a:rPr>
              <a:t>Fixed Positioning</a:t>
            </a:r>
            <a:endParaRPr lang="en-US" sz="3600" dirty="0">
              <a:solidFill>
                <a:schemeClr val="bg2"/>
              </a:solidFill>
              <a:latin typeface="+mj-lt"/>
            </a:endParaRPr>
          </a:p>
        </p:txBody>
      </p:sp>
      <p:sp>
        <p:nvSpPr>
          <p:cNvPr id="4" name="Content Placeholder 3"/>
          <p:cNvSpPr>
            <a:spLocks noGrp="1"/>
          </p:cNvSpPr>
          <p:nvPr>
            <p:ph idx="1"/>
          </p:nvPr>
        </p:nvSpPr>
        <p:spPr>
          <a:xfrm>
            <a:off x="457199" y="838200"/>
            <a:ext cx="8153401" cy="369332"/>
          </a:xfrm>
        </p:spPr>
        <p:txBody>
          <a:bodyPr wrap="square">
            <a:spAutoFit/>
          </a:bodyPr>
          <a:lstStyle/>
          <a:p>
            <a:pPr marL="0" indent="0">
              <a:buNone/>
            </a:pPr>
            <a:r>
              <a:rPr lang="en-US" sz="2400" dirty="0" err="1"/>
              <a:t>nav</a:t>
            </a:r>
            <a:r>
              <a:rPr lang="en-US" sz="2400" dirty="0"/>
              <a:t> { position: fixed; }</a:t>
            </a:r>
          </a:p>
        </p:txBody>
      </p:sp>
      <p:pic>
        <p:nvPicPr>
          <p:cNvPr id="11266" name="Picture 2" descr="The bistro page’s hyperlinks are formatted as an unordered list with no bullets or underlines, at the top of the page’s left column. The navigation stays in place when the page is scrol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164" y="1438535"/>
            <a:ext cx="7072148" cy="482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5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262979"/>
          </a:xfrm>
        </p:spPr>
        <p:txBody>
          <a:bodyPr wrap="square">
            <a:spAutoFit/>
          </a:bodyPr>
          <a:lstStyle/>
          <a:p>
            <a:pPr>
              <a:spcBef>
                <a:spcPts val="1200"/>
              </a:spcBef>
            </a:pPr>
            <a:r>
              <a:rPr lang="en-US" sz="2200" dirty="0"/>
              <a:t>Configure float </a:t>
            </a:r>
          </a:p>
          <a:p>
            <a:pPr>
              <a:spcBef>
                <a:spcPts val="1200"/>
              </a:spcBef>
            </a:pPr>
            <a:r>
              <a:rPr lang="en-US" sz="2200" dirty="0"/>
              <a:t>Configure fixed positioning </a:t>
            </a:r>
          </a:p>
          <a:p>
            <a:pPr>
              <a:spcBef>
                <a:spcPts val="1200"/>
              </a:spcBef>
            </a:pPr>
            <a:r>
              <a:rPr lang="en-US" sz="2200" dirty="0"/>
              <a:t>Configure relative positioning</a:t>
            </a:r>
          </a:p>
          <a:p>
            <a:pPr>
              <a:spcBef>
                <a:spcPts val="1200"/>
              </a:spcBef>
            </a:pPr>
            <a:r>
              <a:rPr lang="en-US" sz="2200" dirty="0"/>
              <a:t>Configure absolute positioning </a:t>
            </a:r>
          </a:p>
          <a:p>
            <a:pPr>
              <a:spcBef>
                <a:spcPts val="1200"/>
              </a:spcBef>
            </a:pPr>
            <a:r>
              <a:rPr lang="en-US" sz="2200" dirty="0"/>
              <a:t>Create two-column page layouts </a:t>
            </a:r>
          </a:p>
          <a:p>
            <a:pPr>
              <a:spcBef>
                <a:spcPts val="1200"/>
              </a:spcBef>
            </a:pPr>
            <a:r>
              <a:rPr lang="en-US" sz="2200" dirty="0"/>
              <a:t>Configure vertical navigation in an unordered list</a:t>
            </a:r>
          </a:p>
          <a:p>
            <a:pPr>
              <a:spcBef>
                <a:spcPts val="1200"/>
              </a:spcBef>
            </a:pPr>
            <a:r>
              <a:rPr lang="en-US" sz="2200" dirty="0"/>
              <a:t>Configure horizontal navigation in an unordered list.</a:t>
            </a:r>
          </a:p>
          <a:p>
            <a:pPr>
              <a:spcBef>
                <a:spcPts val="1200"/>
              </a:spcBef>
            </a:pPr>
            <a:r>
              <a:rPr lang="en-US" sz="2200" dirty="0"/>
              <a:t>Add interactivity to hyperlinks with </a:t>
            </a:r>
            <a:r>
              <a:rPr lang="en-US" sz="2200" spc="-300" dirty="0"/>
              <a:t>C S </a:t>
            </a:r>
            <a:r>
              <a:rPr lang="en-US" sz="2200" dirty="0" err="1"/>
              <a:t>S</a:t>
            </a:r>
            <a:r>
              <a:rPr lang="en-US" sz="2200" dirty="0"/>
              <a:t> pseudo-classes</a:t>
            </a:r>
          </a:p>
          <a:p>
            <a:pPr>
              <a:spcBef>
                <a:spcPts val="1200"/>
              </a:spcBef>
            </a:pPr>
            <a:r>
              <a:rPr lang="en-US" sz="2200" dirty="0"/>
              <a:t>Configure </a:t>
            </a:r>
            <a:r>
              <a:rPr lang="en-US" sz="2200" spc="-300" dirty="0"/>
              <a:t>C S </a:t>
            </a:r>
            <a:r>
              <a:rPr lang="en-US" sz="2200" dirty="0" err="1"/>
              <a:t>S</a:t>
            </a:r>
            <a:r>
              <a:rPr lang="en-US" sz="2200" dirty="0"/>
              <a:t> sprites</a:t>
            </a:r>
          </a:p>
          <a:p>
            <a:pPr>
              <a:spcBef>
                <a:spcPts val="1200"/>
              </a:spcBef>
            </a:pPr>
            <a:r>
              <a:rPr lang="en-US" sz="2200" dirty="0"/>
              <a:t>Configure </a:t>
            </a:r>
            <a:r>
              <a:rPr lang="en-US" sz="2200" spc="-300" dirty="0"/>
              <a:t>C S </a:t>
            </a:r>
            <a:r>
              <a:rPr lang="en-US" sz="2200" dirty="0" err="1"/>
              <a:t>S</a:t>
            </a:r>
            <a:r>
              <a:rPr lang="en-US" sz="2200" dirty="0"/>
              <a:t> for print</a:t>
            </a:r>
          </a:p>
          <a:p>
            <a:pPr>
              <a:spcBef>
                <a:spcPts val="1200"/>
              </a:spcBef>
            </a:pPr>
            <a:r>
              <a:rPr lang="en-US" sz="2200" dirty="0"/>
              <a:t>Configure stacking order</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Relative Positioning</a:t>
            </a:r>
          </a:p>
        </p:txBody>
      </p:sp>
      <p:pic>
        <p:nvPicPr>
          <p:cNvPr id="12290" name="Picture 2" descr="A web page titled, relative positioning. The header has a gray background and left aligned content. It is followed by a paragraph element that appears to have been indented o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74" y="836746"/>
            <a:ext cx="6296810" cy="325569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199" y="4214336"/>
            <a:ext cx="8153401" cy="1261884"/>
          </a:xfrm>
        </p:spPr>
        <p:txBody>
          <a:bodyPr wrap="square">
            <a:spAutoFit/>
          </a:bodyPr>
          <a:lstStyle/>
          <a:p>
            <a:pPr marL="0" indent="0">
              <a:spcBef>
                <a:spcPts val="600"/>
              </a:spcBef>
              <a:buNone/>
            </a:pPr>
            <a:r>
              <a:rPr lang="en-US" sz="2400" dirty="0"/>
              <a:t>p {  position: relative;</a:t>
            </a:r>
          </a:p>
          <a:p>
            <a:pPr marL="0" indent="0">
              <a:spcBef>
                <a:spcPts val="600"/>
              </a:spcBef>
              <a:buNone/>
            </a:pPr>
            <a:r>
              <a:rPr lang="en-US" sz="2400" dirty="0"/>
              <a:t>       left: 30px;</a:t>
            </a:r>
          </a:p>
          <a:p>
            <a:pPr marL="0" indent="0">
              <a:spcBef>
                <a:spcPts val="600"/>
              </a:spcBef>
              <a:buNone/>
            </a:pPr>
            <a:r>
              <a:rPr lang="en-US" sz="2400" dirty="0"/>
              <a:t>       font-family: Arial, sans-serif; }</a:t>
            </a:r>
          </a:p>
        </p:txBody>
      </p:sp>
      <p:sp>
        <p:nvSpPr>
          <p:cNvPr id="5" name="Content Placeholder 4"/>
          <p:cNvSpPr>
            <a:spLocks noGrp="1"/>
          </p:cNvSpPr>
          <p:nvPr>
            <p:ph idx="13"/>
          </p:nvPr>
        </p:nvSpPr>
        <p:spPr>
          <a:xfrm>
            <a:off x="466725" y="5566886"/>
            <a:ext cx="8143875" cy="738664"/>
          </a:xfrm>
        </p:spPr>
        <p:txBody>
          <a:bodyPr wrap="square">
            <a:spAutoFit/>
          </a:bodyPr>
          <a:lstStyle/>
          <a:p>
            <a:pPr marL="0" indent="0">
              <a:spcBef>
                <a:spcPts val="0"/>
              </a:spcBef>
              <a:buNone/>
            </a:pPr>
            <a:r>
              <a:rPr lang="en-US" sz="2400" dirty="0"/>
              <a:t>Changes the location of an element in relation to where it would otherwise appear  in normal flow</a:t>
            </a:r>
          </a:p>
        </p:txBody>
      </p:sp>
    </p:spTree>
    <p:extLst>
      <p:ext uri="{BB962C8B-B14F-4D97-AF65-F5344CB8AC3E}">
        <p14:creationId xmlns:p14="http://schemas.microsoft.com/office/powerpoint/2010/main" val="877240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Absolute Positioning</a:t>
            </a:r>
          </a:p>
        </p:txBody>
      </p:sp>
      <p:pic>
        <p:nvPicPr>
          <p:cNvPr id="13314" name="Picture 2" descr="A web page titled, absolute positioning. The header has a gray background and left aligned content. It is followed by a gap of white space and then a paragraph element that has been indented several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984" y="739091"/>
            <a:ext cx="4384953" cy="27480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199" y="3554016"/>
            <a:ext cx="8153401" cy="2000548"/>
          </a:xfrm>
        </p:spPr>
        <p:txBody>
          <a:bodyPr wrap="square">
            <a:spAutoFit/>
          </a:bodyPr>
          <a:lstStyle/>
          <a:p>
            <a:pPr marL="0" indent="0">
              <a:spcBef>
                <a:spcPts val="600"/>
              </a:spcBef>
              <a:buNone/>
            </a:pPr>
            <a:r>
              <a:rPr lang="en-US" sz="2200" dirty="0"/>
              <a:t>p { position: absolute;</a:t>
            </a:r>
          </a:p>
          <a:p>
            <a:pPr marL="0" indent="0">
              <a:spcBef>
                <a:spcPts val="600"/>
              </a:spcBef>
              <a:buNone/>
            </a:pPr>
            <a:r>
              <a:rPr lang="en-US" sz="2200" dirty="0"/>
              <a:t>      left: 200px;</a:t>
            </a:r>
          </a:p>
          <a:p>
            <a:pPr marL="0" indent="0">
              <a:spcBef>
                <a:spcPts val="600"/>
              </a:spcBef>
              <a:buNone/>
            </a:pPr>
            <a:r>
              <a:rPr lang="en-US" sz="2200" dirty="0"/>
              <a:t>      top: 100px;</a:t>
            </a:r>
          </a:p>
          <a:p>
            <a:pPr marL="0" indent="0">
              <a:spcBef>
                <a:spcPts val="600"/>
              </a:spcBef>
              <a:buNone/>
            </a:pPr>
            <a:r>
              <a:rPr lang="en-US" sz="2200" dirty="0"/>
              <a:t>      font-family: Arial, sans-serif;</a:t>
            </a:r>
          </a:p>
          <a:p>
            <a:pPr marL="0" indent="0">
              <a:spcBef>
                <a:spcPts val="600"/>
              </a:spcBef>
              <a:buNone/>
            </a:pPr>
            <a:r>
              <a:rPr lang="en-US" sz="2200" dirty="0"/>
              <a:t>      width: 300px; }</a:t>
            </a:r>
          </a:p>
        </p:txBody>
      </p:sp>
      <p:sp>
        <p:nvSpPr>
          <p:cNvPr id="5" name="Content Placeholder 4"/>
          <p:cNvSpPr>
            <a:spLocks noGrp="1"/>
          </p:cNvSpPr>
          <p:nvPr>
            <p:ph idx="13"/>
          </p:nvPr>
        </p:nvSpPr>
        <p:spPr>
          <a:xfrm>
            <a:off x="466725" y="5624036"/>
            <a:ext cx="8143875" cy="677108"/>
          </a:xfrm>
        </p:spPr>
        <p:txBody>
          <a:bodyPr wrap="square">
            <a:spAutoFit/>
          </a:bodyPr>
          <a:lstStyle/>
          <a:p>
            <a:pPr marL="0" indent="0">
              <a:spcBef>
                <a:spcPts val="0"/>
              </a:spcBef>
              <a:buNone/>
            </a:pPr>
            <a:r>
              <a:rPr lang="en-US" sz="2200" dirty="0"/>
              <a:t>Precisely specifies the location of an element outside of normal flow in in relation to its first parent non-static element</a:t>
            </a:r>
          </a:p>
        </p:txBody>
      </p:sp>
    </p:spTree>
    <p:extLst>
      <p:ext uri="{BB962C8B-B14F-4D97-AF65-F5344CB8AC3E}">
        <p14:creationId xmlns:p14="http://schemas.microsoft.com/office/powerpoint/2010/main" val="425506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153400" cy="461665"/>
          </a:xfrm>
        </p:spPr>
        <p:txBody>
          <a:bodyPr wrap="square">
            <a:spAutoFit/>
          </a:bodyPr>
          <a:lstStyle/>
          <a:p>
            <a:r>
              <a:rPr lang="en-US" altLang="en-US" sz="3000" dirty="0">
                <a:latin typeface="+mj-lt"/>
              </a:rPr>
              <a:t>Stacking Order with the z-index Property</a:t>
            </a:r>
            <a:endParaRPr lang="en-US" sz="3000" dirty="0">
              <a:latin typeface="+mj-lt"/>
            </a:endParaRPr>
          </a:p>
        </p:txBody>
      </p:sp>
      <p:sp>
        <p:nvSpPr>
          <p:cNvPr id="3" name="Content Placeholder 2"/>
          <p:cNvSpPr>
            <a:spLocks noGrp="1"/>
          </p:cNvSpPr>
          <p:nvPr>
            <p:ph idx="1"/>
          </p:nvPr>
        </p:nvSpPr>
        <p:spPr>
          <a:xfrm>
            <a:off x="457200" y="856476"/>
            <a:ext cx="4114800" cy="2446824"/>
          </a:xfrm>
        </p:spPr>
        <p:txBody>
          <a:bodyPr wrap="square">
            <a:spAutoFit/>
          </a:bodyPr>
          <a:lstStyle/>
          <a:p>
            <a:pPr>
              <a:spcBef>
                <a:spcPts val="600"/>
              </a:spcBef>
            </a:pPr>
            <a:r>
              <a:rPr lang="en-US" sz="1800" dirty="0"/>
              <a:t>Configure a third dimension: the stacking order of positioned elements</a:t>
            </a:r>
          </a:p>
          <a:p>
            <a:pPr>
              <a:spcBef>
                <a:spcPts val="600"/>
              </a:spcBef>
            </a:pPr>
            <a:r>
              <a:rPr lang="en-US" sz="1800" dirty="0"/>
              <a:t>Default z-index is 0</a:t>
            </a:r>
          </a:p>
          <a:p>
            <a:pPr>
              <a:spcBef>
                <a:spcPts val="600"/>
              </a:spcBef>
            </a:pPr>
            <a:r>
              <a:rPr lang="en-US" sz="1800" dirty="0"/>
              <a:t>Elements with higher z-index values will stack on top of elements with lower z-index values</a:t>
            </a:r>
          </a:p>
          <a:p>
            <a:pPr>
              <a:spcBef>
                <a:spcPts val="600"/>
              </a:spcBef>
            </a:pPr>
            <a:r>
              <a:rPr lang="en-US" sz="1800" dirty="0"/>
              <a:t>Example: Fixed Position Navigation Bar</a:t>
            </a:r>
          </a:p>
        </p:txBody>
      </p:sp>
      <p:sp>
        <p:nvSpPr>
          <p:cNvPr id="4" name="Content Placeholder 3"/>
          <p:cNvSpPr>
            <a:spLocks noGrp="1"/>
          </p:cNvSpPr>
          <p:nvPr>
            <p:ph idx="13"/>
          </p:nvPr>
        </p:nvSpPr>
        <p:spPr>
          <a:xfrm>
            <a:off x="457200" y="3390900"/>
            <a:ext cx="4114800" cy="1692771"/>
          </a:xfrm>
        </p:spPr>
        <p:txBody>
          <a:bodyPr wrap="square">
            <a:spAutoFit/>
          </a:bodyPr>
          <a:lstStyle/>
          <a:p>
            <a:pPr marL="0" indent="0">
              <a:spcBef>
                <a:spcPts val="600"/>
              </a:spcBef>
              <a:buNone/>
            </a:pPr>
            <a:r>
              <a:rPr lang="en-US" sz="1800" dirty="0" err="1"/>
              <a:t>nav</a:t>
            </a:r>
            <a:r>
              <a:rPr lang="en-US" sz="1800" dirty="0"/>
              <a:t> { position: fixed; top: 0; left: 0;</a:t>
            </a:r>
          </a:p>
          <a:p>
            <a:pPr marL="0" indent="0">
              <a:spcBef>
                <a:spcPts val="600"/>
              </a:spcBef>
              <a:buNone/>
            </a:pPr>
            <a:r>
              <a:rPr lang="en-US" sz="1800" dirty="0"/>
              <a:t>         height: 40px; </a:t>
            </a:r>
          </a:p>
          <a:p>
            <a:pPr marL="0" indent="0">
              <a:spcBef>
                <a:spcPts val="600"/>
              </a:spcBef>
              <a:buNone/>
            </a:pPr>
            <a:r>
              <a:rPr lang="en-US" sz="1800" dirty="0"/>
              <a:t>         width: 100%; min-width: 40em;</a:t>
            </a:r>
          </a:p>
          <a:p>
            <a:pPr marL="0" indent="0">
              <a:spcBef>
                <a:spcPts val="600"/>
              </a:spcBef>
              <a:buNone/>
            </a:pPr>
            <a:r>
              <a:rPr lang="en-US" sz="1800" dirty="0"/>
              <a:t>         background-color: #</a:t>
            </a:r>
            <a:r>
              <a:rPr lang="en-US" sz="1800" spc="-300" dirty="0"/>
              <a:t>B 3 C 7 E </a:t>
            </a:r>
            <a:r>
              <a:rPr lang="en-US" sz="1800" dirty="0"/>
              <a:t>6; </a:t>
            </a:r>
          </a:p>
          <a:p>
            <a:pPr marL="0" indent="0">
              <a:spcBef>
                <a:spcPts val="600"/>
              </a:spcBef>
              <a:buNone/>
            </a:pPr>
            <a:r>
              <a:rPr lang="en-US" sz="1800" dirty="0"/>
              <a:t>	z-index: 9999;}</a:t>
            </a:r>
          </a:p>
        </p:txBody>
      </p:sp>
      <p:pic>
        <p:nvPicPr>
          <p:cNvPr id="14339" name="Picture 3" descr="The Lighthouse Island Bistro home page has a centered content wrapper with the navigation bar at the top right. The updated header has an image of the top of a lighthouse aligned to the left. Under the header, the content splits into two columns. On the left, the web page contains a centered content wrapper. On the right, an image of the lighthouse is display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9701" y="915948"/>
            <a:ext cx="3940349" cy="204954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The updated Lighthouse Island Bistro home page has a centered content wrapper with horizontal navigation bar with links for home, menu, directions, and contact. The web page contains a scroll bar on the right side to scroll the contents in the main are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7708" y="3370782"/>
            <a:ext cx="3840534" cy="199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46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Debugging Tips</a:t>
            </a:r>
          </a:p>
        </p:txBody>
      </p:sp>
      <p:sp>
        <p:nvSpPr>
          <p:cNvPr id="3" name="Content Placeholder 2"/>
          <p:cNvSpPr>
            <a:spLocks noGrp="1"/>
          </p:cNvSpPr>
          <p:nvPr>
            <p:ph idx="1"/>
          </p:nvPr>
        </p:nvSpPr>
        <p:spPr>
          <a:xfrm>
            <a:off x="457200" y="838200"/>
            <a:ext cx="8153400" cy="3177793"/>
          </a:xfrm>
        </p:spPr>
        <p:txBody>
          <a:bodyPr wrap="square">
            <a:spAutoFit/>
          </a:bodyPr>
          <a:lstStyle/>
          <a:p>
            <a:r>
              <a:rPr lang="en-US" sz="2400" dirty="0"/>
              <a:t>Manually check syntax errors</a:t>
            </a:r>
          </a:p>
          <a:p>
            <a:r>
              <a:rPr lang="en-US" sz="2400" dirty="0"/>
              <a:t>Use </a:t>
            </a:r>
            <a:r>
              <a:rPr lang="en-US" sz="2400" spc="-300" dirty="0"/>
              <a:t>W 3 </a:t>
            </a:r>
            <a:r>
              <a:rPr lang="en-US" sz="2400" dirty="0"/>
              <a:t>C </a:t>
            </a:r>
            <a:r>
              <a:rPr lang="en-US" sz="2400" spc="-300" dirty="0" err="1"/>
              <a:t>C</a:t>
            </a:r>
            <a:r>
              <a:rPr lang="en-US" sz="2400" spc="-300" dirty="0"/>
              <a:t> S </a:t>
            </a:r>
            <a:r>
              <a:rPr lang="en-US" sz="2400" dirty="0" err="1"/>
              <a:t>S</a:t>
            </a:r>
            <a:r>
              <a:rPr lang="en-US" sz="2400" dirty="0"/>
              <a:t> Validator to check  syntax errors</a:t>
            </a:r>
          </a:p>
          <a:p>
            <a:pPr lvl="1"/>
            <a:r>
              <a:rPr lang="en-US" sz="2400" dirty="0">
                <a:hlinkClick r:id="rId3" tooltip="http://jigsaw.w3.org/css-validator/"/>
              </a:rPr>
              <a:t>http://jigsaw.w3.org/css-validator/</a:t>
            </a:r>
            <a:endParaRPr lang="en-US" sz="2400" dirty="0"/>
          </a:p>
          <a:p>
            <a:r>
              <a:rPr lang="en-US" sz="2400" dirty="0"/>
              <a:t>Configure temporary background colors</a:t>
            </a:r>
          </a:p>
          <a:p>
            <a:r>
              <a:rPr lang="en-US" sz="2400" dirty="0"/>
              <a:t>Configure temporary borders</a:t>
            </a:r>
          </a:p>
          <a:p>
            <a:r>
              <a:rPr lang="en-US" sz="2400" dirty="0"/>
              <a:t>Use </a:t>
            </a:r>
            <a:r>
              <a:rPr lang="en-US" sz="2400" spc="-300" dirty="0"/>
              <a:t>C S </a:t>
            </a:r>
            <a:r>
              <a:rPr lang="en-US" sz="2400" dirty="0" err="1"/>
              <a:t>S</a:t>
            </a:r>
            <a:r>
              <a:rPr lang="en-US" sz="2400" dirty="0"/>
              <a:t> comments to find the unexpected</a:t>
            </a:r>
          </a:p>
        </p:txBody>
      </p:sp>
      <p:sp>
        <p:nvSpPr>
          <p:cNvPr id="4" name="Content Placeholder 3"/>
          <p:cNvSpPr>
            <a:spLocks noGrp="1"/>
          </p:cNvSpPr>
          <p:nvPr>
            <p:ph idx="13"/>
          </p:nvPr>
        </p:nvSpPr>
        <p:spPr>
          <a:xfrm>
            <a:off x="457200" y="4162425"/>
            <a:ext cx="8153400" cy="1862048"/>
          </a:xfrm>
        </p:spPr>
        <p:txBody>
          <a:bodyPr wrap="square">
            <a:spAutoFit/>
          </a:bodyPr>
          <a:lstStyle/>
          <a:p>
            <a:pPr marL="285750" indent="0">
              <a:buNone/>
            </a:pPr>
            <a:r>
              <a:rPr lang="en-US" sz="2400" dirty="0"/>
              <a:t>/* the browser ignores this code */</a:t>
            </a:r>
          </a:p>
          <a:p>
            <a:r>
              <a:rPr lang="en-US" sz="2400" dirty="0"/>
              <a:t>Don’t expect your pages to look exactly the same in all browsers!</a:t>
            </a:r>
          </a:p>
          <a:p>
            <a:r>
              <a:rPr lang="en-US" sz="2400" dirty="0"/>
              <a:t>Be patient!</a:t>
            </a:r>
          </a:p>
        </p:txBody>
      </p:sp>
    </p:spTree>
    <p:extLst>
      <p:ext uri="{BB962C8B-B14F-4D97-AF65-F5344CB8AC3E}">
        <p14:creationId xmlns:p14="http://schemas.microsoft.com/office/powerpoint/2010/main" val="53479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200" y="838200"/>
            <a:ext cx="8153400" cy="5216813"/>
          </a:xfrm>
        </p:spPr>
        <p:txBody>
          <a:bodyPr wrap="square">
            <a:spAutoFit/>
          </a:bodyPr>
          <a:lstStyle/>
          <a:p>
            <a:r>
              <a:rPr lang="en-US" sz="2400" dirty="0"/>
              <a:t>This chapter expanded your </a:t>
            </a:r>
            <a:r>
              <a:rPr lang="en-US" sz="2400" spc="-300" dirty="0"/>
              <a:t>C S </a:t>
            </a:r>
            <a:r>
              <a:rPr lang="en-US" sz="2400" dirty="0" err="1"/>
              <a:t>S</a:t>
            </a:r>
            <a:r>
              <a:rPr lang="en-US" sz="2400" dirty="0"/>
              <a:t> skillset.</a:t>
            </a:r>
          </a:p>
          <a:p>
            <a:r>
              <a:rPr lang="en-US" sz="2400" dirty="0"/>
              <a:t>You configured web pages with floating elements with      </a:t>
            </a:r>
            <a:r>
              <a:rPr lang="en-US" sz="2400" spc="-300" dirty="0"/>
              <a:t>C S </a:t>
            </a:r>
            <a:r>
              <a:rPr lang="en-US" sz="2400" dirty="0" err="1"/>
              <a:t>S</a:t>
            </a:r>
            <a:r>
              <a:rPr lang="en-US" sz="2400" dirty="0"/>
              <a:t>.</a:t>
            </a:r>
          </a:p>
          <a:p>
            <a:r>
              <a:rPr lang="en-US" sz="2400" dirty="0"/>
              <a:t>You were introduced to fixed, relative, and absolute positioning.</a:t>
            </a:r>
          </a:p>
          <a:p>
            <a:r>
              <a:rPr lang="en-US" sz="2400" dirty="0"/>
              <a:t>You configured web pages with two-column page layouts</a:t>
            </a:r>
          </a:p>
          <a:p>
            <a:r>
              <a:rPr lang="en-US" sz="2400" dirty="0"/>
              <a:t>You used unordered lists to provide structure for navigation hyperlinks.</a:t>
            </a:r>
          </a:p>
          <a:p>
            <a:r>
              <a:rPr lang="en-US" sz="2400" dirty="0"/>
              <a:t>You added interactivity to hyperlinks with </a:t>
            </a:r>
            <a:r>
              <a:rPr lang="en-US" sz="2400" spc="-300" dirty="0"/>
              <a:t>C S </a:t>
            </a:r>
            <a:r>
              <a:rPr lang="en-US" sz="2400" dirty="0" err="1"/>
              <a:t>S</a:t>
            </a:r>
            <a:r>
              <a:rPr lang="en-US" sz="2400" dirty="0"/>
              <a:t> pseudo-classes.</a:t>
            </a:r>
          </a:p>
          <a:p>
            <a:r>
              <a:rPr lang="en-US" sz="2400" dirty="0"/>
              <a:t>You configured a </a:t>
            </a:r>
            <a:r>
              <a:rPr lang="en-US" sz="2400" spc="-300" dirty="0"/>
              <a:t>C S </a:t>
            </a:r>
            <a:r>
              <a:rPr lang="en-US" sz="2400" dirty="0" err="1"/>
              <a:t>S</a:t>
            </a:r>
            <a:r>
              <a:rPr lang="en-US" sz="2400" dirty="0"/>
              <a:t> sprite image.</a:t>
            </a:r>
          </a:p>
        </p:txBody>
      </p:sp>
    </p:spTree>
    <p:extLst>
      <p:ext uri="{BB962C8B-B14F-4D97-AF65-F5344CB8AC3E}">
        <p14:creationId xmlns:p14="http://schemas.microsoft.com/office/powerpoint/2010/main" val="411625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Normal Flow</a:t>
            </a:r>
          </a:p>
        </p:txBody>
      </p:sp>
      <p:sp>
        <p:nvSpPr>
          <p:cNvPr id="6" name="Content Placeholder 5"/>
          <p:cNvSpPr>
            <a:spLocks noGrp="1"/>
          </p:cNvSpPr>
          <p:nvPr>
            <p:ph idx="1"/>
          </p:nvPr>
        </p:nvSpPr>
        <p:spPr>
          <a:xfrm>
            <a:off x="457200" y="838200"/>
            <a:ext cx="8153400" cy="738664"/>
          </a:xfrm>
        </p:spPr>
        <p:txBody>
          <a:bodyPr wrap="square">
            <a:spAutoFit/>
          </a:bodyPr>
          <a:lstStyle/>
          <a:p>
            <a:r>
              <a:rPr lang="en-US" sz="2400" dirty="0"/>
              <a:t>Browser display of elements in the order they are coded in the Web page document</a:t>
            </a:r>
          </a:p>
        </p:txBody>
      </p:sp>
      <p:sp>
        <p:nvSpPr>
          <p:cNvPr id="7" name="Content Placeholder 6"/>
          <p:cNvSpPr>
            <a:spLocks noGrp="1"/>
          </p:cNvSpPr>
          <p:nvPr>
            <p:ph idx="13"/>
          </p:nvPr>
        </p:nvSpPr>
        <p:spPr>
          <a:xfrm>
            <a:off x="990600" y="1719542"/>
            <a:ext cx="1524000" cy="369332"/>
          </a:xfrm>
        </p:spPr>
        <p:txBody>
          <a:bodyPr wrap="square">
            <a:spAutoFit/>
          </a:bodyPr>
          <a:lstStyle/>
          <a:p>
            <a:pPr marL="0" indent="0">
              <a:buNone/>
            </a:pPr>
            <a:r>
              <a:rPr lang="en-US" sz="2400" dirty="0"/>
              <a:t>Figure 7.1</a:t>
            </a:r>
          </a:p>
        </p:txBody>
      </p:sp>
      <p:pic>
        <p:nvPicPr>
          <p:cNvPr id="1026" name="Picture 2" descr="The first d i v element reads, this is the first box. The second d i v element is below it and reads, this is the second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151" y="2178893"/>
            <a:ext cx="2840649" cy="413618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4"/>
          </p:nvPr>
        </p:nvSpPr>
        <p:spPr>
          <a:xfrm>
            <a:off x="4800600" y="1752600"/>
            <a:ext cx="1533525" cy="369332"/>
          </a:xfrm>
        </p:spPr>
        <p:txBody>
          <a:bodyPr wrap="square">
            <a:spAutoFit/>
          </a:bodyPr>
          <a:lstStyle/>
          <a:p>
            <a:pPr marL="0" indent="0">
              <a:buNone/>
            </a:pPr>
            <a:r>
              <a:rPr lang="en-US" sz="2400" dirty="0"/>
              <a:t>Figure 7.2</a:t>
            </a:r>
          </a:p>
        </p:txBody>
      </p:sp>
      <p:pic>
        <p:nvPicPr>
          <p:cNvPr id="1027" name="Picture 3" descr="The first d i v element reads, this is the outer box. The second d i v element is inside it and reads, this is the inner 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104" y="2200275"/>
            <a:ext cx="3867054" cy="410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float Property</a:t>
            </a:r>
          </a:p>
        </p:txBody>
      </p:sp>
      <p:sp>
        <p:nvSpPr>
          <p:cNvPr id="3" name="Content Placeholder 2"/>
          <p:cNvSpPr>
            <a:spLocks noGrp="1"/>
          </p:cNvSpPr>
          <p:nvPr>
            <p:ph idx="1"/>
          </p:nvPr>
        </p:nvSpPr>
        <p:spPr>
          <a:xfrm>
            <a:off x="457200" y="841742"/>
            <a:ext cx="3962400" cy="2215991"/>
          </a:xfrm>
        </p:spPr>
        <p:txBody>
          <a:bodyPr wrap="square">
            <a:spAutoFit/>
          </a:bodyPr>
          <a:lstStyle/>
          <a:p>
            <a:pPr marL="0" indent="0">
              <a:buNone/>
            </a:pPr>
            <a:r>
              <a:rPr lang="en-US" sz="2400" dirty="0"/>
              <a:t>Elements that seem to “float” on the right or left side of either the browser window or another element are often configured using the </a:t>
            </a:r>
            <a:r>
              <a:rPr lang="en-US" sz="2400" spc="-300" dirty="0"/>
              <a:t>C S </a:t>
            </a:r>
            <a:r>
              <a:rPr lang="en-US" sz="2400" dirty="0" err="1"/>
              <a:t>S</a:t>
            </a:r>
            <a:r>
              <a:rPr lang="en-US" sz="2400" dirty="0"/>
              <a:t> float property.</a:t>
            </a:r>
          </a:p>
        </p:txBody>
      </p:sp>
      <p:sp>
        <p:nvSpPr>
          <p:cNvPr id="4" name="Content Placeholder 3"/>
          <p:cNvSpPr>
            <a:spLocks noGrp="1"/>
          </p:cNvSpPr>
          <p:nvPr>
            <p:ph idx="13"/>
          </p:nvPr>
        </p:nvSpPr>
        <p:spPr>
          <a:xfrm>
            <a:off x="457200" y="3201412"/>
            <a:ext cx="8153400" cy="3046988"/>
          </a:xfrm>
        </p:spPr>
        <p:txBody>
          <a:bodyPr wrap="square">
            <a:spAutoFit/>
          </a:bodyPr>
          <a:lstStyle/>
          <a:p>
            <a:pPr marL="0" indent="0">
              <a:spcBef>
                <a:spcPts val="600"/>
              </a:spcBef>
              <a:buNone/>
            </a:pPr>
            <a:r>
              <a:rPr lang="en-US" sz="2400" dirty="0"/>
              <a:t>h1 { background-color: #</a:t>
            </a:r>
            <a:r>
              <a:rPr lang="en-US" sz="2400" spc="-300" dirty="0"/>
              <a:t>A 8 C 6 8 </a:t>
            </a:r>
            <a:r>
              <a:rPr lang="en-US" sz="2400" dirty="0"/>
              <a:t>2;</a:t>
            </a:r>
          </a:p>
          <a:p>
            <a:pPr marL="0" indent="0">
              <a:spcBef>
                <a:spcPts val="600"/>
              </a:spcBef>
              <a:buNone/>
            </a:pPr>
            <a:r>
              <a:rPr lang="en-US" sz="2400" dirty="0"/>
              <a:t>        padding: 5px;</a:t>
            </a:r>
          </a:p>
          <a:p>
            <a:pPr marL="0" indent="0">
              <a:spcBef>
                <a:spcPts val="600"/>
              </a:spcBef>
              <a:buNone/>
            </a:pPr>
            <a:r>
              <a:rPr lang="en-US" sz="2400" dirty="0"/>
              <a:t>        color: #000000; }</a:t>
            </a:r>
          </a:p>
          <a:p>
            <a:pPr marL="0" indent="0">
              <a:spcBef>
                <a:spcPts val="600"/>
              </a:spcBef>
              <a:buNone/>
            </a:pPr>
            <a:r>
              <a:rPr lang="en-US" sz="2400" dirty="0"/>
              <a:t>p { font-family: Arial, sans-serif; }</a:t>
            </a:r>
          </a:p>
          <a:p>
            <a:pPr marL="0" indent="0">
              <a:spcBef>
                <a:spcPts val="600"/>
              </a:spcBef>
              <a:buNone/>
            </a:pPr>
            <a:r>
              <a:rPr lang="en-US" sz="2400" dirty="0"/>
              <a:t>#</a:t>
            </a:r>
            <a:r>
              <a:rPr lang="en-US" sz="2400" dirty="0" err="1"/>
              <a:t>yls</a:t>
            </a:r>
            <a:r>
              <a:rPr lang="en-US" sz="2400" dirty="0"/>
              <a:t> { float: right;</a:t>
            </a:r>
          </a:p>
          <a:p>
            <a:pPr marL="0" indent="0">
              <a:spcBef>
                <a:spcPts val="600"/>
              </a:spcBef>
              <a:buNone/>
            </a:pPr>
            <a:r>
              <a:rPr lang="en-US" sz="2400" dirty="0"/>
              <a:t>          margin: 0 0 5px </a:t>
            </a:r>
            <a:r>
              <a:rPr lang="en-US" sz="2400" dirty="0" err="1"/>
              <a:t>5px</a:t>
            </a:r>
            <a:r>
              <a:rPr lang="en-US" sz="2400" dirty="0"/>
              <a:t>;</a:t>
            </a:r>
          </a:p>
          <a:p>
            <a:pPr marL="0" indent="0">
              <a:spcBef>
                <a:spcPts val="600"/>
              </a:spcBef>
              <a:buNone/>
            </a:pPr>
            <a:r>
              <a:rPr lang="en-US" sz="2400" dirty="0"/>
              <a:t>          border: solid; }</a:t>
            </a:r>
          </a:p>
        </p:txBody>
      </p:sp>
      <p:pic>
        <p:nvPicPr>
          <p:cNvPr id="2050" name="Picture 2" descr="An image of a wildflower floats near the right side of the container, below the header. Text describing the image flows to the left of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016" y="867909"/>
            <a:ext cx="4036148" cy="221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clear Property</a:t>
            </a:r>
          </a:p>
        </p:txBody>
      </p:sp>
      <p:sp>
        <p:nvSpPr>
          <p:cNvPr id="3" name="Content Placeholder 2"/>
          <p:cNvSpPr>
            <a:spLocks noGrp="1"/>
          </p:cNvSpPr>
          <p:nvPr>
            <p:ph idx="1"/>
          </p:nvPr>
        </p:nvSpPr>
        <p:spPr>
          <a:xfrm>
            <a:off x="457200" y="838200"/>
            <a:ext cx="8153400" cy="754053"/>
          </a:xfrm>
        </p:spPr>
        <p:txBody>
          <a:bodyPr wrap="square">
            <a:spAutoFit/>
          </a:bodyPr>
          <a:lstStyle/>
          <a:p>
            <a:pPr marL="255588" indent="-255588"/>
            <a:r>
              <a:rPr lang="en-US" sz="2200" dirty="0"/>
              <a:t>Useful to “clear” or terminate a float</a:t>
            </a:r>
          </a:p>
          <a:p>
            <a:pPr marL="255588" indent="-255588">
              <a:spcBef>
                <a:spcPts val="600"/>
              </a:spcBef>
            </a:pPr>
            <a:r>
              <a:rPr lang="en-US" sz="2200" dirty="0"/>
              <a:t>Values are left, right, and both</a:t>
            </a:r>
          </a:p>
        </p:txBody>
      </p:sp>
      <p:sp>
        <p:nvSpPr>
          <p:cNvPr id="4" name="Content Placeholder 3"/>
          <p:cNvSpPr>
            <a:spLocks noGrp="1"/>
          </p:cNvSpPr>
          <p:nvPr>
            <p:ph idx="13"/>
          </p:nvPr>
        </p:nvSpPr>
        <p:spPr>
          <a:xfrm>
            <a:off x="457200" y="1981200"/>
            <a:ext cx="3886200" cy="677108"/>
          </a:xfrm>
        </p:spPr>
        <p:txBody>
          <a:bodyPr wrap="square">
            <a:spAutoFit/>
          </a:bodyPr>
          <a:lstStyle/>
          <a:p>
            <a:pPr marL="0" indent="0">
              <a:buNone/>
            </a:pPr>
            <a:r>
              <a:rPr lang="en-US" sz="2200" dirty="0"/>
              <a:t>The h2 text is displayed in normal flow.</a:t>
            </a:r>
          </a:p>
        </p:txBody>
      </p:sp>
      <p:pic>
        <p:nvPicPr>
          <p:cNvPr id="3075" name="Picture 3" descr="The d i v element’s yellow background color extends to the bottom of the floated wildflower image, several lines below the paragraph content. A gap of white space separates the d i v and h 2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024566"/>
            <a:ext cx="3807711" cy="32262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0" y="1940004"/>
            <a:ext cx="4029075" cy="1015663"/>
          </a:xfrm>
        </p:spPr>
        <p:txBody>
          <a:bodyPr wrap="square">
            <a:spAutoFit/>
          </a:bodyPr>
          <a:lstStyle/>
          <a:p>
            <a:pPr marL="0" indent="0">
              <a:buNone/>
            </a:pPr>
            <a:r>
              <a:rPr lang="en-US" sz="2200" dirty="0">
                <a:latin typeface="Courier New" panose="02070309020205020404" pitchFamily="49" charset="0"/>
                <a:cs typeface="Courier New" panose="02070309020205020404" pitchFamily="49" charset="0"/>
              </a:rPr>
              <a:t>clear</a:t>
            </a:r>
            <a:r>
              <a:rPr lang="en-US" sz="2200" dirty="0"/>
              <a:t>: </a:t>
            </a:r>
            <a:r>
              <a:rPr lang="en-US" sz="2200" dirty="0">
                <a:latin typeface="Courier New" panose="02070309020205020404" pitchFamily="49" charset="0"/>
                <a:cs typeface="Courier New" panose="02070309020205020404" pitchFamily="49" charset="0"/>
              </a:rPr>
              <a:t>left</a:t>
            </a:r>
            <a:r>
              <a:rPr lang="en-US" sz="2200" dirty="0"/>
              <a:t>; was applied to the </a:t>
            </a:r>
            <a:r>
              <a:rPr lang="en-US" sz="2200" b="1" dirty="0"/>
              <a:t>h2</a:t>
            </a:r>
            <a:r>
              <a:rPr lang="en-US" sz="2200" dirty="0"/>
              <a:t>. Now the h2 text displays AFTER the floated image.</a:t>
            </a:r>
          </a:p>
        </p:txBody>
      </p:sp>
      <p:pic>
        <p:nvPicPr>
          <p:cNvPr id="3074" name="Picture 2" descr="The page is titled, C S S float. It has elements from top to bottom as follows. h 1,d i v, h 2, and paragraph. The h 1 element has a green background image and left aligned text in a yellow serif font, reading, yellow lady slipper. The d i v element contains an image of a wildflower, left, and a paragraph element, right, with a light yellow background. This paragraph, as well as the h 2 element, flows around the wildflower image on the le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548" y="2979131"/>
            <a:ext cx="4011852" cy="327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overflow Property</a:t>
            </a:r>
          </a:p>
        </p:txBody>
      </p:sp>
      <p:sp>
        <p:nvSpPr>
          <p:cNvPr id="3" name="Content Placeholder 2"/>
          <p:cNvSpPr>
            <a:spLocks noGrp="1"/>
          </p:cNvSpPr>
          <p:nvPr>
            <p:ph idx="1"/>
          </p:nvPr>
        </p:nvSpPr>
        <p:spPr>
          <a:xfrm>
            <a:off x="457200" y="857250"/>
            <a:ext cx="8153400" cy="1384995"/>
          </a:xfrm>
        </p:spPr>
        <p:txBody>
          <a:bodyPr wrap="square">
            <a:spAutoFit/>
          </a:bodyPr>
          <a:lstStyle/>
          <a:p>
            <a:pPr marL="255588" indent="-255588">
              <a:spcBef>
                <a:spcPts val="600"/>
              </a:spcBef>
            </a:pPr>
            <a:r>
              <a:rPr lang="en-US" sz="2000" dirty="0"/>
              <a:t>Configures the display of elements on a web page. </a:t>
            </a:r>
          </a:p>
          <a:p>
            <a:pPr marL="255588" indent="-255588">
              <a:spcBef>
                <a:spcPts val="600"/>
              </a:spcBef>
            </a:pPr>
            <a:r>
              <a:rPr lang="en-US" sz="2000" dirty="0"/>
              <a:t>Useful to “clear” or terminate a float before the end of a container element</a:t>
            </a:r>
          </a:p>
          <a:p>
            <a:pPr marL="255588" indent="-255588">
              <a:spcBef>
                <a:spcPts val="600"/>
              </a:spcBef>
            </a:pPr>
            <a:r>
              <a:rPr lang="en-US" sz="2000" dirty="0"/>
              <a:t>Values are auto, hidden, and scroll</a:t>
            </a:r>
          </a:p>
        </p:txBody>
      </p:sp>
      <p:sp>
        <p:nvSpPr>
          <p:cNvPr id="4" name="Content Placeholder 3"/>
          <p:cNvSpPr>
            <a:spLocks noGrp="1"/>
          </p:cNvSpPr>
          <p:nvPr>
            <p:ph idx="13"/>
          </p:nvPr>
        </p:nvSpPr>
        <p:spPr>
          <a:xfrm>
            <a:off x="533400" y="2895600"/>
            <a:ext cx="3429000" cy="615553"/>
          </a:xfrm>
        </p:spPr>
        <p:txBody>
          <a:bodyPr wrap="square">
            <a:spAutoFit/>
          </a:bodyPr>
          <a:lstStyle/>
          <a:p>
            <a:pPr marL="0" indent="0">
              <a:buNone/>
            </a:pPr>
            <a:r>
              <a:rPr lang="en-US" sz="2000" dirty="0"/>
              <a:t>The background does not extend as far as you’d expect.</a:t>
            </a:r>
          </a:p>
        </p:txBody>
      </p:sp>
      <p:pic>
        <p:nvPicPr>
          <p:cNvPr id="4099" name="Picture 3" descr="The d i v element’s yellow background color extends to the bottom of the floated wildflower image, several lines below the paragraph content. A gap of white space separates the d i v and h 2 elem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9712" y="3603816"/>
            <a:ext cx="3205051" cy="267153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343401" y="2350294"/>
            <a:ext cx="4257674" cy="1231106"/>
          </a:xfrm>
        </p:spPr>
        <p:txBody>
          <a:bodyPr wrap="square">
            <a:spAutoFit/>
          </a:bodyPr>
          <a:lstStyle/>
          <a:p>
            <a:pPr marL="0" indent="0">
              <a:buNone/>
            </a:pPr>
            <a:r>
              <a:rPr lang="en-US" sz="2000" dirty="0">
                <a:latin typeface="Courier New" panose="02070309020205020404" pitchFamily="49" charset="0"/>
                <a:cs typeface="Courier New" panose="02070309020205020404" pitchFamily="49" charset="0"/>
              </a:rPr>
              <a:t>overflow</a:t>
            </a:r>
            <a:r>
              <a:rPr lang="en-US" sz="2000" dirty="0"/>
              <a:t>: </a:t>
            </a:r>
            <a:r>
              <a:rPr lang="en-US" sz="2000" dirty="0">
                <a:latin typeface="Courier New" panose="02070309020205020404" pitchFamily="49" charset="0"/>
                <a:cs typeface="Courier New" panose="02070309020205020404" pitchFamily="49" charset="0"/>
              </a:rPr>
              <a:t>auto</a:t>
            </a:r>
            <a:r>
              <a:rPr lang="en-US" sz="2000" dirty="0"/>
              <a:t>; was applied to the container </a:t>
            </a:r>
            <a:r>
              <a:rPr lang="en-US" sz="2000" b="1" dirty="0"/>
              <a:t>div.</a:t>
            </a:r>
            <a:r>
              <a:rPr lang="en-US" sz="2000" dirty="0"/>
              <a:t> Now the background extends and the  h2 text displays AFTER the floated image.</a:t>
            </a:r>
          </a:p>
        </p:txBody>
      </p:sp>
      <p:pic>
        <p:nvPicPr>
          <p:cNvPr id="4098" name="Picture 2" descr="The page is titled, C S S float. It has elements from top to bottom as follows. h 1,d i v, h 2, and paragraph. The h 1 element has a green background image and left aligned text in a yellow serif font, reading, yellow lady slipper. The d i v element contains an image of a wildflower, left, and a paragraph element, right, with a light yellow background. This paragraph, as well as the h 2 element, flows around the wildflower image on the lef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603816"/>
            <a:ext cx="3287891" cy="268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5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a:t>
            </a:r>
            <a:r>
              <a:rPr lang="en-US" sz="3600" spc="-500" dirty="0">
                <a:latin typeface="+mj-lt"/>
              </a:rPr>
              <a:t>C S </a:t>
            </a:r>
            <a:r>
              <a:rPr lang="en-US" sz="3600" dirty="0" err="1">
                <a:latin typeface="+mj-lt"/>
              </a:rPr>
              <a:t>S</a:t>
            </a:r>
            <a:r>
              <a:rPr lang="en-US" sz="3600" dirty="0">
                <a:latin typeface="+mj-lt"/>
              </a:rPr>
              <a:t> box-sizing Property</a:t>
            </a:r>
          </a:p>
        </p:txBody>
      </p:sp>
      <p:sp>
        <p:nvSpPr>
          <p:cNvPr id="3" name="Content Placeholder 2"/>
          <p:cNvSpPr>
            <a:spLocks noGrp="1"/>
          </p:cNvSpPr>
          <p:nvPr>
            <p:ph idx="1"/>
          </p:nvPr>
        </p:nvSpPr>
        <p:spPr>
          <a:xfrm>
            <a:off x="457200" y="838200"/>
            <a:ext cx="8153400" cy="738664"/>
          </a:xfrm>
        </p:spPr>
        <p:txBody>
          <a:bodyPr wrap="square">
            <a:spAutoFit/>
          </a:bodyPr>
          <a:lstStyle/>
          <a:p>
            <a:pPr marL="255588" indent="-255588"/>
            <a:r>
              <a:rPr lang="en-US" sz="2400" dirty="0"/>
              <a:t>Default value for width or height is the value for ONLY the content (not including border and padding).</a:t>
            </a:r>
          </a:p>
        </p:txBody>
      </p:sp>
      <p:sp>
        <p:nvSpPr>
          <p:cNvPr id="4" name="Content Placeholder 3"/>
          <p:cNvSpPr>
            <a:spLocks noGrp="1"/>
          </p:cNvSpPr>
          <p:nvPr>
            <p:ph idx="13"/>
          </p:nvPr>
        </p:nvSpPr>
        <p:spPr>
          <a:xfrm>
            <a:off x="457200" y="1688351"/>
            <a:ext cx="8153400" cy="2039020"/>
          </a:xfrm>
        </p:spPr>
        <p:txBody>
          <a:bodyPr wrap="square">
            <a:spAutoFit/>
          </a:bodyPr>
          <a:lstStyle/>
          <a:p>
            <a:pPr marL="0" indent="0">
              <a:buNone/>
            </a:pPr>
            <a:r>
              <a:rPr lang="en-US" sz="2400" dirty="0"/>
              <a:t>The box-sizing property is used to selector to direct the browser to calculate the width and height of an element to include the value for content, padding, and border.</a:t>
            </a:r>
          </a:p>
          <a:p>
            <a:r>
              <a:rPr lang="en-US" sz="2400" dirty="0"/>
              <a:t>Use the </a:t>
            </a:r>
            <a:r>
              <a:rPr lang="en-US" sz="2400" b="1" dirty="0"/>
              <a:t>universal selector</a:t>
            </a:r>
            <a:r>
              <a:rPr lang="en-US" sz="2400" dirty="0"/>
              <a:t> (*) to apply this to all the element on the page</a:t>
            </a:r>
          </a:p>
        </p:txBody>
      </p:sp>
      <p:sp>
        <p:nvSpPr>
          <p:cNvPr id="5" name="Content Placeholder 4"/>
          <p:cNvSpPr>
            <a:spLocks noGrp="1"/>
          </p:cNvSpPr>
          <p:nvPr>
            <p:ph idx="14"/>
          </p:nvPr>
        </p:nvSpPr>
        <p:spPr>
          <a:xfrm>
            <a:off x="457200" y="3829050"/>
            <a:ext cx="4114800" cy="931024"/>
          </a:xfrm>
        </p:spPr>
        <p:txBody>
          <a:bodyPr wrap="square">
            <a:spAutoFit/>
          </a:bodyPr>
          <a:lstStyle/>
          <a:p>
            <a:pPr marL="0" indent="0">
              <a:buNone/>
            </a:pPr>
            <a:r>
              <a:rPr lang="en-US" sz="2400" dirty="0"/>
              <a:t>Example:</a:t>
            </a:r>
          </a:p>
          <a:p>
            <a:pPr marL="0" indent="0">
              <a:buNone/>
            </a:pPr>
            <a:r>
              <a:rPr lang="en-US" sz="2400" dirty="0"/>
              <a:t>* { box-sizing: border-box; }</a:t>
            </a:r>
          </a:p>
        </p:txBody>
      </p:sp>
      <p:pic>
        <p:nvPicPr>
          <p:cNvPr id="5123" name="Picture 3" descr="A web page titled, box sizing set to border box, has three the same sizes. Blue boxes are labeled element 1, 2, and 3, arranged in a 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8617" y="3796988"/>
            <a:ext cx="3912661" cy="249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Basic Two-Column Layout </a:t>
            </a:r>
            <a:r>
              <a:rPr lang="en-US" sz="2800" dirty="0">
                <a:solidFill>
                  <a:schemeClr val="bg2"/>
                </a:solidFill>
                <a:latin typeface="+mj-lt"/>
              </a:rPr>
              <a:t>(1 of 2)</a:t>
            </a:r>
            <a:endParaRPr lang="en-US" sz="3600" dirty="0">
              <a:solidFill>
                <a:schemeClr val="bg2"/>
              </a:solidFill>
              <a:latin typeface="+mj-lt"/>
            </a:endParaRPr>
          </a:p>
        </p:txBody>
      </p:sp>
      <p:pic>
        <p:nvPicPr>
          <p:cNvPr id="6148" name="Picture 4" descr="A wireframe contains elements from top to bottom as follows. Header, left column, n a v, right column, main, and footer. All elements are contained inside a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838200"/>
            <a:ext cx="3537362" cy="357811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The Layout Example page has a centered content wrapper over a dark background. The header and footer have light backgrounds. The left column shows the navigation, over a gray background. The wider right column contains the left justified h 2 and paragraph elements, over a white background. The footer content is centered, and the header is left alig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0420" y="698714"/>
            <a:ext cx="3210237" cy="25563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38800" y="3301841"/>
            <a:ext cx="2952750" cy="3000821"/>
          </a:xfrm>
        </p:spPr>
        <p:txBody>
          <a:bodyPr wrap="square">
            <a:spAutoFit/>
          </a:bodyPr>
          <a:lstStyle/>
          <a:p>
            <a:pPr marL="0" indent="0">
              <a:spcBef>
                <a:spcPts val="600"/>
              </a:spcBef>
              <a:buNone/>
            </a:pPr>
            <a:r>
              <a:rPr lang="en-US" sz="2000" dirty="0"/>
              <a:t>&lt;body&gt;</a:t>
            </a:r>
          </a:p>
          <a:p>
            <a:pPr marL="0" indent="0">
              <a:spcBef>
                <a:spcPts val="600"/>
              </a:spcBef>
              <a:buNone/>
            </a:pPr>
            <a:r>
              <a:rPr lang="en-US" sz="2000" dirty="0"/>
              <a:t>&lt;div id="wrapper"&gt;</a:t>
            </a:r>
          </a:p>
          <a:p>
            <a:pPr marL="0" indent="0">
              <a:spcBef>
                <a:spcPts val="600"/>
              </a:spcBef>
              <a:buNone/>
            </a:pPr>
            <a:r>
              <a:rPr lang="en-US" sz="2000" dirty="0"/>
              <a:t>  &lt;header</a:t>
            </a:r>
            <a:r>
              <a:rPr lang="en-US" sz="2000"/>
              <a:t>&gt; &lt;/header</a:t>
            </a:r>
            <a:r>
              <a:rPr lang="en-US" sz="2000" dirty="0"/>
              <a:t>&gt;</a:t>
            </a:r>
          </a:p>
          <a:p>
            <a:pPr marL="0" indent="0">
              <a:spcBef>
                <a:spcPts val="600"/>
              </a:spcBef>
              <a:buNone/>
            </a:pPr>
            <a:r>
              <a:rPr lang="en-US" sz="2000" dirty="0"/>
              <a:t>  &lt;</a:t>
            </a:r>
            <a:r>
              <a:rPr lang="en-US" sz="2000" dirty="0" err="1"/>
              <a:t>nav</a:t>
            </a:r>
            <a:r>
              <a:rPr lang="en-US" sz="2000" dirty="0"/>
              <a:t>&gt; &lt;/</a:t>
            </a:r>
            <a:r>
              <a:rPr lang="en-US" sz="2000" dirty="0" err="1"/>
              <a:t>nav</a:t>
            </a:r>
            <a:r>
              <a:rPr lang="en-US" sz="2000" dirty="0"/>
              <a:t>&gt;</a:t>
            </a:r>
          </a:p>
          <a:p>
            <a:pPr marL="0" indent="0">
              <a:spcBef>
                <a:spcPts val="600"/>
              </a:spcBef>
              <a:buNone/>
            </a:pPr>
            <a:r>
              <a:rPr lang="en-US" sz="2000" dirty="0"/>
              <a:t>  &lt;main&gt; &lt;/main&gt;</a:t>
            </a:r>
          </a:p>
          <a:p>
            <a:pPr marL="0" indent="0">
              <a:spcBef>
                <a:spcPts val="600"/>
              </a:spcBef>
              <a:buNone/>
            </a:pPr>
            <a:r>
              <a:rPr lang="en-US" sz="2000" dirty="0"/>
              <a:t>  &lt;footer&gt; &lt;/footer&gt;</a:t>
            </a:r>
          </a:p>
          <a:p>
            <a:pPr marL="0" indent="0">
              <a:spcBef>
                <a:spcPts val="600"/>
              </a:spcBef>
              <a:buNone/>
            </a:pPr>
            <a:r>
              <a:rPr lang="en-US" sz="2000" dirty="0"/>
              <a:t>&lt;/div&gt;</a:t>
            </a:r>
          </a:p>
          <a:p>
            <a:pPr marL="0" indent="0">
              <a:spcBef>
                <a:spcPts val="600"/>
              </a:spcBef>
              <a:buNone/>
            </a:pPr>
            <a:r>
              <a:rPr lang="en-US" sz="2000" dirty="0"/>
              <a:t>&lt;/body&gt;</a:t>
            </a:r>
          </a:p>
        </p:txBody>
      </p:sp>
    </p:spTree>
    <p:extLst>
      <p:ext uri="{BB962C8B-B14F-4D97-AF65-F5344CB8AC3E}">
        <p14:creationId xmlns:p14="http://schemas.microsoft.com/office/powerpoint/2010/main" val="19950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Basic Two-Column Layout </a:t>
            </a:r>
            <a:r>
              <a:rPr lang="en-US" sz="2800" dirty="0">
                <a:solidFill>
                  <a:schemeClr val="bg2"/>
                </a:solidFill>
                <a:latin typeface="+mj-lt"/>
              </a:rPr>
              <a:t>(2 of 2)</a:t>
            </a:r>
            <a:endParaRPr lang="en-US" sz="3600" dirty="0">
              <a:solidFill>
                <a:schemeClr val="bg2"/>
              </a:solidFill>
              <a:latin typeface="+mj-lt"/>
            </a:endParaRPr>
          </a:p>
        </p:txBody>
      </p:sp>
      <p:sp>
        <p:nvSpPr>
          <p:cNvPr id="3" name="Content Placeholder 2"/>
          <p:cNvSpPr>
            <a:spLocks noGrp="1"/>
          </p:cNvSpPr>
          <p:nvPr>
            <p:ph idx="1"/>
          </p:nvPr>
        </p:nvSpPr>
        <p:spPr>
          <a:xfrm>
            <a:off x="457200" y="857250"/>
            <a:ext cx="4876800" cy="5334794"/>
          </a:xfrm>
        </p:spPr>
        <p:txBody>
          <a:bodyPr wrap="square">
            <a:spAutoFit/>
          </a:bodyPr>
          <a:lstStyle/>
          <a:p>
            <a:pPr marL="0" indent="0">
              <a:spcBef>
                <a:spcPts val="400"/>
              </a:spcBef>
              <a:buNone/>
            </a:pPr>
            <a:r>
              <a:rPr lang="en-US" sz="2000" dirty="0"/>
              <a:t>#wrapper { width: 80%;</a:t>
            </a:r>
          </a:p>
          <a:p>
            <a:pPr marL="0" indent="0">
              <a:spcBef>
                <a:spcPts val="400"/>
              </a:spcBef>
              <a:buNone/>
            </a:pPr>
            <a:r>
              <a:rPr lang="en-US" sz="2000" dirty="0"/>
              <a:t>	       margin-left: auto;</a:t>
            </a:r>
          </a:p>
          <a:p>
            <a:pPr marL="0" indent="0">
              <a:spcBef>
                <a:spcPts val="400"/>
              </a:spcBef>
              <a:buNone/>
            </a:pPr>
            <a:r>
              <a:rPr lang="en-US" sz="2000" dirty="0"/>
              <a:t>                   margin-right: auto;</a:t>
            </a:r>
          </a:p>
          <a:p>
            <a:pPr marL="0" indent="0">
              <a:spcBef>
                <a:spcPts val="400"/>
              </a:spcBef>
              <a:buNone/>
            </a:pPr>
            <a:r>
              <a:rPr lang="en-US" sz="2000" dirty="0"/>
              <a:t>                   background-color: #</a:t>
            </a:r>
            <a:r>
              <a:rPr lang="en-US" sz="2000" spc="-300" dirty="0"/>
              <a:t>E A E A E </a:t>
            </a:r>
            <a:r>
              <a:rPr lang="en-US" sz="2000" dirty="0"/>
              <a:t>A; }</a:t>
            </a:r>
          </a:p>
          <a:p>
            <a:pPr marL="0" indent="0">
              <a:spcBef>
                <a:spcPts val="400"/>
              </a:spcBef>
              <a:buNone/>
            </a:pPr>
            <a:r>
              <a:rPr lang="en-US" sz="2000" dirty="0"/>
              <a:t>header { background-color: #</a:t>
            </a:r>
            <a:r>
              <a:rPr lang="en-US" sz="2000" spc="-300" dirty="0"/>
              <a:t>C </a:t>
            </a:r>
            <a:r>
              <a:rPr lang="en-US" sz="2000" spc="-300" dirty="0" err="1"/>
              <a:t>C</a:t>
            </a:r>
            <a:r>
              <a:rPr lang="en-US" sz="2000" spc="-300" dirty="0"/>
              <a:t> </a:t>
            </a:r>
            <a:r>
              <a:rPr lang="en-US" sz="2000" spc="-300" dirty="0" err="1"/>
              <a:t>C</a:t>
            </a:r>
            <a:r>
              <a:rPr lang="en-US" sz="2000" spc="-300" dirty="0"/>
              <a:t> </a:t>
            </a:r>
            <a:r>
              <a:rPr lang="en-US" sz="2000" spc="-300" dirty="0" err="1"/>
              <a:t>C</a:t>
            </a:r>
            <a:r>
              <a:rPr lang="en-US" sz="2000" spc="-300" dirty="0"/>
              <a:t> F </a:t>
            </a:r>
            <a:r>
              <a:rPr lang="en-US" sz="2000" dirty="0" err="1"/>
              <a:t>F</a:t>
            </a:r>
            <a:r>
              <a:rPr lang="en-US" sz="2000" dirty="0"/>
              <a:t>; }</a:t>
            </a:r>
          </a:p>
          <a:p>
            <a:pPr marL="0" indent="0">
              <a:spcBef>
                <a:spcPts val="400"/>
              </a:spcBef>
              <a:buNone/>
            </a:pPr>
            <a:r>
              <a:rPr lang="en-US" sz="2000" dirty="0"/>
              <a:t>h1 { margin: 0; padding: 10px; }</a:t>
            </a:r>
          </a:p>
          <a:p>
            <a:pPr marL="0" indent="0">
              <a:spcBef>
                <a:spcPts val="400"/>
              </a:spcBef>
              <a:buNone/>
            </a:pPr>
            <a:r>
              <a:rPr lang="en-US" sz="2000" dirty="0" err="1"/>
              <a:t>nav</a:t>
            </a:r>
            <a:r>
              <a:rPr lang="en-US" sz="2000" dirty="0"/>
              <a:t> { float: left; </a:t>
            </a:r>
          </a:p>
          <a:p>
            <a:pPr marL="0" indent="0">
              <a:spcBef>
                <a:spcPts val="400"/>
              </a:spcBef>
              <a:buNone/>
            </a:pPr>
            <a:r>
              <a:rPr lang="en-US" sz="2000" dirty="0"/>
              <a:t>         width: 150px;</a:t>
            </a:r>
          </a:p>
          <a:p>
            <a:pPr marL="0" indent="0">
              <a:spcBef>
                <a:spcPts val="400"/>
              </a:spcBef>
              <a:buNone/>
            </a:pPr>
            <a:r>
              <a:rPr lang="en-US" sz="2000" dirty="0"/>
              <a:t>          padding: 10px; }</a:t>
            </a:r>
          </a:p>
          <a:p>
            <a:pPr marL="0" indent="0">
              <a:spcBef>
                <a:spcPts val="400"/>
              </a:spcBef>
              <a:buNone/>
            </a:pPr>
            <a:r>
              <a:rPr lang="en-US" sz="2000" dirty="0"/>
              <a:t>main { margin-left: 160px;</a:t>
            </a:r>
          </a:p>
          <a:p>
            <a:pPr marL="0" indent="0">
              <a:spcBef>
                <a:spcPts val="400"/>
              </a:spcBef>
              <a:buNone/>
            </a:pPr>
            <a:r>
              <a:rPr lang="en-US" sz="2000" dirty="0"/>
              <a:t>           padding: 10px;</a:t>
            </a:r>
          </a:p>
          <a:p>
            <a:pPr marL="0" indent="0">
              <a:spcBef>
                <a:spcPts val="400"/>
              </a:spcBef>
              <a:buNone/>
            </a:pPr>
            <a:r>
              <a:rPr lang="en-US" sz="2000" dirty="0"/>
              <a:t>           background-color:  #</a:t>
            </a:r>
            <a:r>
              <a:rPr lang="en-US" sz="2000" spc="-300" dirty="0"/>
              <a:t>F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dirty="0" err="1"/>
              <a:t>F</a:t>
            </a:r>
            <a:r>
              <a:rPr lang="en-US" sz="2000" dirty="0"/>
              <a:t>; }</a:t>
            </a:r>
          </a:p>
          <a:p>
            <a:pPr marL="0" indent="0">
              <a:spcBef>
                <a:spcPts val="400"/>
              </a:spcBef>
              <a:buNone/>
            </a:pPr>
            <a:r>
              <a:rPr lang="en-US" sz="2000" dirty="0"/>
              <a:t>footer { text-align: center;</a:t>
            </a:r>
          </a:p>
          <a:p>
            <a:pPr marL="0" indent="0">
              <a:spcBef>
                <a:spcPts val="400"/>
              </a:spcBef>
              <a:buNone/>
            </a:pPr>
            <a:r>
              <a:rPr lang="en-US" sz="2000" dirty="0"/>
              <a:t>              font-style: italic;</a:t>
            </a:r>
          </a:p>
          <a:p>
            <a:pPr marL="0" indent="0">
              <a:spcBef>
                <a:spcPts val="400"/>
              </a:spcBef>
              <a:buNone/>
            </a:pPr>
            <a:r>
              <a:rPr lang="en-US" sz="2000" dirty="0"/>
              <a:t>              background-color: #</a:t>
            </a:r>
            <a:r>
              <a:rPr lang="en-US" sz="2000" spc="-300" dirty="0"/>
              <a:t>C </a:t>
            </a:r>
            <a:r>
              <a:rPr lang="en-US" sz="2000" spc="-300" dirty="0" err="1"/>
              <a:t>C</a:t>
            </a:r>
            <a:r>
              <a:rPr lang="en-US" sz="2000" spc="-300" dirty="0"/>
              <a:t> </a:t>
            </a:r>
            <a:r>
              <a:rPr lang="en-US" sz="2000" spc="-300" dirty="0" err="1"/>
              <a:t>C</a:t>
            </a:r>
            <a:r>
              <a:rPr lang="en-US" sz="2000" spc="-300" dirty="0"/>
              <a:t> </a:t>
            </a:r>
            <a:r>
              <a:rPr lang="en-US" sz="2000" spc="-300" dirty="0" err="1"/>
              <a:t>C</a:t>
            </a:r>
            <a:r>
              <a:rPr lang="en-US" sz="2000" spc="-300" dirty="0"/>
              <a:t> F </a:t>
            </a:r>
            <a:r>
              <a:rPr lang="en-US" sz="2000" dirty="0" err="1"/>
              <a:t>F</a:t>
            </a:r>
            <a:r>
              <a:rPr lang="en-US" sz="2000" dirty="0"/>
              <a:t>; }</a:t>
            </a:r>
          </a:p>
        </p:txBody>
      </p:sp>
      <p:pic>
        <p:nvPicPr>
          <p:cNvPr id="6" name="Picture 4" descr="A wireframe contains elements from top to bottom as follows. Header, left column, n a v, right column, main, and footer. All elements are contained inside a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602" y="821137"/>
            <a:ext cx="2870323" cy="2903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The Layout Example page has a centered content wrapper over a dark background. The header and footer have light backgrounds. The left column shows the navigation, over a gray background. The wider right column contains the left justified h 2 and paragraph elements, over a white background. The footer content is centered, and the header is left alig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9618" y="3821593"/>
            <a:ext cx="3115824" cy="248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739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25240</TotalTime>
  <Words>1776</Words>
  <Application>Microsoft Office PowerPoint</Application>
  <PresentationFormat>On-screen Show (4:3)</PresentationFormat>
  <Paragraphs>226</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Times New Roman</vt:lpstr>
      <vt:lpstr>Verdana</vt:lpstr>
      <vt:lpstr>Wingdings</vt:lpstr>
      <vt:lpstr>508 Lecture</vt:lpstr>
      <vt:lpstr>Basics of Web Design</vt:lpstr>
      <vt:lpstr>Learning Outcomes</vt:lpstr>
      <vt:lpstr>Normal Flow</vt:lpstr>
      <vt:lpstr>float Property</vt:lpstr>
      <vt:lpstr>clear Property</vt:lpstr>
      <vt:lpstr>overflow Property</vt:lpstr>
      <vt:lpstr>The C S S box-sizing Property</vt:lpstr>
      <vt:lpstr>Basic Two-Column Layout (1 of 2)</vt:lpstr>
      <vt:lpstr>Basic Two-Column Layout (2 of 2)</vt:lpstr>
      <vt:lpstr>Vertical Navigation with an Unordered List</vt:lpstr>
      <vt:lpstr>Display Property</vt:lpstr>
      <vt:lpstr>Horizontal Navigation with an Unordered List</vt:lpstr>
      <vt:lpstr>C S S Pseudo-classes (1 of 2)</vt:lpstr>
      <vt:lpstr>C S S Pseudo-classes (2 of 2)</vt:lpstr>
      <vt:lpstr>C S S Styling for Print</vt:lpstr>
      <vt:lpstr>Print Styling Best Practices</vt:lpstr>
      <vt:lpstr>C S S Sprites</vt:lpstr>
      <vt:lpstr>Position Property</vt:lpstr>
      <vt:lpstr>Fixed Positioning</vt:lpstr>
      <vt:lpstr>Relative Positioning</vt:lpstr>
      <vt:lpstr>Absolute Positioning</vt:lpstr>
      <vt:lpstr>Stacking Order with the z-index Property</vt:lpstr>
      <vt:lpstr>C S S Debugging Tips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JARANE</cp:lastModifiedBy>
  <cp:revision>5756</cp:revision>
  <dcterms:created xsi:type="dcterms:W3CDTF">2014-07-14T20:04:21Z</dcterms:created>
  <dcterms:modified xsi:type="dcterms:W3CDTF">2023-04-30T07:23:17Z</dcterms:modified>
</cp:coreProperties>
</file>