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1280" r:id="rId2"/>
    <p:sldId id="1198" r:id="rId3"/>
    <p:sldId id="1199" r:id="rId4"/>
    <p:sldId id="1265" r:id="rId5"/>
    <p:sldId id="1200" r:id="rId6"/>
    <p:sldId id="1278" r:id="rId7"/>
    <p:sldId id="1271" r:id="rId8"/>
    <p:sldId id="1272" r:id="rId9"/>
    <p:sldId id="1229" r:id="rId10"/>
    <p:sldId id="1266" r:id="rId11"/>
    <p:sldId id="1230" r:id="rId12"/>
    <p:sldId id="1281" r:id="rId13"/>
    <p:sldId id="1231" r:id="rId14"/>
    <p:sldId id="1279" r:id="rId15"/>
    <p:sldId id="1243" r:id="rId16"/>
    <p:sldId id="1267" r:id="rId17"/>
    <p:sldId id="11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38" autoAdjust="0"/>
    <p:restoredTop sz="65690" autoAdjust="0"/>
  </p:normalViewPr>
  <p:slideViewPr>
    <p:cSldViewPr>
      <p:cViewPr varScale="1">
        <p:scale>
          <a:sx n="86" d="100"/>
          <a:sy n="86" d="100"/>
        </p:scale>
        <p:origin x="1541" y="58"/>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5/7/2023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5/7/2023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893865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5/7/2023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5/7/2023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5/7/2023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5/7/2023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5/7/2023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5/7/2023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5/7/2023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of Web Design</a:t>
            </a:r>
          </a:p>
        </p:txBody>
      </p:sp>
      <p:sp>
        <p:nvSpPr>
          <p:cNvPr id="3" name="Text Placeholder 2"/>
          <p:cNvSpPr>
            <a:spLocks noGrp="1"/>
          </p:cNvSpPr>
          <p:nvPr>
            <p:ph type="body" sz="quarter" idx="13"/>
          </p:nvPr>
        </p:nvSpPr>
        <p:spPr>
          <a:xfrm>
            <a:off x="456677" y="911423"/>
            <a:ext cx="8153923"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9</a:t>
            </a:r>
          </a:p>
        </p:txBody>
      </p:sp>
      <p:sp>
        <p:nvSpPr>
          <p:cNvPr id="5" name="Text Placeholder 5"/>
          <p:cNvSpPr>
            <a:spLocks noGrp="1"/>
          </p:cNvSpPr>
          <p:nvPr>
            <p:ph type="body" sz="quarter" idx="15"/>
          </p:nvPr>
        </p:nvSpPr>
        <p:spPr>
          <a:xfrm>
            <a:off x="4572000" y="3695700"/>
            <a:ext cx="4038599" cy="307777"/>
          </a:xfrm>
        </p:spPr>
        <p:txBody>
          <a:bodyPr wrap="square">
            <a:spAutoFit/>
          </a:bodyPr>
          <a:lstStyle/>
          <a:p>
            <a:pPr>
              <a:buClrTx/>
              <a:defRPr/>
            </a:pPr>
            <a:r>
              <a:rPr lang="en-US" sz="2000" dirty="0">
                <a:cs typeface="Arial" pitchFamily="34" charset="0"/>
              </a:rPr>
              <a:t>Table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p>
        </p:txBody>
      </p:sp>
    </p:spTree>
    <p:extLst>
      <p:ext uri="{BB962C8B-B14F-4D97-AF65-F5344CB8AC3E}">
        <p14:creationId xmlns:p14="http://schemas.microsoft.com/office/powerpoint/2010/main" val="3496060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Accessibility and Tables</a:t>
            </a:r>
          </a:p>
        </p:txBody>
      </p:sp>
      <p:sp>
        <p:nvSpPr>
          <p:cNvPr id="3" name="Content Placeholder 2"/>
          <p:cNvSpPr>
            <a:spLocks noGrp="1"/>
          </p:cNvSpPr>
          <p:nvPr>
            <p:ph idx="1"/>
          </p:nvPr>
        </p:nvSpPr>
        <p:spPr>
          <a:xfrm>
            <a:off x="457200" y="838200"/>
            <a:ext cx="8153400" cy="4793620"/>
          </a:xfrm>
        </p:spPr>
        <p:txBody>
          <a:bodyPr wrap="square">
            <a:spAutoFit/>
          </a:bodyPr>
          <a:lstStyle/>
          <a:p>
            <a:r>
              <a:rPr lang="en-US" sz="2400" dirty="0"/>
              <a:t>Use table </a:t>
            </a:r>
            <a:r>
              <a:rPr lang="en-US" sz="2400" b="1" dirty="0">
                <a:solidFill>
                  <a:srgbClr val="0070C0"/>
                </a:solidFill>
              </a:rPr>
              <a:t>header elements </a:t>
            </a:r>
            <a:r>
              <a:rPr lang="en-US" sz="2400" dirty="0"/>
              <a:t>(&lt;</a:t>
            </a:r>
            <a:r>
              <a:rPr lang="en-US" sz="2400" dirty="0" err="1"/>
              <a:t>th</a:t>
            </a:r>
            <a:r>
              <a:rPr lang="en-US" sz="2400" dirty="0"/>
              <a:t>&gt; tags) to indicate column or row headings.</a:t>
            </a:r>
          </a:p>
          <a:p>
            <a:r>
              <a:rPr lang="en-US" sz="2400" dirty="0"/>
              <a:t>Use the </a:t>
            </a:r>
            <a:r>
              <a:rPr lang="en-US" sz="2400" b="1" dirty="0">
                <a:solidFill>
                  <a:srgbClr val="0070C0"/>
                </a:solidFill>
              </a:rPr>
              <a:t>summary attribute </a:t>
            </a:r>
            <a:r>
              <a:rPr lang="en-US" sz="2400" dirty="0"/>
              <a:t>on the table element to provide an overview of the purpose and organization of the table.</a:t>
            </a:r>
          </a:p>
          <a:p>
            <a:r>
              <a:rPr lang="en-US" sz="2400" dirty="0"/>
              <a:t>Use the </a:t>
            </a:r>
            <a:r>
              <a:rPr lang="en-US" sz="2400" b="1" dirty="0">
                <a:solidFill>
                  <a:srgbClr val="0070C0"/>
                </a:solidFill>
              </a:rPr>
              <a:t>caption element </a:t>
            </a:r>
            <a:r>
              <a:rPr lang="en-US" sz="2400" dirty="0"/>
              <a:t>to provide the title/caption for the table.</a:t>
            </a:r>
          </a:p>
          <a:p>
            <a:r>
              <a:rPr lang="en-US" sz="2400" dirty="0"/>
              <a:t>Other attributes that provide for accessibility:</a:t>
            </a:r>
          </a:p>
          <a:p>
            <a:pPr lvl="1"/>
            <a:r>
              <a:rPr lang="en-US" sz="2400" b="1" dirty="0">
                <a:solidFill>
                  <a:srgbClr val="0070C0"/>
                </a:solidFill>
              </a:rPr>
              <a:t>headers (in &lt;td&gt;) &amp; id (in &lt;</a:t>
            </a:r>
            <a:r>
              <a:rPr lang="en-US" sz="2400" b="1" dirty="0" err="1">
                <a:solidFill>
                  <a:srgbClr val="0070C0"/>
                </a:solidFill>
              </a:rPr>
              <a:t>th</a:t>
            </a:r>
            <a:r>
              <a:rPr lang="en-US" sz="2400" b="1" dirty="0">
                <a:solidFill>
                  <a:srgbClr val="0070C0"/>
                </a:solidFill>
              </a:rPr>
              <a:t>&gt;)</a:t>
            </a:r>
          </a:p>
          <a:p>
            <a:pPr lvl="1"/>
            <a:r>
              <a:rPr lang="en-US" sz="2400" b="1" dirty="0">
                <a:solidFill>
                  <a:srgbClr val="0070C0"/>
                </a:solidFill>
              </a:rPr>
              <a:t>Scope (in &lt;</a:t>
            </a:r>
            <a:r>
              <a:rPr lang="en-US" sz="2400" b="1" dirty="0" err="1">
                <a:solidFill>
                  <a:srgbClr val="0070C0"/>
                </a:solidFill>
              </a:rPr>
              <a:t>th</a:t>
            </a:r>
            <a:r>
              <a:rPr lang="en-US" sz="2400" b="1">
                <a:solidFill>
                  <a:srgbClr val="0070C0"/>
                </a:solidFill>
              </a:rPr>
              <a:t>&gt; </a:t>
            </a:r>
            <a:r>
              <a:rPr lang="en-US" sz="2400" dirty="0"/>
              <a:t>specifies the association of table cells and table row or column headers.</a:t>
            </a:r>
          </a:p>
        </p:txBody>
      </p:sp>
    </p:spTree>
    <p:extLst>
      <p:ext uri="{BB962C8B-B14F-4D97-AF65-F5344CB8AC3E}">
        <p14:creationId xmlns:p14="http://schemas.microsoft.com/office/powerpoint/2010/main" val="52776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Accessibility: headers &amp; id Attributes</a:t>
            </a:r>
          </a:p>
        </p:txBody>
      </p:sp>
      <p:sp>
        <p:nvSpPr>
          <p:cNvPr id="3" name="Content Placeholder 2"/>
          <p:cNvSpPr>
            <a:spLocks noGrp="1"/>
          </p:cNvSpPr>
          <p:nvPr>
            <p:ph idx="1"/>
          </p:nvPr>
        </p:nvSpPr>
        <p:spPr>
          <a:xfrm>
            <a:off x="4572000" y="857250"/>
            <a:ext cx="4038600" cy="5262979"/>
          </a:xfrm>
        </p:spPr>
        <p:txBody>
          <a:bodyPr wrap="square">
            <a:spAutoFit/>
          </a:bodyPr>
          <a:lstStyle/>
          <a:p>
            <a:pPr marL="0" indent="0">
              <a:spcBef>
                <a:spcPts val="0"/>
              </a:spcBef>
              <a:buNone/>
            </a:pPr>
            <a:r>
              <a:rPr lang="en-US" sz="1800" dirty="0"/>
              <a:t>&lt;table&gt;</a:t>
            </a:r>
          </a:p>
          <a:p>
            <a:pPr marL="0" indent="0">
              <a:spcBef>
                <a:spcPts val="0"/>
              </a:spcBef>
              <a:buNone/>
            </a:pPr>
            <a:r>
              <a:rPr lang="en-US" sz="1800" dirty="0"/>
              <a:t>&lt;caption&gt; Work Schedule&lt;/caption&gt;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  &lt;</a:t>
            </a:r>
            <a:r>
              <a:rPr lang="en-US" sz="1800" dirty="0" err="1"/>
              <a:t>th</a:t>
            </a:r>
            <a:r>
              <a:rPr lang="en-US" sz="1800" dirty="0"/>
              <a:t> id="day"&gt;Day&lt;/</a:t>
            </a:r>
            <a:r>
              <a:rPr lang="en-US" sz="1800" dirty="0" err="1"/>
              <a:t>th</a:t>
            </a:r>
            <a:r>
              <a:rPr lang="en-US" sz="1800" dirty="0"/>
              <a:t>&gt;</a:t>
            </a:r>
          </a:p>
          <a:p>
            <a:pPr marL="0" indent="0">
              <a:spcBef>
                <a:spcPts val="0"/>
              </a:spcBef>
              <a:buNone/>
            </a:pPr>
            <a:r>
              <a:rPr lang="en-US" sz="1800" dirty="0"/>
              <a:t>  &lt;</a:t>
            </a:r>
            <a:r>
              <a:rPr lang="en-US" sz="1800" dirty="0" err="1"/>
              <a:t>th</a:t>
            </a:r>
            <a:r>
              <a:rPr lang="en-US" sz="1800" dirty="0"/>
              <a:t> id="hours"&gt;Hours&lt;/</a:t>
            </a:r>
            <a:r>
              <a:rPr lang="en-US" sz="1800" dirty="0" err="1"/>
              <a:t>th</a:t>
            </a:r>
            <a:r>
              <a:rPr lang="en-US" sz="1800" dirty="0"/>
              <a:t>&gt;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  &lt;td headers="day"&gt;Monday&lt;/td&gt;</a:t>
            </a:r>
          </a:p>
          <a:p>
            <a:pPr marL="0" indent="0">
              <a:spcBef>
                <a:spcPts val="0"/>
              </a:spcBef>
              <a:buNone/>
            </a:pPr>
            <a:r>
              <a:rPr lang="en-US" sz="1800" dirty="0"/>
              <a:t>  &lt;td headers="hours"&gt;4&lt;/td&gt;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  &lt;td headers="day"&gt;Tuesday&lt;/td&gt;</a:t>
            </a:r>
          </a:p>
          <a:p>
            <a:pPr marL="0" indent="0">
              <a:spcBef>
                <a:spcPts val="0"/>
              </a:spcBef>
              <a:buNone/>
            </a:pPr>
            <a:r>
              <a:rPr lang="en-US" sz="1800" dirty="0"/>
              <a:t>  &lt;td headers="hours"&gt;3&lt;/td&gt;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  &lt;td headers="day"&gt;Total&lt;/td&gt;</a:t>
            </a:r>
          </a:p>
          <a:p>
            <a:pPr marL="0" indent="0">
              <a:spcBef>
                <a:spcPts val="0"/>
              </a:spcBef>
              <a:buNone/>
            </a:pPr>
            <a:r>
              <a:rPr lang="en-US" sz="1800" dirty="0"/>
              <a:t>  &lt;td headers="hours"&gt;7&lt;/td&gt;</a:t>
            </a:r>
          </a:p>
          <a:p>
            <a:pPr marL="0" indent="0">
              <a:spcBef>
                <a:spcPts val="0"/>
              </a:spcBef>
              <a:buNone/>
            </a:pPr>
            <a:r>
              <a:rPr lang="en-US" sz="1800" dirty="0"/>
              <a:t>&lt;/</a:t>
            </a:r>
            <a:r>
              <a:rPr lang="en-US" sz="1800" dirty="0" err="1"/>
              <a:t>tr</a:t>
            </a:r>
            <a:r>
              <a:rPr lang="en-US" sz="1800" dirty="0"/>
              <a:t>&gt;</a:t>
            </a:r>
          </a:p>
          <a:p>
            <a:pPr marL="0" indent="0">
              <a:spcBef>
                <a:spcPts val="0"/>
              </a:spcBef>
              <a:buNone/>
            </a:pPr>
            <a:r>
              <a:rPr lang="en-US" sz="1800" dirty="0"/>
              <a:t>&lt;/table&gt;</a:t>
            </a:r>
          </a:p>
        </p:txBody>
      </p:sp>
      <p:pic>
        <p:nvPicPr>
          <p:cNvPr id="5" name="Picture 4">
            <a:extLst>
              <a:ext uri="{FF2B5EF4-FFF2-40B4-BE49-F238E27FC236}">
                <a16:creationId xmlns:a16="http://schemas.microsoft.com/office/drawing/2014/main" id="{EC3F6BF7-7084-5121-BC8D-A6ECEBFCC32E}"/>
              </a:ext>
            </a:extLst>
          </p:cNvPr>
          <p:cNvPicPr>
            <a:picLocks noChangeAspect="1"/>
          </p:cNvPicPr>
          <p:nvPr/>
        </p:nvPicPr>
        <p:blipFill>
          <a:blip r:embed="rId3"/>
          <a:stretch>
            <a:fillRect/>
          </a:stretch>
        </p:blipFill>
        <p:spPr>
          <a:xfrm>
            <a:off x="228599" y="857250"/>
            <a:ext cx="2635859" cy="2647950"/>
          </a:xfrm>
          <a:prstGeom prst="rect">
            <a:avLst/>
          </a:prstGeom>
        </p:spPr>
      </p:pic>
    </p:spTree>
    <p:extLst>
      <p:ext uri="{BB962C8B-B14F-4D97-AF65-F5344CB8AC3E}">
        <p14:creationId xmlns:p14="http://schemas.microsoft.com/office/powerpoint/2010/main" val="115994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Accessibility: scope Attributes</a:t>
            </a:r>
          </a:p>
        </p:txBody>
      </p:sp>
      <p:sp>
        <p:nvSpPr>
          <p:cNvPr id="3" name="Content Placeholder 2"/>
          <p:cNvSpPr>
            <a:spLocks noGrp="1"/>
          </p:cNvSpPr>
          <p:nvPr>
            <p:ph idx="1"/>
          </p:nvPr>
        </p:nvSpPr>
        <p:spPr>
          <a:xfrm>
            <a:off x="3886200" y="857250"/>
            <a:ext cx="4724400" cy="5262979"/>
          </a:xfrm>
        </p:spPr>
        <p:txBody>
          <a:bodyPr wrap="square">
            <a:spAutoFit/>
          </a:bodyPr>
          <a:lstStyle/>
          <a:p>
            <a:pPr marL="0" indent="0">
              <a:spcBef>
                <a:spcPts val="0"/>
              </a:spcBef>
              <a:buNone/>
            </a:pPr>
            <a:r>
              <a:rPr lang="en-US" sz="1800" dirty="0"/>
              <a:t>&lt;table border="1"&gt;</a:t>
            </a:r>
          </a:p>
          <a:p>
            <a:pPr marL="0" indent="0">
              <a:spcBef>
                <a:spcPts val="0"/>
              </a:spcBef>
              <a:buNone/>
            </a:pPr>
            <a:r>
              <a:rPr lang="en-US" sz="1800" dirty="0"/>
              <a:t>        &lt;caption&gt;Work Schedule&lt;/caption&gt;</a:t>
            </a:r>
          </a:p>
          <a:p>
            <a:pPr marL="0" indent="0">
              <a:spcBef>
                <a:spcPts val="0"/>
              </a:spcBef>
              <a:buNone/>
            </a:pPr>
            <a:r>
              <a:rPr lang="en-US" sz="1800" dirty="0"/>
              <a:t>        &lt;tr&gt;</a:t>
            </a:r>
          </a:p>
          <a:p>
            <a:pPr marL="0" indent="0">
              <a:spcBef>
                <a:spcPts val="0"/>
              </a:spcBef>
              <a:buNone/>
            </a:pPr>
            <a:r>
              <a:rPr lang="en-US" sz="1800" dirty="0"/>
              <a:t>            &lt;</a:t>
            </a:r>
            <a:r>
              <a:rPr lang="en-US" sz="1800" dirty="0" err="1"/>
              <a:t>th</a:t>
            </a:r>
            <a:r>
              <a:rPr lang="en-US" sz="1800" dirty="0"/>
              <a:t> scope="col"&gt;Day&lt;/</a:t>
            </a:r>
            <a:r>
              <a:rPr lang="en-US" sz="1800" dirty="0" err="1"/>
              <a:t>th</a:t>
            </a:r>
            <a:r>
              <a:rPr lang="en-US" sz="1800" dirty="0"/>
              <a:t>&gt;</a:t>
            </a:r>
          </a:p>
          <a:p>
            <a:pPr marL="0" indent="0">
              <a:spcBef>
                <a:spcPts val="0"/>
              </a:spcBef>
              <a:buNone/>
            </a:pPr>
            <a:r>
              <a:rPr lang="en-US" sz="1800" dirty="0"/>
              <a:t>            &lt;</a:t>
            </a:r>
            <a:r>
              <a:rPr lang="en-US" sz="1800" dirty="0" err="1"/>
              <a:t>th</a:t>
            </a:r>
            <a:r>
              <a:rPr lang="en-US" sz="1800" dirty="0"/>
              <a:t> scope="col"&gt;Hours&lt;/</a:t>
            </a:r>
            <a:r>
              <a:rPr lang="en-US" sz="1800" dirty="0" err="1"/>
              <a:t>th</a:t>
            </a:r>
            <a:r>
              <a:rPr lang="en-US" sz="1800" dirty="0"/>
              <a:t>&gt;</a:t>
            </a:r>
          </a:p>
          <a:p>
            <a:pPr marL="0" indent="0">
              <a:spcBef>
                <a:spcPts val="0"/>
              </a:spcBef>
              <a:buNone/>
            </a:pPr>
            <a:r>
              <a:rPr lang="en-US" sz="1800" dirty="0"/>
              <a:t>        &lt;/tr&gt;</a:t>
            </a:r>
          </a:p>
          <a:p>
            <a:pPr marL="0" indent="0">
              <a:spcBef>
                <a:spcPts val="0"/>
              </a:spcBef>
              <a:buNone/>
            </a:pPr>
            <a:r>
              <a:rPr lang="en-US" sz="1800" dirty="0"/>
              <a:t>        &lt;tr&gt;</a:t>
            </a:r>
          </a:p>
          <a:p>
            <a:pPr marL="0" indent="0">
              <a:spcBef>
                <a:spcPts val="0"/>
              </a:spcBef>
              <a:buNone/>
            </a:pPr>
            <a:r>
              <a:rPr lang="en-US" sz="1800" dirty="0"/>
              <a:t>            &lt;td&gt;Monday&lt;/td&gt;</a:t>
            </a:r>
          </a:p>
          <a:p>
            <a:pPr marL="0" indent="0">
              <a:spcBef>
                <a:spcPts val="0"/>
              </a:spcBef>
              <a:buNone/>
            </a:pPr>
            <a:r>
              <a:rPr lang="en-US" sz="1800" dirty="0"/>
              <a:t>            &lt;td&gt;4&lt;/td&gt;</a:t>
            </a:r>
          </a:p>
          <a:p>
            <a:pPr marL="0" indent="0">
              <a:spcBef>
                <a:spcPts val="0"/>
              </a:spcBef>
              <a:buNone/>
            </a:pPr>
            <a:r>
              <a:rPr lang="en-US" sz="1800" dirty="0"/>
              <a:t>        &lt;/tr&gt;</a:t>
            </a:r>
          </a:p>
          <a:p>
            <a:pPr marL="0" indent="0">
              <a:spcBef>
                <a:spcPts val="0"/>
              </a:spcBef>
              <a:buNone/>
            </a:pPr>
            <a:r>
              <a:rPr lang="en-US" sz="1800" dirty="0"/>
              <a:t>        &lt;tr&gt;</a:t>
            </a:r>
          </a:p>
          <a:p>
            <a:pPr marL="0" indent="0">
              <a:spcBef>
                <a:spcPts val="0"/>
              </a:spcBef>
              <a:buNone/>
            </a:pPr>
            <a:r>
              <a:rPr lang="en-US" sz="1800" dirty="0"/>
              <a:t>            &lt;td&gt;Tuesday&lt;/td&gt;</a:t>
            </a:r>
          </a:p>
          <a:p>
            <a:pPr marL="0" indent="0">
              <a:spcBef>
                <a:spcPts val="0"/>
              </a:spcBef>
              <a:buNone/>
            </a:pPr>
            <a:r>
              <a:rPr lang="en-US" sz="1800" dirty="0"/>
              <a:t>            &lt;td&gt;7&lt;/td&gt;</a:t>
            </a:r>
          </a:p>
          <a:p>
            <a:pPr marL="0" indent="0">
              <a:spcBef>
                <a:spcPts val="0"/>
              </a:spcBef>
              <a:buNone/>
            </a:pPr>
            <a:r>
              <a:rPr lang="en-US" sz="1800" dirty="0"/>
              <a:t>        &lt;/tr&gt;</a:t>
            </a:r>
          </a:p>
          <a:p>
            <a:pPr marL="486918" lvl="1" indent="0">
              <a:spcBef>
                <a:spcPts val="0"/>
              </a:spcBef>
              <a:buNone/>
            </a:pPr>
            <a:r>
              <a:rPr lang="en-US" sz="1800" dirty="0"/>
              <a:t>&lt;tr&gt;</a:t>
            </a:r>
          </a:p>
          <a:p>
            <a:pPr marL="486918" lvl="1" indent="0">
              <a:spcBef>
                <a:spcPts val="0"/>
              </a:spcBef>
              <a:buNone/>
            </a:pPr>
            <a:r>
              <a:rPr lang="en-US" sz="1800" dirty="0"/>
              <a:t>  &lt;td&gt;Total&lt;/td&gt;</a:t>
            </a:r>
          </a:p>
          <a:p>
            <a:pPr marL="486918" lvl="1" indent="0">
              <a:spcBef>
                <a:spcPts val="0"/>
              </a:spcBef>
              <a:buNone/>
            </a:pPr>
            <a:r>
              <a:rPr lang="en-US" sz="1800" dirty="0"/>
              <a:t>  &lt;td&gt;7&lt;/td&gt;</a:t>
            </a:r>
          </a:p>
          <a:p>
            <a:pPr marL="486918" lvl="1" indent="0">
              <a:spcBef>
                <a:spcPts val="0"/>
              </a:spcBef>
              <a:buNone/>
            </a:pPr>
            <a:r>
              <a:rPr lang="en-US" sz="1800" dirty="0"/>
              <a:t>&lt;/tr&gt;</a:t>
            </a:r>
          </a:p>
          <a:p>
            <a:pPr marL="0" indent="0">
              <a:spcBef>
                <a:spcPts val="0"/>
              </a:spcBef>
              <a:buNone/>
            </a:pPr>
            <a:r>
              <a:rPr lang="en-US" sz="1800" dirty="0"/>
              <a:t>&lt;/table&gt;</a:t>
            </a:r>
          </a:p>
        </p:txBody>
      </p:sp>
      <p:pic>
        <p:nvPicPr>
          <p:cNvPr id="8" name="Picture 7">
            <a:extLst>
              <a:ext uri="{FF2B5EF4-FFF2-40B4-BE49-F238E27FC236}">
                <a16:creationId xmlns:a16="http://schemas.microsoft.com/office/drawing/2014/main" id="{AD7740CA-3CB1-8BE1-4EDD-3DACE772DB1A}"/>
              </a:ext>
            </a:extLst>
          </p:cNvPr>
          <p:cNvPicPr>
            <a:picLocks noChangeAspect="1"/>
          </p:cNvPicPr>
          <p:nvPr/>
        </p:nvPicPr>
        <p:blipFill>
          <a:blip r:embed="rId3"/>
          <a:stretch>
            <a:fillRect/>
          </a:stretch>
        </p:blipFill>
        <p:spPr>
          <a:xfrm>
            <a:off x="541538" y="990599"/>
            <a:ext cx="2811262" cy="2761061"/>
          </a:xfrm>
          <a:prstGeom prst="rect">
            <a:avLst/>
          </a:prstGeom>
        </p:spPr>
      </p:pic>
    </p:spTree>
    <p:extLst>
      <p:ext uri="{BB962C8B-B14F-4D97-AF65-F5344CB8AC3E}">
        <p14:creationId xmlns:p14="http://schemas.microsoft.com/office/powerpoint/2010/main" val="313260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Using </a:t>
            </a:r>
            <a:r>
              <a:rPr lang="en-US" sz="3600" spc="-500" dirty="0">
                <a:latin typeface="+mj-lt"/>
              </a:rPr>
              <a:t>C S </a:t>
            </a:r>
            <a:r>
              <a:rPr lang="en-US" sz="3600" dirty="0" err="1">
                <a:latin typeface="+mj-lt"/>
              </a:rPr>
              <a:t>S</a:t>
            </a:r>
            <a:r>
              <a:rPr lang="en-US" sz="3600" dirty="0">
                <a:latin typeface="+mj-lt"/>
              </a:rPr>
              <a:t> to Style a Table</a:t>
            </a:r>
          </a:p>
        </p:txBody>
      </p:sp>
      <p:graphicFrame>
        <p:nvGraphicFramePr>
          <p:cNvPr id="8" name="Table 7"/>
          <p:cNvGraphicFramePr>
            <a:graphicFrameLocks noGrp="1"/>
          </p:cNvGraphicFramePr>
          <p:nvPr>
            <p:extLst>
              <p:ext uri="{D42A27DB-BD31-4B8C-83A1-F6EECF244321}">
                <p14:modId xmlns:p14="http://schemas.microsoft.com/office/powerpoint/2010/main" val="3242466744"/>
              </p:ext>
            </p:extLst>
          </p:nvPr>
        </p:nvGraphicFramePr>
        <p:xfrm>
          <a:off x="485775" y="911225"/>
          <a:ext cx="8077200" cy="4013202"/>
        </p:xfrm>
        <a:graphic>
          <a:graphicData uri="http://schemas.openxmlformats.org/drawingml/2006/table">
            <a:tbl>
              <a:tblPr firstRow="1" bandRow="1">
                <a:tableStyleId>{2D5ABB26-0587-4C30-8999-92F81FD0307C}</a:tableStyleId>
              </a:tblPr>
              <a:tblGrid>
                <a:gridCol w="2867025">
                  <a:extLst>
                    <a:ext uri="{9D8B030D-6E8A-4147-A177-3AD203B41FA5}">
                      <a16:colId xmlns:a16="http://schemas.microsoft.com/office/drawing/2014/main" val="20000"/>
                    </a:ext>
                  </a:extLst>
                </a:gridCol>
                <a:gridCol w="5210175">
                  <a:extLst>
                    <a:ext uri="{9D8B030D-6E8A-4147-A177-3AD203B41FA5}">
                      <a16:colId xmlns:a16="http://schemas.microsoft.com/office/drawing/2014/main" val="20001"/>
                    </a:ext>
                  </a:extLst>
                </a:gridCol>
              </a:tblGrid>
              <a:tr h="346126">
                <a:tc>
                  <a:txBody>
                    <a:bodyPr/>
                    <a:lstStyle/>
                    <a:p>
                      <a:pPr marL="0" marR="0" indent="0" algn="ctr">
                        <a:lnSpc>
                          <a:spcPct val="100000"/>
                        </a:lnSpc>
                        <a:spcBef>
                          <a:spcPts val="0"/>
                        </a:spcBef>
                        <a:spcAft>
                          <a:spcPts val="0"/>
                        </a:spcAft>
                      </a:pPr>
                      <a:r>
                        <a:rPr lang="en-US" sz="1800" b="1" kern="1200" spc="-200" baseline="0" dirty="0">
                          <a:solidFill>
                            <a:schemeClr val="bg1"/>
                          </a:solidFill>
                        </a:rPr>
                        <a:t>H T M </a:t>
                      </a:r>
                      <a:r>
                        <a:rPr lang="en-US" sz="1800" b="1" kern="1200" dirty="0">
                          <a:solidFill>
                            <a:schemeClr val="bg1"/>
                          </a:solidFill>
                        </a:rPr>
                        <a:t>L Attribute</a:t>
                      </a:r>
                      <a:endParaRPr lang="en-US" sz="1800" b="1" kern="1200" dirty="0">
                        <a:solidFill>
                          <a:schemeClr val="bg1"/>
                        </a:solidFill>
                        <a:latin typeface="+mj-lt"/>
                        <a:ea typeface="Calibri"/>
                        <a:cs typeface="Courier10PitchBT-Roman"/>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100000"/>
                        </a:lnSpc>
                        <a:spcBef>
                          <a:spcPts val="0"/>
                        </a:spcBef>
                        <a:spcAft>
                          <a:spcPts val="0"/>
                        </a:spcAft>
                      </a:pPr>
                      <a:r>
                        <a:rPr lang="en-US" sz="1800" b="1" spc="-200" baseline="0" dirty="0">
                          <a:solidFill>
                            <a:schemeClr val="bg1"/>
                          </a:solidFill>
                        </a:rPr>
                        <a:t>C S </a:t>
                      </a:r>
                      <a:r>
                        <a:rPr lang="en-US" sz="1800" b="1" dirty="0" err="1">
                          <a:solidFill>
                            <a:schemeClr val="bg1"/>
                          </a:solidFill>
                        </a:rPr>
                        <a:t>S</a:t>
                      </a:r>
                      <a:r>
                        <a:rPr lang="en-US" sz="1800" b="1" dirty="0">
                          <a:solidFill>
                            <a:schemeClr val="bg1"/>
                          </a:solidFill>
                        </a:rPr>
                        <a:t> Property</a:t>
                      </a:r>
                      <a:endParaRPr lang="en-US" sz="1800" b="1" dirty="0">
                        <a:solidFill>
                          <a:schemeClr val="bg1"/>
                        </a:solidFill>
                        <a:latin typeface="+mj-lt"/>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0"/>
                  </a:ext>
                </a:extLst>
              </a:tr>
              <a:tr h="551942">
                <a:tc>
                  <a:txBody>
                    <a:bodyPr/>
                    <a:lstStyle/>
                    <a:p>
                      <a:pPr marL="0" marR="0" indent="0">
                        <a:lnSpc>
                          <a:spcPct val="100000"/>
                        </a:lnSpc>
                        <a:spcBef>
                          <a:spcPts val="0"/>
                        </a:spcBef>
                        <a:spcAft>
                          <a:spcPts val="0"/>
                        </a:spcAft>
                      </a:pPr>
                      <a:r>
                        <a:rPr lang="en-US" sz="1800" kern="1200" dirty="0"/>
                        <a:t>align</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dirty="0"/>
                        <a:t>Align a table:   table { width: 75%;  margin: auto; }</a:t>
                      </a:r>
                      <a:r>
                        <a:rPr lang="en-US" sz="1800" baseline="0" dirty="0"/>
                        <a:t> </a:t>
                      </a:r>
                      <a:r>
                        <a:rPr lang="en-US" sz="1800" dirty="0">
                          <a:solidFill>
                            <a:srgbClr val="C00000"/>
                          </a:solidFill>
                        </a:rPr>
                        <a:t>Align within a table cell:</a:t>
                      </a:r>
                      <a:r>
                        <a:rPr lang="en-US" sz="1800" baseline="0" dirty="0">
                          <a:solidFill>
                            <a:srgbClr val="C00000"/>
                          </a:solidFill>
                        </a:rPr>
                        <a:t> </a:t>
                      </a:r>
                      <a:r>
                        <a:rPr lang="en-US" sz="1800" dirty="0">
                          <a:solidFill>
                            <a:srgbClr val="C00000"/>
                          </a:solidFill>
                        </a:rPr>
                        <a:t>text-align</a:t>
                      </a:r>
                      <a:endParaRPr lang="en-US" sz="1800" b="1" dirty="0">
                        <a:solidFill>
                          <a:srgbClr val="C00000"/>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346126">
                <a:tc>
                  <a:txBody>
                    <a:bodyPr/>
                    <a:lstStyle/>
                    <a:p>
                      <a:pPr marL="0" marR="0" indent="0">
                        <a:lnSpc>
                          <a:spcPct val="100000"/>
                        </a:lnSpc>
                        <a:spcBef>
                          <a:spcPts val="0"/>
                        </a:spcBef>
                        <a:spcAft>
                          <a:spcPts val="0"/>
                        </a:spcAft>
                      </a:pPr>
                      <a:r>
                        <a:rPr lang="en-US" sz="1800" kern="1200" dirty="0" err="1"/>
                        <a:t>bgcolor</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background-color</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346126">
                <a:tc>
                  <a:txBody>
                    <a:bodyPr/>
                    <a:lstStyle/>
                    <a:p>
                      <a:pPr marL="0" marR="0" indent="0">
                        <a:lnSpc>
                          <a:spcPct val="100000"/>
                        </a:lnSpc>
                        <a:spcBef>
                          <a:spcPts val="0"/>
                        </a:spcBef>
                        <a:spcAft>
                          <a:spcPts val="0"/>
                        </a:spcAft>
                      </a:pPr>
                      <a:r>
                        <a:rPr lang="en-US" sz="1800" kern="1200" dirty="0" err="1"/>
                        <a:t>cellpadding</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padding</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3"/>
                  </a:ext>
                </a:extLst>
              </a:tr>
              <a:tr h="346126">
                <a:tc>
                  <a:txBody>
                    <a:bodyPr/>
                    <a:lstStyle/>
                    <a:p>
                      <a:pPr marL="0" marR="0" indent="0">
                        <a:lnSpc>
                          <a:spcPct val="100000"/>
                        </a:lnSpc>
                        <a:spcBef>
                          <a:spcPts val="0"/>
                        </a:spcBef>
                        <a:spcAft>
                          <a:spcPts val="0"/>
                        </a:spcAft>
                      </a:pPr>
                      <a:r>
                        <a:rPr lang="en-US" sz="1800" kern="1200" dirty="0" err="1"/>
                        <a:t>cellspacing</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gn="l">
                        <a:lnSpc>
                          <a:spcPct val="100000"/>
                        </a:lnSpc>
                        <a:spcBef>
                          <a:spcPts val="0"/>
                        </a:spcBef>
                        <a:spcAft>
                          <a:spcPts val="0"/>
                        </a:spcAft>
                      </a:pPr>
                      <a:r>
                        <a:rPr lang="en-US" sz="1800" kern="1200" dirty="0"/>
                        <a:t>border-spacing or border-collapse</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4"/>
                  </a:ext>
                </a:extLst>
              </a:tr>
              <a:tr h="346126">
                <a:tc>
                  <a:txBody>
                    <a:bodyPr/>
                    <a:lstStyle/>
                    <a:p>
                      <a:pPr marL="0" marR="0" indent="0">
                        <a:lnSpc>
                          <a:spcPct val="100000"/>
                        </a:lnSpc>
                        <a:spcBef>
                          <a:spcPts val="0"/>
                        </a:spcBef>
                        <a:spcAft>
                          <a:spcPts val="0"/>
                        </a:spcAft>
                      </a:pPr>
                      <a:r>
                        <a:rPr lang="en-US" sz="1800" kern="1200" dirty="0"/>
                        <a:t>height</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height</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5"/>
                  </a:ext>
                </a:extLst>
              </a:tr>
              <a:tr h="346126">
                <a:tc>
                  <a:txBody>
                    <a:bodyPr/>
                    <a:lstStyle/>
                    <a:p>
                      <a:pPr marL="0" marR="0" indent="0">
                        <a:lnSpc>
                          <a:spcPct val="100000"/>
                        </a:lnSpc>
                        <a:spcBef>
                          <a:spcPts val="0"/>
                        </a:spcBef>
                        <a:spcAft>
                          <a:spcPts val="0"/>
                        </a:spcAft>
                      </a:pPr>
                      <a:r>
                        <a:rPr lang="en-US" sz="1800" kern="1200" dirty="0" err="1"/>
                        <a:t>valign</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vertical-align</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6"/>
                  </a:ext>
                </a:extLst>
              </a:tr>
              <a:tr h="346126">
                <a:tc>
                  <a:txBody>
                    <a:bodyPr/>
                    <a:lstStyle/>
                    <a:p>
                      <a:pPr marL="0" marR="0" indent="0">
                        <a:lnSpc>
                          <a:spcPct val="100000"/>
                        </a:lnSpc>
                        <a:spcBef>
                          <a:spcPts val="0"/>
                        </a:spcBef>
                        <a:spcAft>
                          <a:spcPts val="0"/>
                        </a:spcAft>
                      </a:pPr>
                      <a:r>
                        <a:rPr lang="en-US" sz="1800" kern="1200" dirty="0"/>
                        <a:t>width</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width</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7"/>
                  </a:ext>
                </a:extLst>
              </a:tr>
              <a:tr h="346126">
                <a:tc>
                  <a:txBody>
                    <a:bodyPr/>
                    <a:lstStyle/>
                    <a:p>
                      <a:pPr marL="0" marR="0" indent="0">
                        <a:lnSpc>
                          <a:spcPct val="100000"/>
                        </a:lnSpc>
                        <a:spcBef>
                          <a:spcPts val="0"/>
                        </a:spcBef>
                        <a:spcAft>
                          <a:spcPts val="0"/>
                        </a:spcAft>
                      </a:pPr>
                      <a:r>
                        <a:rPr lang="en-US" sz="1800" kern="1200" dirty="0"/>
                        <a:t>border</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border,</a:t>
                      </a:r>
                      <a:r>
                        <a:rPr lang="en-US" sz="1800" kern="1200" baseline="0" dirty="0"/>
                        <a:t> border-style, or border-spacing</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8"/>
                  </a:ext>
                </a:extLst>
              </a:tr>
              <a:tr h="346126">
                <a:tc>
                  <a:txBody>
                    <a:bodyPr/>
                    <a:lstStyle/>
                    <a:p>
                      <a:pPr marL="0" marR="0" indent="0">
                        <a:lnSpc>
                          <a:spcPct val="100000"/>
                        </a:lnSpc>
                        <a:spcBef>
                          <a:spcPts val="0"/>
                        </a:spcBef>
                        <a:spcAft>
                          <a:spcPts val="0"/>
                        </a:spcAft>
                      </a:pPr>
                      <a:r>
                        <a:rPr lang="en-US" sz="1800" dirty="0"/>
                        <a: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kern="1200" dirty="0"/>
                        <a:t>background-image</a:t>
                      </a:r>
                      <a:endParaRPr lang="en-US" sz="1800" b="1" kern="1200" dirty="0">
                        <a:solidFill>
                          <a:schemeClr val="dk1"/>
                        </a:solidFill>
                        <a:latin typeface="Times New Roman" pitchFamily="18" charset="0"/>
                        <a:ea typeface="Calibri"/>
                        <a:cs typeface="Times New Roman" pitchFamily="18" charset="0"/>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9"/>
                  </a:ext>
                </a:extLst>
              </a:tr>
              <a:tr h="346126">
                <a:tc>
                  <a:txBody>
                    <a:bodyPr/>
                    <a:lstStyle/>
                    <a:p>
                      <a:pPr marL="0" marR="0" indent="0">
                        <a:lnSpc>
                          <a:spcPct val="100000"/>
                        </a:lnSpc>
                        <a:spcBef>
                          <a:spcPts val="0"/>
                        </a:spcBef>
                        <a:spcAft>
                          <a:spcPts val="0"/>
                        </a:spcAft>
                      </a:pPr>
                      <a:r>
                        <a:rPr lang="en-US" sz="1800" dirty="0"/>
                        <a: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pPr marL="0" marR="0" indent="0">
                        <a:lnSpc>
                          <a:spcPct val="100000"/>
                        </a:lnSpc>
                        <a:spcBef>
                          <a:spcPts val="0"/>
                        </a:spcBef>
                        <a:spcAft>
                          <a:spcPts val="0"/>
                        </a:spcAft>
                      </a:pPr>
                      <a:r>
                        <a:rPr kumimoji="0" lang="en-US" sz="1800" kern="1200" baseline="0" dirty="0"/>
                        <a:t>caption-side</a:t>
                      </a:r>
                      <a:endParaRPr kumimoji="0" lang="en-US" sz="1800" kern="1200" baseline="0" dirty="0">
                        <a:solidFill>
                          <a:schemeClr val="dk1"/>
                        </a:solidFill>
                        <a:latin typeface="+mn-lt"/>
                        <a:ea typeface="+mn-ea"/>
                        <a:cs typeface="+mn-cs"/>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60423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spc="-500" dirty="0" err="1">
                <a:latin typeface="+mj-lt"/>
              </a:rPr>
              <a:t>S</a:t>
            </a:r>
            <a:r>
              <a:rPr lang="en-US" sz="3600" spc="-500" dirty="0">
                <a:latin typeface="+mj-lt"/>
              </a:rPr>
              <a:t> </a:t>
            </a:r>
            <a:r>
              <a:rPr lang="en-US" sz="3600" dirty="0">
                <a:latin typeface="+mj-lt"/>
              </a:rPr>
              <a:t>3 Structural Pseudo-classes</a:t>
            </a:r>
          </a:p>
        </p:txBody>
      </p:sp>
      <p:graphicFrame>
        <p:nvGraphicFramePr>
          <p:cNvPr id="8" name="Table 7"/>
          <p:cNvGraphicFramePr>
            <a:graphicFrameLocks noGrp="1"/>
          </p:cNvGraphicFramePr>
          <p:nvPr>
            <p:extLst>
              <p:ext uri="{D42A27DB-BD31-4B8C-83A1-F6EECF244321}">
                <p14:modId xmlns:p14="http://schemas.microsoft.com/office/powerpoint/2010/main" val="3594447475"/>
              </p:ext>
            </p:extLst>
          </p:nvPr>
        </p:nvGraphicFramePr>
        <p:xfrm>
          <a:off x="485775" y="923925"/>
          <a:ext cx="8077200" cy="2501418"/>
        </p:xfrm>
        <a:graphic>
          <a:graphicData uri="http://schemas.openxmlformats.org/drawingml/2006/table">
            <a:tbl>
              <a:tblPr firstRow="1" bandRow="1">
                <a:tableStyleId>{2D5ABB26-0587-4C30-8999-92F81FD0307C}</a:tableStyleId>
              </a:tblPr>
              <a:tblGrid>
                <a:gridCol w="2409825">
                  <a:extLst>
                    <a:ext uri="{9D8B030D-6E8A-4147-A177-3AD203B41FA5}">
                      <a16:colId xmlns:a16="http://schemas.microsoft.com/office/drawing/2014/main" val="20000"/>
                    </a:ext>
                  </a:extLst>
                </a:gridCol>
                <a:gridCol w="5667375">
                  <a:extLst>
                    <a:ext uri="{9D8B030D-6E8A-4147-A177-3AD203B41FA5}">
                      <a16:colId xmlns:a16="http://schemas.microsoft.com/office/drawing/2014/main" val="20001"/>
                    </a:ext>
                  </a:extLst>
                </a:gridCol>
              </a:tblGrid>
              <a:tr h="550545">
                <a:tc>
                  <a:txBody>
                    <a:bodyPr/>
                    <a:lstStyle/>
                    <a:p>
                      <a:pPr marL="0" marR="0" indent="0" algn="ctr">
                        <a:lnSpc>
                          <a:spcPct val="200000"/>
                        </a:lnSpc>
                        <a:spcBef>
                          <a:spcPts val="0"/>
                        </a:spcBef>
                        <a:spcAft>
                          <a:spcPts val="0"/>
                        </a:spcAft>
                      </a:pPr>
                      <a:r>
                        <a:rPr lang="en-US" sz="1800" b="1" dirty="0">
                          <a:solidFill>
                            <a:schemeClr val="bg1"/>
                          </a:solidFill>
                        </a:rPr>
                        <a:t>Pseudo-class</a:t>
                      </a:r>
                      <a:endParaRPr lang="en-US" sz="1800" b="1" dirty="0">
                        <a:solidFill>
                          <a:schemeClr val="bg1"/>
                        </a:solidFill>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marL="0" marR="0" indent="0" algn="ctr">
                        <a:lnSpc>
                          <a:spcPct val="200000"/>
                        </a:lnSpc>
                        <a:spcBef>
                          <a:spcPts val="0"/>
                        </a:spcBef>
                        <a:spcAft>
                          <a:spcPts val="0"/>
                        </a:spcAft>
                      </a:pPr>
                      <a:r>
                        <a:rPr lang="en-US" sz="1800" b="1" dirty="0">
                          <a:solidFill>
                            <a:schemeClr val="bg1"/>
                          </a:solidFill>
                        </a:rPr>
                        <a:t>Purpose</a:t>
                      </a:r>
                      <a:endParaRPr lang="en-US" sz="1800" b="1" dirty="0">
                        <a:solidFill>
                          <a:schemeClr val="bg1"/>
                        </a:solidFill>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0"/>
                  </a:ext>
                </a:extLst>
              </a:tr>
              <a:tr h="363855">
                <a:tc>
                  <a:txBody>
                    <a:bodyPr/>
                    <a:lstStyle/>
                    <a:p>
                      <a:pPr marL="0" marR="0" indent="0">
                        <a:lnSpc>
                          <a:spcPct val="100000"/>
                        </a:lnSpc>
                        <a:spcBef>
                          <a:spcPts val="0"/>
                        </a:spcBef>
                        <a:spcAft>
                          <a:spcPts val="0"/>
                        </a:spcAft>
                      </a:pPr>
                      <a:r>
                        <a:rPr lang="en-US" sz="1800" dirty="0"/>
                        <a:t>:first-of-type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dirty="0"/>
                        <a:t>Applies to the first element of the specified type.</a:t>
                      </a:r>
                      <a:endParaRPr lang="en-US" sz="1800" dirty="0">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346126">
                <a:tc>
                  <a:txBody>
                    <a:bodyPr/>
                    <a:lstStyle/>
                    <a:p>
                      <a:pPr marL="0" marR="0" indent="0">
                        <a:lnSpc>
                          <a:spcPct val="100000"/>
                        </a:lnSpc>
                        <a:spcBef>
                          <a:spcPts val="0"/>
                        </a:spcBef>
                        <a:spcAft>
                          <a:spcPts val="0"/>
                        </a:spcAft>
                      </a:pPr>
                      <a:r>
                        <a:rPr lang="en-US" sz="1800" dirty="0"/>
                        <a:t>:first-child</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dirty="0"/>
                        <a:t>Applies to the first child of an element. (</a:t>
                      </a:r>
                      <a:r>
                        <a:rPr lang="en-US" sz="1800" spc="-300" baseline="0" dirty="0"/>
                        <a:t>C S </a:t>
                      </a:r>
                      <a:r>
                        <a:rPr lang="en-US" sz="1800" spc="-300" baseline="0" dirty="0" err="1"/>
                        <a:t>S</a:t>
                      </a:r>
                      <a:r>
                        <a:rPr lang="en-US" sz="1800" spc="-300" baseline="0" dirty="0"/>
                        <a:t> </a:t>
                      </a:r>
                      <a:r>
                        <a:rPr lang="en-US" sz="1800" dirty="0"/>
                        <a:t>2</a:t>
                      </a:r>
                      <a:r>
                        <a:rPr lang="en-US" sz="1800" baseline="0" dirty="0"/>
                        <a:t> </a:t>
                      </a:r>
                      <a:r>
                        <a:rPr lang="en-US" sz="1800" dirty="0"/>
                        <a:t>selector)</a:t>
                      </a:r>
                      <a:endParaRPr lang="en-US" sz="1800" dirty="0">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346126">
                <a:tc>
                  <a:txBody>
                    <a:bodyPr/>
                    <a:lstStyle/>
                    <a:p>
                      <a:pPr marL="0" marR="0" indent="0">
                        <a:lnSpc>
                          <a:spcPct val="100000"/>
                        </a:lnSpc>
                        <a:spcBef>
                          <a:spcPts val="0"/>
                        </a:spcBef>
                        <a:spcAft>
                          <a:spcPts val="0"/>
                        </a:spcAft>
                      </a:pPr>
                      <a:r>
                        <a:rPr lang="en-US" sz="1800" dirty="0"/>
                        <a:t>:last-of-type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dirty="0"/>
                        <a:t>Applies to the last element of the specified type.</a:t>
                      </a:r>
                      <a:endParaRPr lang="en-US" sz="1800" dirty="0">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3"/>
                  </a:ext>
                </a:extLst>
              </a:tr>
              <a:tr h="346126">
                <a:tc>
                  <a:txBody>
                    <a:bodyPr/>
                    <a:lstStyle/>
                    <a:p>
                      <a:pPr marL="0" marR="0" indent="0">
                        <a:lnSpc>
                          <a:spcPct val="100000"/>
                        </a:lnSpc>
                        <a:spcBef>
                          <a:spcPts val="0"/>
                        </a:spcBef>
                        <a:spcAft>
                          <a:spcPts val="0"/>
                        </a:spcAft>
                      </a:pPr>
                      <a:r>
                        <a:rPr lang="en-US" sz="1800" dirty="0"/>
                        <a:t>:last-child</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solidFill>
                      <a:srgbClr val="D4EAE4"/>
                    </a:solidFill>
                  </a:tcPr>
                </a:tc>
                <a:tc>
                  <a:txBody>
                    <a:bodyPr/>
                    <a:lstStyle/>
                    <a:p>
                      <a:pPr marL="0" marR="0" indent="0">
                        <a:lnSpc>
                          <a:spcPct val="100000"/>
                        </a:lnSpc>
                        <a:spcBef>
                          <a:spcPts val="0"/>
                        </a:spcBef>
                        <a:spcAft>
                          <a:spcPts val="0"/>
                        </a:spcAft>
                      </a:pPr>
                      <a:r>
                        <a:rPr lang="en-US" sz="1800" dirty="0"/>
                        <a:t>Applies to the last child of an element </a:t>
                      </a:r>
                      <a:endParaRPr lang="en-US" sz="1800" dirty="0">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4"/>
                  </a:ext>
                </a:extLst>
              </a:tr>
              <a:tr h="346126">
                <a:tc>
                  <a:txBody>
                    <a:bodyPr/>
                    <a:lstStyle/>
                    <a:p>
                      <a:pPr marL="0" marR="0" indent="0">
                        <a:lnSpc>
                          <a:spcPct val="100000"/>
                        </a:lnSpc>
                        <a:spcBef>
                          <a:spcPts val="0"/>
                        </a:spcBef>
                        <a:spcAft>
                          <a:spcPts val="0"/>
                        </a:spcAft>
                      </a:pPr>
                      <a:r>
                        <a:rPr lang="en-US" sz="1800" dirty="0"/>
                        <a:t>:nth-of-type(n)</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pPr marL="0" marR="0" indent="0">
                        <a:lnSpc>
                          <a:spcPct val="100000"/>
                        </a:lnSpc>
                        <a:spcBef>
                          <a:spcPts val="0"/>
                        </a:spcBef>
                        <a:spcAft>
                          <a:spcPts val="0"/>
                        </a:spcAft>
                      </a:pPr>
                      <a:r>
                        <a:rPr lang="en-US" sz="1800" dirty="0"/>
                        <a:t>Applies to the “nth” element of the specified type.</a:t>
                      </a:r>
                      <a:r>
                        <a:rPr lang="en-US" sz="1800" baseline="0" dirty="0"/>
                        <a:t> </a:t>
                      </a:r>
                      <a:r>
                        <a:rPr lang="en-US" sz="1800" dirty="0"/>
                        <a:t>Values: a number, odd, or even</a:t>
                      </a:r>
                      <a:endParaRPr lang="en-US" sz="1800" dirty="0">
                        <a:latin typeface="Calibri"/>
                        <a:ea typeface="Calibri"/>
                        <a:cs typeface="Times New Roman"/>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864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4038600" cy="553998"/>
          </a:xfrm>
        </p:spPr>
        <p:txBody>
          <a:bodyPr wrap="square">
            <a:spAutoFit/>
          </a:bodyPr>
          <a:lstStyle/>
          <a:p>
            <a:r>
              <a:rPr lang="en-US" altLang="en-US" sz="3600" dirty="0">
                <a:latin typeface="+mj-lt"/>
              </a:rPr>
              <a:t>Table Row Groups</a:t>
            </a:r>
            <a:endParaRPr lang="en-US" sz="3600" dirty="0">
              <a:latin typeface="+mj-lt"/>
            </a:endParaRPr>
          </a:p>
        </p:txBody>
      </p:sp>
      <p:sp>
        <p:nvSpPr>
          <p:cNvPr id="4" name="Content Placeholder 3"/>
          <p:cNvSpPr>
            <a:spLocks noGrp="1"/>
          </p:cNvSpPr>
          <p:nvPr>
            <p:ph idx="1"/>
          </p:nvPr>
        </p:nvSpPr>
        <p:spPr>
          <a:xfrm>
            <a:off x="457200" y="857250"/>
            <a:ext cx="4114800" cy="246221"/>
          </a:xfrm>
        </p:spPr>
        <p:txBody>
          <a:bodyPr wrap="square">
            <a:spAutoFit/>
          </a:bodyPr>
          <a:lstStyle/>
          <a:p>
            <a:r>
              <a:rPr lang="en-US" dirty="0"/>
              <a:t>&lt;</a:t>
            </a:r>
            <a:r>
              <a:rPr lang="en-US" dirty="0" err="1"/>
              <a:t>thead</a:t>
            </a:r>
            <a:r>
              <a:rPr lang="en-US" dirty="0"/>
              <a:t>&gt;</a:t>
            </a:r>
          </a:p>
        </p:txBody>
      </p:sp>
      <p:sp>
        <p:nvSpPr>
          <p:cNvPr id="5" name="Content Placeholder 4"/>
          <p:cNvSpPr>
            <a:spLocks noGrp="1"/>
          </p:cNvSpPr>
          <p:nvPr>
            <p:ph idx="13"/>
          </p:nvPr>
        </p:nvSpPr>
        <p:spPr>
          <a:xfrm>
            <a:off x="457200" y="1209674"/>
            <a:ext cx="4114800" cy="684803"/>
          </a:xfrm>
        </p:spPr>
        <p:txBody>
          <a:bodyPr wrap="square">
            <a:spAutoFit/>
          </a:bodyPr>
          <a:lstStyle/>
          <a:p>
            <a:pPr marL="0" indent="0">
              <a:buNone/>
            </a:pPr>
            <a:r>
              <a:rPr lang="en-US" dirty="0"/>
              <a:t>table head rows</a:t>
            </a:r>
          </a:p>
          <a:p>
            <a:r>
              <a:rPr lang="en-US" dirty="0"/>
              <a:t>&lt;</a:t>
            </a:r>
            <a:r>
              <a:rPr lang="en-US" dirty="0" err="1"/>
              <a:t>tbody</a:t>
            </a:r>
            <a:r>
              <a:rPr lang="en-US" dirty="0"/>
              <a:t>&gt;</a:t>
            </a:r>
          </a:p>
        </p:txBody>
      </p:sp>
      <p:sp>
        <p:nvSpPr>
          <p:cNvPr id="7" name="Content Placeholder 6"/>
          <p:cNvSpPr>
            <a:spLocks noGrp="1"/>
          </p:cNvSpPr>
          <p:nvPr>
            <p:ph idx="14"/>
          </p:nvPr>
        </p:nvSpPr>
        <p:spPr>
          <a:xfrm>
            <a:off x="457200" y="2000250"/>
            <a:ext cx="4114800" cy="684803"/>
          </a:xfrm>
        </p:spPr>
        <p:txBody>
          <a:bodyPr wrap="square">
            <a:spAutoFit/>
          </a:bodyPr>
          <a:lstStyle/>
          <a:p>
            <a:pPr marL="0" indent="0">
              <a:buNone/>
            </a:pPr>
            <a:r>
              <a:rPr lang="en-US" dirty="0"/>
              <a:t>table body rows</a:t>
            </a:r>
          </a:p>
          <a:p>
            <a:r>
              <a:rPr lang="en-US" dirty="0"/>
              <a:t>&lt;</a:t>
            </a:r>
            <a:r>
              <a:rPr lang="en-US" dirty="0" err="1"/>
              <a:t>tfoot</a:t>
            </a:r>
            <a:r>
              <a:rPr lang="en-US" dirty="0"/>
              <a:t>&gt;</a:t>
            </a:r>
          </a:p>
        </p:txBody>
      </p:sp>
      <p:sp>
        <p:nvSpPr>
          <p:cNvPr id="8" name="Content Placeholder 7"/>
          <p:cNvSpPr>
            <a:spLocks noGrp="1"/>
          </p:cNvSpPr>
          <p:nvPr>
            <p:ph idx="15"/>
          </p:nvPr>
        </p:nvSpPr>
        <p:spPr>
          <a:xfrm>
            <a:off x="457200" y="2809875"/>
            <a:ext cx="4114800" cy="246221"/>
          </a:xfrm>
        </p:spPr>
        <p:txBody>
          <a:bodyPr wrap="square">
            <a:spAutoFit/>
          </a:bodyPr>
          <a:lstStyle/>
          <a:p>
            <a:pPr marL="0" indent="0">
              <a:buNone/>
            </a:pPr>
            <a:r>
              <a:rPr lang="en-US" dirty="0"/>
              <a:t>table footer rows</a:t>
            </a:r>
          </a:p>
        </p:txBody>
      </p:sp>
      <p:sp>
        <p:nvSpPr>
          <p:cNvPr id="9" name="Content Placeholder 8"/>
          <p:cNvSpPr>
            <a:spLocks noGrp="1"/>
          </p:cNvSpPr>
          <p:nvPr>
            <p:ph idx="16"/>
          </p:nvPr>
        </p:nvSpPr>
        <p:spPr>
          <a:xfrm>
            <a:off x="4755684" y="543594"/>
            <a:ext cx="3876676" cy="5770811"/>
          </a:xfrm>
        </p:spPr>
        <p:txBody>
          <a:bodyPr wrap="square">
            <a:spAutoFit/>
          </a:bodyPr>
          <a:lstStyle/>
          <a:p>
            <a:pPr marL="0" indent="0">
              <a:spcBef>
                <a:spcPts val="0"/>
              </a:spcBef>
              <a:buNone/>
            </a:pPr>
            <a:r>
              <a:rPr lang="en-US" sz="1500" dirty="0"/>
              <a:t>&lt;table border="1"&gt;</a:t>
            </a:r>
          </a:p>
          <a:p>
            <a:pPr marL="0" indent="0">
              <a:spcBef>
                <a:spcPts val="0"/>
              </a:spcBef>
              <a:buNone/>
            </a:pPr>
            <a:r>
              <a:rPr lang="en-US" sz="1500" dirty="0"/>
              <a:t>        &lt;caption&gt;Work Schedule&lt;/caption&gt;</a:t>
            </a:r>
          </a:p>
          <a:p>
            <a:pPr marL="0" indent="0">
              <a:spcBef>
                <a:spcPts val="0"/>
              </a:spcBef>
              <a:buNone/>
            </a:pPr>
            <a:r>
              <a:rPr lang="en-US" sz="1500" dirty="0"/>
              <a:t>          &lt;</a:t>
            </a:r>
            <a:r>
              <a:rPr lang="en-US" sz="1500" dirty="0" err="1"/>
              <a:t>thead</a:t>
            </a:r>
            <a:r>
              <a:rPr lang="en-US" sz="1500" dirty="0"/>
              <a:t>&gt;</a:t>
            </a:r>
          </a:p>
          <a:p>
            <a:pPr marL="0" indent="0">
              <a:spcBef>
                <a:spcPts val="0"/>
              </a:spcBef>
              <a:buNone/>
            </a:pPr>
            <a:r>
              <a:rPr lang="en-US" sz="1500" dirty="0"/>
              <a:t>              &lt;tr&gt;</a:t>
            </a:r>
          </a:p>
          <a:p>
            <a:pPr marL="0" indent="0">
              <a:spcBef>
                <a:spcPts val="0"/>
              </a:spcBef>
              <a:buNone/>
            </a:pPr>
            <a:r>
              <a:rPr lang="en-US" sz="1500" dirty="0"/>
              <a:t>              &lt;</a:t>
            </a:r>
            <a:r>
              <a:rPr lang="en-US" sz="1500" dirty="0" err="1"/>
              <a:t>th</a:t>
            </a:r>
            <a:r>
              <a:rPr lang="en-US" sz="1500" dirty="0"/>
              <a:t>&gt;Day&lt;/</a:t>
            </a:r>
            <a:r>
              <a:rPr lang="en-US" sz="1500" dirty="0" err="1"/>
              <a:t>th</a:t>
            </a:r>
            <a:r>
              <a:rPr lang="en-US" sz="1500" dirty="0"/>
              <a:t>&gt;</a:t>
            </a:r>
          </a:p>
          <a:p>
            <a:pPr marL="0" indent="0">
              <a:spcBef>
                <a:spcPts val="0"/>
              </a:spcBef>
              <a:buNone/>
            </a:pPr>
            <a:r>
              <a:rPr lang="en-US" sz="1500" dirty="0"/>
              <a:t>              &lt;</a:t>
            </a:r>
            <a:r>
              <a:rPr lang="en-US" sz="1500" dirty="0" err="1"/>
              <a:t>th</a:t>
            </a:r>
            <a:r>
              <a:rPr lang="en-US" sz="1500" dirty="0"/>
              <a:t>&gt;Hours&lt;/</a:t>
            </a:r>
            <a:r>
              <a:rPr lang="en-US" sz="1500" dirty="0" err="1"/>
              <a:t>th</a:t>
            </a:r>
            <a:r>
              <a:rPr lang="en-US" sz="1500" dirty="0"/>
              <a:t>&gt;</a:t>
            </a:r>
          </a:p>
          <a:p>
            <a:pPr marL="0" indent="0">
              <a:spcBef>
                <a:spcPts val="0"/>
              </a:spcBef>
              <a:buNone/>
            </a:pPr>
            <a:r>
              <a:rPr lang="en-US" sz="1500" dirty="0"/>
              <a:t>            &lt;/tr&gt;</a:t>
            </a:r>
          </a:p>
          <a:p>
            <a:pPr marL="0" indent="0">
              <a:spcBef>
                <a:spcPts val="0"/>
              </a:spcBef>
              <a:buNone/>
            </a:pPr>
            <a:r>
              <a:rPr lang="en-US" sz="1500" dirty="0"/>
              <a:t>          &lt;/</a:t>
            </a:r>
            <a:r>
              <a:rPr lang="en-US" sz="1500" dirty="0" err="1"/>
              <a:t>thead</a:t>
            </a:r>
            <a:r>
              <a:rPr lang="en-US" sz="1500" dirty="0"/>
              <a:t>&gt;</a:t>
            </a:r>
          </a:p>
          <a:p>
            <a:pPr marL="0" indent="0">
              <a:spcBef>
                <a:spcPts val="0"/>
              </a:spcBef>
              <a:buNone/>
            </a:pPr>
            <a:r>
              <a:rPr lang="en-US" sz="1500" dirty="0"/>
              <a:t>          &lt;</a:t>
            </a:r>
            <a:r>
              <a:rPr lang="en-US" sz="1500" dirty="0" err="1"/>
              <a:t>tbody</a:t>
            </a:r>
            <a:r>
              <a:rPr lang="en-US" sz="1500" dirty="0"/>
              <a:t>&gt;</a:t>
            </a:r>
          </a:p>
          <a:p>
            <a:pPr marL="0" indent="0">
              <a:spcBef>
                <a:spcPts val="0"/>
              </a:spcBef>
              <a:buNone/>
            </a:pPr>
            <a:r>
              <a:rPr lang="en-US" sz="1500" dirty="0"/>
              <a:t>             &lt;tr&gt;</a:t>
            </a:r>
          </a:p>
          <a:p>
            <a:pPr marL="0" indent="0">
              <a:spcBef>
                <a:spcPts val="0"/>
              </a:spcBef>
              <a:buNone/>
            </a:pPr>
            <a:r>
              <a:rPr lang="en-US" sz="1500" dirty="0"/>
              <a:t>              &lt;td&gt;Monday&lt;/td&gt;</a:t>
            </a:r>
          </a:p>
          <a:p>
            <a:pPr marL="0" indent="0">
              <a:spcBef>
                <a:spcPts val="0"/>
              </a:spcBef>
              <a:buNone/>
            </a:pPr>
            <a:r>
              <a:rPr lang="en-US" sz="1500" dirty="0"/>
              <a:t>              &lt;td&gt;4&lt;/td&gt;</a:t>
            </a:r>
          </a:p>
          <a:p>
            <a:pPr marL="0" indent="0">
              <a:spcBef>
                <a:spcPts val="0"/>
              </a:spcBef>
              <a:buNone/>
            </a:pPr>
            <a:r>
              <a:rPr lang="en-US" sz="1500" dirty="0"/>
              <a:t>            &lt;/tr&gt;</a:t>
            </a:r>
          </a:p>
          <a:p>
            <a:pPr marL="0" indent="0">
              <a:spcBef>
                <a:spcPts val="0"/>
              </a:spcBef>
              <a:buNone/>
            </a:pPr>
            <a:r>
              <a:rPr lang="en-US" sz="1500" dirty="0"/>
              <a:t>            &lt;tr&gt;</a:t>
            </a:r>
          </a:p>
          <a:p>
            <a:pPr marL="0" indent="0">
              <a:spcBef>
                <a:spcPts val="0"/>
              </a:spcBef>
              <a:buNone/>
            </a:pPr>
            <a:r>
              <a:rPr lang="en-US" sz="1500" dirty="0"/>
              <a:t>              &lt;td&gt;Tuesday&lt;/td&gt;</a:t>
            </a:r>
          </a:p>
          <a:p>
            <a:pPr marL="0" indent="0">
              <a:spcBef>
                <a:spcPts val="0"/>
              </a:spcBef>
              <a:buNone/>
            </a:pPr>
            <a:r>
              <a:rPr lang="en-US" sz="1500" dirty="0"/>
              <a:t>              &lt;td&gt;3&lt;/td&gt;</a:t>
            </a:r>
          </a:p>
          <a:p>
            <a:pPr marL="0" indent="0">
              <a:spcBef>
                <a:spcPts val="0"/>
              </a:spcBef>
              <a:buNone/>
            </a:pPr>
            <a:r>
              <a:rPr lang="en-US" sz="1500" dirty="0"/>
              <a:t>            &lt;/tr&gt;</a:t>
            </a:r>
          </a:p>
          <a:p>
            <a:pPr marL="0" indent="0">
              <a:spcBef>
                <a:spcPts val="0"/>
              </a:spcBef>
              <a:buNone/>
            </a:pPr>
            <a:r>
              <a:rPr lang="en-US" sz="1500" dirty="0"/>
              <a:t>          &lt;/</a:t>
            </a:r>
            <a:r>
              <a:rPr lang="en-US" sz="1500" dirty="0" err="1"/>
              <a:t>tbody</a:t>
            </a:r>
            <a:r>
              <a:rPr lang="en-US" sz="1500" dirty="0"/>
              <a:t>&gt;</a:t>
            </a:r>
          </a:p>
          <a:p>
            <a:pPr marL="0" indent="0">
              <a:spcBef>
                <a:spcPts val="0"/>
              </a:spcBef>
              <a:buNone/>
            </a:pPr>
            <a:r>
              <a:rPr lang="en-US" sz="1500" dirty="0"/>
              <a:t>          &lt;</a:t>
            </a:r>
            <a:r>
              <a:rPr lang="en-US" sz="1500" dirty="0" err="1"/>
              <a:t>tfoot</a:t>
            </a:r>
            <a:r>
              <a:rPr lang="en-US" sz="1500" dirty="0"/>
              <a:t>&gt;</a:t>
            </a:r>
          </a:p>
          <a:p>
            <a:pPr marL="0" indent="0">
              <a:spcBef>
                <a:spcPts val="0"/>
              </a:spcBef>
              <a:buNone/>
            </a:pPr>
            <a:r>
              <a:rPr lang="en-US" sz="1500" dirty="0"/>
              <a:t>            &lt;tr&gt;</a:t>
            </a:r>
          </a:p>
          <a:p>
            <a:pPr marL="0" indent="0">
              <a:spcBef>
                <a:spcPts val="0"/>
              </a:spcBef>
              <a:buNone/>
            </a:pPr>
            <a:r>
              <a:rPr lang="en-US" sz="1500" dirty="0"/>
              <a:t>              &lt;td&gt;Total&lt;/td&gt;</a:t>
            </a:r>
          </a:p>
          <a:p>
            <a:pPr marL="0" indent="0">
              <a:spcBef>
                <a:spcPts val="0"/>
              </a:spcBef>
              <a:buNone/>
            </a:pPr>
            <a:r>
              <a:rPr lang="en-US" sz="1500" dirty="0"/>
              <a:t>              &lt;td&gt;7&lt;/td&gt;</a:t>
            </a:r>
          </a:p>
          <a:p>
            <a:pPr marL="0" indent="0">
              <a:spcBef>
                <a:spcPts val="0"/>
              </a:spcBef>
              <a:buNone/>
            </a:pPr>
            <a:r>
              <a:rPr lang="en-US" sz="1500" dirty="0"/>
              <a:t>            &lt;/tr&gt;</a:t>
            </a:r>
          </a:p>
          <a:p>
            <a:pPr marL="0" indent="0">
              <a:spcBef>
                <a:spcPts val="0"/>
              </a:spcBef>
              <a:buNone/>
            </a:pPr>
            <a:r>
              <a:rPr lang="en-US" sz="1500" dirty="0"/>
              <a:t>          &lt;/</a:t>
            </a:r>
            <a:r>
              <a:rPr lang="en-US" sz="1500" dirty="0" err="1"/>
              <a:t>tfoot</a:t>
            </a:r>
            <a:r>
              <a:rPr lang="en-US" sz="1500" dirty="0"/>
              <a:t>&gt;</a:t>
            </a:r>
          </a:p>
          <a:p>
            <a:pPr marL="0" indent="0">
              <a:spcBef>
                <a:spcPts val="0"/>
              </a:spcBef>
              <a:buNone/>
            </a:pPr>
            <a:r>
              <a:rPr lang="en-US" sz="1500" dirty="0"/>
              <a:t>&lt;/table&gt;</a:t>
            </a:r>
          </a:p>
        </p:txBody>
      </p:sp>
      <p:pic>
        <p:nvPicPr>
          <p:cNvPr id="6" name="Picture 5">
            <a:extLst>
              <a:ext uri="{FF2B5EF4-FFF2-40B4-BE49-F238E27FC236}">
                <a16:creationId xmlns:a16="http://schemas.microsoft.com/office/drawing/2014/main" id="{341078AA-6637-BFBF-1624-B62E9612FC65}"/>
              </a:ext>
            </a:extLst>
          </p:cNvPr>
          <p:cNvPicPr>
            <a:picLocks noChangeAspect="1"/>
          </p:cNvPicPr>
          <p:nvPr/>
        </p:nvPicPr>
        <p:blipFill>
          <a:blip r:embed="rId3"/>
          <a:stretch>
            <a:fillRect/>
          </a:stretch>
        </p:blipFill>
        <p:spPr>
          <a:xfrm>
            <a:off x="460159" y="3450348"/>
            <a:ext cx="2435441" cy="2503724"/>
          </a:xfrm>
          <a:prstGeom prst="rect">
            <a:avLst/>
          </a:prstGeom>
        </p:spPr>
      </p:pic>
    </p:spTree>
    <p:extLst>
      <p:ext uri="{BB962C8B-B14F-4D97-AF65-F5344CB8AC3E}">
        <p14:creationId xmlns:p14="http://schemas.microsoft.com/office/powerpoint/2010/main" val="905991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Summary</a:t>
            </a:r>
          </a:p>
        </p:txBody>
      </p:sp>
      <p:sp>
        <p:nvSpPr>
          <p:cNvPr id="3" name="Content Placeholder 2"/>
          <p:cNvSpPr>
            <a:spLocks noGrp="1"/>
          </p:cNvSpPr>
          <p:nvPr>
            <p:ph idx="1"/>
          </p:nvPr>
        </p:nvSpPr>
        <p:spPr>
          <a:xfrm>
            <a:off x="457199" y="842546"/>
            <a:ext cx="8156948" cy="1300356"/>
          </a:xfrm>
        </p:spPr>
        <p:txBody>
          <a:bodyPr wrap="square">
            <a:spAutoFit/>
          </a:bodyPr>
          <a:lstStyle/>
          <a:p>
            <a:r>
              <a:rPr lang="en-US" sz="2400" dirty="0"/>
              <a:t>This chapter introduced coding techniques to create and configure tables. </a:t>
            </a:r>
          </a:p>
          <a:p>
            <a:r>
              <a:rPr lang="en-US" sz="2400" dirty="0"/>
              <a:t>You will find these skills useful as you create web pages. </a:t>
            </a:r>
          </a:p>
        </p:txBody>
      </p:sp>
    </p:spTree>
    <p:extLst>
      <p:ext uri="{BB962C8B-B14F-4D97-AF65-F5344CB8AC3E}">
        <p14:creationId xmlns:p14="http://schemas.microsoft.com/office/powerpoint/2010/main" val="4015386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3724096"/>
          </a:xfrm>
        </p:spPr>
        <p:txBody>
          <a:bodyPr wrap="square">
            <a:spAutoFit/>
          </a:bodyPr>
          <a:lstStyle/>
          <a:p>
            <a:pPr>
              <a:spcBef>
                <a:spcPts val="1200"/>
              </a:spcBef>
            </a:pPr>
            <a:r>
              <a:rPr lang="en-US" sz="2400" dirty="0"/>
              <a:t>Describe the recommended use of a table on a web page</a:t>
            </a:r>
          </a:p>
          <a:p>
            <a:pPr>
              <a:spcBef>
                <a:spcPts val="1200"/>
              </a:spcBef>
            </a:pPr>
            <a:r>
              <a:rPr lang="en-US" sz="2400" dirty="0"/>
              <a:t>Configure a basic table with the </a:t>
            </a:r>
            <a:r>
              <a:rPr lang="en-US" sz="2400" b="1" dirty="0">
                <a:solidFill>
                  <a:srgbClr val="0070C0"/>
                </a:solidFill>
              </a:rPr>
              <a:t>table</a:t>
            </a:r>
            <a:r>
              <a:rPr lang="en-US" sz="2400" dirty="0"/>
              <a:t>, table</a:t>
            </a:r>
            <a:r>
              <a:rPr lang="en-US" sz="2400" b="1" dirty="0">
                <a:solidFill>
                  <a:srgbClr val="0070C0"/>
                </a:solidFill>
              </a:rPr>
              <a:t> row</a:t>
            </a:r>
            <a:r>
              <a:rPr lang="en-US" sz="2400" dirty="0"/>
              <a:t>, table </a:t>
            </a:r>
            <a:r>
              <a:rPr lang="en-US" sz="2400" b="1" dirty="0">
                <a:solidFill>
                  <a:srgbClr val="0070C0"/>
                </a:solidFill>
              </a:rPr>
              <a:t>header</a:t>
            </a:r>
            <a:r>
              <a:rPr lang="en-US" sz="2400" dirty="0"/>
              <a:t>, and table </a:t>
            </a:r>
            <a:r>
              <a:rPr lang="en-US" sz="2400" b="1" dirty="0">
                <a:solidFill>
                  <a:srgbClr val="0070C0"/>
                </a:solidFill>
              </a:rPr>
              <a:t>cell</a:t>
            </a:r>
            <a:r>
              <a:rPr lang="en-US" sz="2400" dirty="0"/>
              <a:t> elements.</a:t>
            </a:r>
          </a:p>
          <a:p>
            <a:pPr>
              <a:spcBef>
                <a:spcPts val="1200"/>
              </a:spcBef>
            </a:pPr>
            <a:r>
              <a:rPr lang="en-US" sz="2400" dirty="0"/>
              <a:t>Configure table sections with the </a:t>
            </a:r>
            <a:r>
              <a:rPr lang="en-US" sz="2400" b="1" dirty="0" err="1">
                <a:solidFill>
                  <a:srgbClr val="0070C0"/>
                </a:solidFill>
              </a:rPr>
              <a:t>thead</a:t>
            </a:r>
            <a:r>
              <a:rPr lang="en-US" sz="2400" dirty="0"/>
              <a:t>, </a:t>
            </a:r>
            <a:r>
              <a:rPr lang="en-US" sz="2400" b="1" dirty="0" err="1">
                <a:solidFill>
                  <a:srgbClr val="0070C0"/>
                </a:solidFill>
              </a:rPr>
              <a:t>tbody</a:t>
            </a:r>
            <a:r>
              <a:rPr lang="en-US" sz="2400" dirty="0"/>
              <a:t>, and </a:t>
            </a:r>
            <a:r>
              <a:rPr lang="en-US" sz="2400" b="1" dirty="0" err="1">
                <a:solidFill>
                  <a:srgbClr val="0070C0"/>
                </a:solidFill>
              </a:rPr>
              <a:t>tfoot</a:t>
            </a:r>
            <a:r>
              <a:rPr lang="en-US" sz="2400" dirty="0"/>
              <a:t> elements.</a:t>
            </a:r>
          </a:p>
          <a:p>
            <a:pPr>
              <a:spcBef>
                <a:spcPts val="1200"/>
              </a:spcBef>
            </a:pPr>
            <a:r>
              <a:rPr lang="en-US" sz="2400" dirty="0"/>
              <a:t>Configure a table to provide for accessibility</a:t>
            </a:r>
          </a:p>
          <a:p>
            <a:pPr>
              <a:spcBef>
                <a:spcPts val="1200"/>
              </a:spcBef>
            </a:pPr>
            <a:r>
              <a:rPr lang="en-US" sz="2400" dirty="0"/>
              <a:t>Use </a:t>
            </a:r>
            <a:r>
              <a:rPr lang="en-US" sz="2400" spc="-300" dirty="0"/>
              <a:t>C S </a:t>
            </a:r>
            <a:r>
              <a:rPr lang="en-US" sz="2400" dirty="0" err="1"/>
              <a:t>S</a:t>
            </a:r>
            <a:r>
              <a:rPr lang="en-US" sz="2400" dirty="0"/>
              <a:t> to style an </a:t>
            </a:r>
            <a:r>
              <a:rPr lang="en-US" sz="2400" spc="-300" dirty="0"/>
              <a:t>H T M </a:t>
            </a:r>
            <a:r>
              <a:rPr lang="en-US" sz="2400" dirty="0"/>
              <a:t>L table</a:t>
            </a:r>
          </a:p>
          <a:p>
            <a:pPr>
              <a:spcBef>
                <a:spcPts val="1200"/>
              </a:spcBef>
            </a:pPr>
            <a:r>
              <a:rPr lang="en-US" sz="2400" dirty="0"/>
              <a:t>Describe the purpose of </a:t>
            </a:r>
            <a:r>
              <a:rPr lang="en-US" sz="2400" spc="-300" dirty="0"/>
              <a:t>C S </a:t>
            </a:r>
            <a:r>
              <a:rPr lang="en-US" sz="2400" spc="-300" dirty="0" err="1"/>
              <a:t>S</a:t>
            </a:r>
            <a:r>
              <a:rPr lang="en-US" sz="2400" spc="-300" dirty="0"/>
              <a:t> </a:t>
            </a:r>
            <a:r>
              <a:rPr lang="en-US" sz="2400" dirty="0"/>
              <a:t>3 structural pseudo-classes</a:t>
            </a:r>
          </a:p>
        </p:txBody>
      </p:sp>
    </p:spTree>
    <p:extLst>
      <p:ext uri="{BB962C8B-B14F-4D97-AF65-F5344CB8AC3E}">
        <p14:creationId xmlns:p14="http://schemas.microsoft.com/office/powerpoint/2010/main" val="329768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a:t>
            </a:r>
            <a:r>
              <a:rPr lang="en-US" sz="3600" dirty="0">
                <a:solidFill>
                  <a:schemeClr val="bg2"/>
                </a:solidFill>
                <a:latin typeface="+mj-lt"/>
              </a:rPr>
              <a:t>L Table</a:t>
            </a:r>
          </a:p>
        </p:txBody>
      </p:sp>
      <p:sp>
        <p:nvSpPr>
          <p:cNvPr id="6" name="Content Placeholder 5"/>
          <p:cNvSpPr>
            <a:spLocks noGrp="1"/>
          </p:cNvSpPr>
          <p:nvPr>
            <p:ph idx="1"/>
          </p:nvPr>
        </p:nvSpPr>
        <p:spPr>
          <a:xfrm>
            <a:off x="457200" y="838200"/>
            <a:ext cx="8133852" cy="2816156"/>
          </a:xfrm>
        </p:spPr>
        <p:txBody>
          <a:bodyPr wrap="square">
            <a:spAutoFit/>
          </a:bodyPr>
          <a:lstStyle/>
          <a:p>
            <a:pPr>
              <a:spcBef>
                <a:spcPts val="600"/>
              </a:spcBef>
            </a:pPr>
            <a:r>
              <a:rPr lang="en-US" sz="2400" dirty="0"/>
              <a:t>Tables are used on web pages to organize tabular information</a:t>
            </a:r>
          </a:p>
          <a:p>
            <a:pPr>
              <a:spcBef>
                <a:spcPts val="600"/>
              </a:spcBef>
            </a:pPr>
            <a:r>
              <a:rPr lang="en-US" sz="2400" dirty="0"/>
              <a:t>Composed of </a:t>
            </a:r>
            <a:r>
              <a:rPr lang="en-US" sz="2400" b="1" dirty="0">
                <a:solidFill>
                  <a:srgbClr val="0070C0"/>
                </a:solidFill>
              </a:rPr>
              <a:t>rows</a:t>
            </a:r>
            <a:r>
              <a:rPr lang="en-US" sz="2400" dirty="0"/>
              <a:t> and </a:t>
            </a:r>
            <a:r>
              <a:rPr lang="en-US" sz="2400" b="1" dirty="0">
                <a:solidFill>
                  <a:srgbClr val="0070C0"/>
                </a:solidFill>
              </a:rPr>
              <a:t>columns</a:t>
            </a:r>
            <a:r>
              <a:rPr lang="en-US" sz="2400" dirty="0"/>
              <a:t> – similar to a </a:t>
            </a:r>
            <a:r>
              <a:rPr lang="en-US" sz="2400" b="1" dirty="0">
                <a:solidFill>
                  <a:srgbClr val="0070C0"/>
                </a:solidFill>
              </a:rPr>
              <a:t>spreadsheet</a:t>
            </a:r>
            <a:r>
              <a:rPr lang="en-US" sz="2400" dirty="0"/>
              <a:t>. </a:t>
            </a:r>
          </a:p>
          <a:p>
            <a:pPr>
              <a:spcBef>
                <a:spcPts val="600"/>
              </a:spcBef>
            </a:pPr>
            <a:r>
              <a:rPr lang="en-US" sz="2400" dirty="0"/>
              <a:t>Each individual table cell is at the intersection of a specific row and column.</a:t>
            </a:r>
          </a:p>
          <a:p>
            <a:pPr>
              <a:spcBef>
                <a:spcPts val="600"/>
              </a:spcBef>
            </a:pPr>
            <a:r>
              <a:rPr lang="en-US" sz="2400" dirty="0"/>
              <a:t>Configured with </a:t>
            </a:r>
            <a:r>
              <a:rPr lang="en-US" sz="2400" b="1" dirty="0">
                <a:solidFill>
                  <a:srgbClr val="0070C0"/>
                </a:solidFill>
              </a:rPr>
              <a:t>table</a:t>
            </a:r>
            <a:r>
              <a:rPr lang="en-US" sz="2400" dirty="0"/>
              <a:t>, </a:t>
            </a:r>
            <a:r>
              <a:rPr lang="en-US" sz="2400" b="1" dirty="0" err="1">
                <a:solidFill>
                  <a:srgbClr val="0070C0"/>
                </a:solidFill>
              </a:rPr>
              <a:t>tr</a:t>
            </a:r>
            <a:r>
              <a:rPr lang="en-US" sz="2400" dirty="0"/>
              <a:t>, and </a:t>
            </a:r>
            <a:r>
              <a:rPr lang="en-US" sz="2400" b="1" dirty="0">
                <a:solidFill>
                  <a:srgbClr val="0070C0"/>
                </a:solidFill>
              </a:rPr>
              <a:t>td</a:t>
            </a:r>
            <a:r>
              <a:rPr lang="en-US" sz="2400" dirty="0"/>
              <a:t> elements</a:t>
            </a:r>
          </a:p>
        </p:txBody>
      </p:sp>
      <p:pic>
        <p:nvPicPr>
          <p:cNvPr id="4" name="Picture 3">
            <a:extLst>
              <a:ext uri="{FF2B5EF4-FFF2-40B4-BE49-F238E27FC236}">
                <a16:creationId xmlns:a16="http://schemas.microsoft.com/office/drawing/2014/main" id="{2B3F638F-F38D-5979-7D3C-02F6FFC5C010}"/>
              </a:ext>
            </a:extLst>
          </p:cNvPr>
          <p:cNvPicPr>
            <a:picLocks noChangeAspect="1"/>
          </p:cNvPicPr>
          <p:nvPr/>
        </p:nvPicPr>
        <p:blipFill>
          <a:blip r:embed="rId3"/>
          <a:stretch>
            <a:fillRect/>
          </a:stretch>
        </p:blipFill>
        <p:spPr>
          <a:xfrm>
            <a:off x="2947738" y="3871882"/>
            <a:ext cx="4562783" cy="1995517"/>
          </a:xfrm>
          <a:prstGeom prst="rect">
            <a:avLst/>
          </a:prstGeom>
        </p:spPr>
      </p:pic>
    </p:spTree>
    <p:extLst>
      <p:ext uri="{BB962C8B-B14F-4D97-AF65-F5344CB8AC3E}">
        <p14:creationId xmlns:p14="http://schemas.microsoft.com/office/powerpoint/2010/main" val="147567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a:t>
            </a:r>
            <a:r>
              <a:rPr lang="en-US" sz="3600" dirty="0">
                <a:solidFill>
                  <a:schemeClr val="bg2"/>
                </a:solidFill>
                <a:latin typeface="+mj-lt"/>
              </a:rPr>
              <a:t>L Table Elements</a:t>
            </a:r>
          </a:p>
        </p:txBody>
      </p:sp>
      <p:sp>
        <p:nvSpPr>
          <p:cNvPr id="3" name="Content Placeholder 2"/>
          <p:cNvSpPr>
            <a:spLocks noGrp="1"/>
          </p:cNvSpPr>
          <p:nvPr>
            <p:ph idx="1"/>
          </p:nvPr>
        </p:nvSpPr>
        <p:spPr>
          <a:xfrm>
            <a:off x="457200" y="828675"/>
            <a:ext cx="4114800" cy="931024"/>
          </a:xfrm>
        </p:spPr>
        <p:txBody>
          <a:bodyPr wrap="square">
            <a:spAutoFit/>
          </a:bodyPr>
          <a:lstStyle/>
          <a:p>
            <a:r>
              <a:rPr lang="en-US" sz="2400" dirty="0"/>
              <a:t>&lt;table&gt;</a:t>
            </a:r>
          </a:p>
          <a:p>
            <a:pPr marL="0" indent="0">
              <a:buNone/>
            </a:pPr>
            <a:r>
              <a:rPr lang="en-US" sz="2400" dirty="0"/>
              <a:t>	Contains the table</a:t>
            </a:r>
          </a:p>
        </p:txBody>
      </p:sp>
      <p:sp>
        <p:nvSpPr>
          <p:cNvPr id="4" name="Content Placeholder 3"/>
          <p:cNvSpPr>
            <a:spLocks noGrp="1"/>
          </p:cNvSpPr>
          <p:nvPr>
            <p:ph idx="13"/>
          </p:nvPr>
        </p:nvSpPr>
        <p:spPr>
          <a:xfrm>
            <a:off x="444121" y="1988887"/>
            <a:ext cx="4114800" cy="931024"/>
          </a:xfrm>
        </p:spPr>
        <p:txBody>
          <a:bodyPr wrap="square">
            <a:spAutoFit/>
          </a:bodyPr>
          <a:lstStyle/>
          <a:p>
            <a:r>
              <a:rPr lang="en-US" sz="2400" dirty="0"/>
              <a:t>&lt;</a:t>
            </a:r>
            <a:r>
              <a:rPr lang="en-US" sz="2400" dirty="0" err="1"/>
              <a:t>tr</a:t>
            </a:r>
            <a:r>
              <a:rPr lang="en-US" sz="2400" dirty="0"/>
              <a:t>&gt;</a:t>
            </a:r>
          </a:p>
          <a:p>
            <a:pPr marL="0" indent="0">
              <a:buNone/>
            </a:pPr>
            <a:r>
              <a:rPr lang="en-US" sz="2400" dirty="0"/>
              <a:t>	Contains a table row</a:t>
            </a:r>
          </a:p>
        </p:txBody>
      </p:sp>
      <p:sp>
        <p:nvSpPr>
          <p:cNvPr id="5" name="Content Placeholder 4"/>
          <p:cNvSpPr>
            <a:spLocks noGrp="1"/>
          </p:cNvSpPr>
          <p:nvPr>
            <p:ph idx="14"/>
          </p:nvPr>
        </p:nvSpPr>
        <p:spPr>
          <a:xfrm>
            <a:off x="541050" y="3919325"/>
            <a:ext cx="4114800" cy="931024"/>
          </a:xfrm>
        </p:spPr>
        <p:txBody>
          <a:bodyPr wrap="square">
            <a:spAutoFit/>
          </a:bodyPr>
          <a:lstStyle/>
          <a:p>
            <a:r>
              <a:rPr lang="en-US" sz="2400" dirty="0"/>
              <a:t>&lt;td&gt;</a:t>
            </a:r>
          </a:p>
          <a:p>
            <a:pPr marL="0" indent="0">
              <a:buNone/>
            </a:pPr>
            <a:r>
              <a:rPr lang="en-US" sz="2400" dirty="0"/>
              <a:t>	Contains a table cell</a:t>
            </a:r>
          </a:p>
        </p:txBody>
      </p:sp>
      <p:sp>
        <p:nvSpPr>
          <p:cNvPr id="6" name="Content Placeholder 5"/>
          <p:cNvSpPr>
            <a:spLocks noGrp="1"/>
          </p:cNvSpPr>
          <p:nvPr>
            <p:ph idx="15"/>
          </p:nvPr>
        </p:nvSpPr>
        <p:spPr>
          <a:xfrm>
            <a:off x="583698" y="5035015"/>
            <a:ext cx="6350501" cy="931024"/>
          </a:xfrm>
        </p:spPr>
        <p:txBody>
          <a:bodyPr wrap="square">
            <a:spAutoFit/>
          </a:bodyPr>
          <a:lstStyle/>
          <a:p>
            <a:r>
              <a:rPr lang="en-US" sz="2400" dirty="0"/>
              <a:t>&lt;caption&gt;</a:t>
            </a:r>
          </a:p>
          <a:p>
            <a:pPr marL="0" indent="0">
              <a:buNone/>
            </a:pPr>
            <a:r>
              <a:rPr lang="en-US" sz="2400" dirty="0"/>
              <a:t>	Configures a description of the table</a:t>
            </a:r>
          </a:p>
        </p:txBody>
      </p:sp>
      <p:sp>
        <p:nvSpPr>
          <p:cNvPr id="9" name="Content Placeholder 4"/>
          <p:cNvSpPr>
            <a:spLocks noGrp="1"/>
          </p:cNvSpPr>
          <p:nvPr>
            <p:ph idx="14"/>
          </p:nvPr>
        </p:nvSpPr>
        <p:spPr>
          <a:xfrm>
            <a:off x="495144" y="2954106"/>
            <a:ext cx="4762655" cy="931024"/>
          </a:xfrm>
        </p:spPr>
        <p:txBody>
          <a:bodyPr wrap="square">
            <a:spAutoFit/>
          </a:bodyPr>
          <a:lstStyle/>
          <a:p>
            <a:r>
              <a:rPr lang="en-US" sz="2400" dirty="0"/>
              <a:t>&lt;</a:t>
            </a:r>
            <a:r>
              <a:rPr lang="en-US" sz="2400" dirty="0" err="1"/>
              <a:t>th</a:t>
            </a:r>
            <a:r>
              <a:rPr lang="en-US" sz="2400" dirty="0"/>
              <a:t>&gt;</a:t>
            </a:r>
          </a:p>
          <a:p>
            <a:pPr marL="0" indent="0">
              <a:buNone/>
            </a:pPr>
            <a:r>
              <a:rPr lang="en-US" sz="2400" dirty="0"/>
              <a:t>	Contains a table header</a:t>
            </a:r>
          </a:p>
        </p:txBody>
      </p:sp>
      <p:pic>
        <p:nvPicPr>
          <p:cNvPr id="11" name="Picture 10">
            <a:extLst>
              <a:ext uri="{FF2B5EF4-FFF2-40B4-BE49-F238E27FC236}">
                <a16:creationId xmlns:a16="http://schemas.microsoft.com/office/drawing/2014/main" id="{250EFA19-39A2-2758-F473-63550AFC7A55}"/>
              </a:ext>
            </a:extLst>
          </p:cNvPr>
          <p:cNvPicPr>
            <a:picLocks noChangeAspect="1"/>
          </p:cNvPicPr>
          <p:nvPr/>
        </p:nvPicPr>
        <p:blipFill>
          <a:blip r:embed="rId3"/>
          <a:stretch>
            <a:fillRect/>
          </a:stretch>
        </p:blipFill>
        <p:spPr>
          <a:xfrm>
            <a:off x="4343400" y="834278"/>
            <a:ext cx="4560203" cy="1993565"/>
          </a:xfrm>
          <a:prstGeom prst="rect">
            <a:avLst/>
          </a:prstGeom>
        </p:spPr>
      </p:pic>
    </p:spTree>
    <p:extLst>
      <p:ext uri="{BB962C8B-B14F-4D97-AF65-F5344CB8AC3E}">
        <p14:creationId xmlns:p14="http://schemas.microsoft.com/office/powerpoint/2010/main" val="33779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H T M </a:t>
            </a:r>
            <a:r>
              <a:rPr lang="en-US" sz="3600" dirty="0">
                <a:latin typeface="+mj-lt"/>
              </a:rPr>
              <a:t>L Table Example 1</a:t>
            </a:r>
          </a:p>
        </p:txBody>
      </p:sp>
      <p:sp>
        <p:nvSpPr>
          <p:cNvPr id="4" name="Content Placeholder 3"/>
          <p:cNvSpPr>
            <a:spLocks noGrp="1"/>
          </p:cNvSpPr>
          <p:nvPr>
            <p:ph idx="1"/>
          </p:nvPr>
        </p:nvSpPr>
        <p:spPr>
          <a:xfrm>
            <a:off x="457200" y="827871"/>
            <a:ext cx="4114800" cy="4334520"/>
          </a:xfrm>
        </p:spPr>
        <p:txBody>
          <a:bodyPr wrap="square">
            <a:spAutoFit/>
          </a:bodyPr>
          <a:lstStyle/>
          <a:p>
            <a:pPr marL="0" indent="0">
              <a:spcBef>
                <a:spcPts val="100"/>
              </a:spcBef>
              <a:buNone/>
            </a:pPr>
            <a:r>
              <a:rPr lang="en-US" sz="1800" b="1" dirty="0"/>
              <a:t>&lt;table border="1"&gt;</a:t>
            </a:r>
          </a:p>
          <a:p>
            <a:pPr marL="0" indent="0">
              <a:spcBef>
                <a:spcPts val="100"/>
              </a:spcBef>
              <a:buNone/>
            </a:pPr>
            <a:r>
              <a:rPr lang="en-US" sz="1800" b="1" dirty="0"/>
              <a:t>        &lt;caption&gt;Birthday list&lt;/caption&gt;</a:t>
            </a:r>
          </a:p>
          <a:p>
            <a:pPr marL="0" indent="0">
              <a:spcBef>
                <a:spcPts val="100"/>
              </a:spcBef>
              <a:buNone/>
            </a:pPr>
            <a:r>
              <a:rPr lang="en-US" sz="1800" b="1" dirty="0"/>
              <a:t>        &lt;tr&gt;</a:t>
            </a:r>
          </a:p>
          <a:p>
            <a:pPr marL="0" indent="0">
              <a:spcBef>
                <a:spcPts val="100"/>
              </a:spcBef>
              <a:buNone/>
            </a:pPr>
            <a:r>
              <a:rPr lang="en-US" sz="1800" b="1" dirty="0"/>
              <a:t>            &lt;td&gt;Name&lt;/td&gt;</a:t>
            </a:r>
          </a:p>
          <a:p>
            <a:pPr marL="0" indent="0">
              <a:spcBef>
                <a:spcPts val="100"/>
              </a:spcBef>
              <a:buNone/>
            </a:pPr>
            <a:r>
              <a:rPr lang="en-US" sz="1800" b="1" dirty="0"/>
              <a:t>            &lt;td&gt;Birthday&lt;/td&gt;</a:t>
            </a:r>
          </a:p>
          <a:p>
            <a:pPr marL="0" indent="0">
              <a:spcBef>
                <a:spcPts val="100"/>
              </a:spcBef>
              <a:buNone/>
            </a:pPr>
            <a:r>
              <a:rPr lang="en-US" sz="1800" b="1" dirty="0"/>
              <a:t>        &lt;/tr&gt;</a:t>
            </a:r>
          </a:p>
          <a:p>
            <a:pPr marL="0" indent="0">
              <a:spcBef>
                <a:spcPts val="100"/>
              </a:spcBef>
              <a:buNone/>
            </a:pPr>
            <a:r>
              <a:rPr lang="en-US" sz="1800" b="1" dirty="0"/>
              <a:t>        &lt;tr&gt;</a:t>
            </a:r>
          </a:p>
          <a:p>
            <a:pPr marL="0" indent="0">
              <a:spcBef>
                <a:spcPts val="100"/>
              </a:spcBef>
              <a:buNone/>
            </a:pPr>
            <a:r>
              <a:rPr lang="en-US" sz="1800" b="1" dirty="0"/>
              <a:t>            &lt;td&gt;</a:t>
            </a:r>
            <a:r>
              <a:rPr lang="en-US" sz="1800" b="1" dirty="0" err="1"/>
              <a:t>Maxamed</a:t>
            </a:r>
            <a:r>
              <a:rPr lang="en-US" sz="1800" b="1" dirty="0"/>
              <a:t>&lt;/td&gt;</a:t>
            </a:r>
          </a:p>
          <a:p>
            <a:pPr marL="0" indent="0">
              <a:spcBef>
                <a:spcPts val="100"/>
              </a:spcBef>
              <a:buNone/>
            </a:pPr>
            <a:r>
              <a:rPr lang="en-US" sz="1800" b="1" dirty="0"/>
              <a:t>            &lt;td&gt;11/30&lt;/td&gt;</a:t>
            </a:r>
          </a:p>
          <a:p>
            <a:pPr marL="0" indent="0">
              <a:spcBef>
                <a:spcPts val="100"/>
              </a:spcBef>
              <a:buNone/>
            </a:pPr>
            <a:r>
              <a:rPr lang="en-US" sz="1800" b="1" dirty="0"/>
              <a:t>        &lt;/tr&gt;</a:t>
            </a:r>
          </a:p>
          <a:p>
            <a:pPr marL="0" indent="0">
              <a:spcBef>
                <a:spcPts val="100"/>
              </a:spcBef>
              <a:buNone/>
            </a:pPr>
            <a:r>
              <a:rPr lang="en-US" sz="1800" b="1" dirty="0"/>
              <a:t>        &lt;tr&gt;</a:t>
            </a:r>
          </a:p>
          <a:p>
            <a:pPr marL="0" indent="0">
              <a:spcBef>
                <a:spcPts val="100"/>
              </a:spcBef>
              <a:buNone/>
            </a:pPr>
            <a:r>
              <a:rPr lang="en-US" sz="1800" b="1" dirty="0"/>
              <a:t>            &lt;td&gt;</a:t>
            </a:r>
            <a:r>
              <a:rPr lang="en-US" sz="1800" b="1" dirty="0" err="1"/>
              <a:t>Jaamac</a:t>
            </a:r>
            <a:r>
              <a:rPr lang="en-US" sz="1800" b="1" dirty="0"/>
              <a:t>&lt;/td&gt;</a:t>
            </a:r>
          </a:p>
          <a:p>
            <a:pPr marL="0" indent="0">
              <a:spcBef>
                <a:spcPts val="100"/>
              </a:spcBef>
              <a:buNone/>
            </a:pPr>
            <a:r>
              <a:rPr lang="en-US" sz="1800" b="1" dirty="0"/>
              <a:t>            &lt;td&gt;5/11&lt;/td&gt;</a:t>
            </a:r>
          </a:p>
          <a:p>
            <a:pPr marL="0" indent="0">
              <a:spcBef>
                <a:spcPts val="100"/>
              </a:spcBef>
              <a:buNone/>
            </a:pPr>
            <a:r>
              <a:rPr lang="en-US" sz="1800" b="1" dirty="0"/>
              <a:t>        &lt;/tr&gt;</a:t>
            </a:r>
          </a:p>
          <a:p>
            <a:pPr marL="0" indent="0">
              <a:spcBef>
                <a:spcPts val="100"/>
              </a:spcBef>
              <a:buNone/>
            </a:pPr>
            <a:r>
              <a:rPr lang="en-US" sz="1800" b="1" dirty="0"/>
              <a:t>    &lt;/table&gt;</a:t>
            </a:r>
          </a:p>
        </p:txBody>
      </p:sp>
      <p:pic>
        <p:nvPicPr>
          <p:cNvPr id="6" name="Picture 5">
            <a:extLst>
              <a:ext uri="{FF2B5EF4-FFF2-40B4-BE49-F238E27FC236}">
                <a16:creationId xmlns:a16="http://schemas.microsoft.com/office/drawing/2014/main" id="{304F7B76-F1F5-F31B-928F-4E92B3C86C73}"/>
              </a:ext>
            </a:extLst>
          </p:cNvPr>
          <p:cNvPicPr>
            <a:picLocks noChangeAspect="1"/>
          </p:cNvPicPr>
          <p:nvPr/>
        </p:nvPicPr>
        <p:blipFill>
          <a:blip r:embed="rId3"/>
          <a:stretch>
            <a:fillRect/>
          </a:stretch>
        </p:blipFill>
        <p:spPr>
          <a:xfrm>
            <a:off x="5486400" y="989852"/>
            <a:ext cx="3181165" cy="2124824"/>
          </a:xfrm>
          <a:prstGeom prst="rect">
            <a:avLst/>
          </a:prstGeom>
        </p:spPr>
      </p:pic>
    </p:spTree>
    <p:extLst>
      <p:ext uri="{BB962C8B-B14F-4D97-AF65-F5344CB8AC3E}">
        <p14:creationId xmlns:p14="http://schemas.microsoft.com/office/powerpoint/2010/main" val="39600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H T M </a:t>
            </a:r>
            <a:r>
              <a:rPr lang="en-US" sz="3600" dirty="0">
                <a:latin typeface="+mj-lt"/>
              </a:rPr>
              <a:t>L Table Example 2</a:t>
            </a:r>
          </a:p>
        </p:txBody>
      </p:sp>
      <p:sp>
        <p:nvSpPr>
          <p:cNvPr id="4" name="Content Placeholder 3"/>
          <p:cNvSpPr>
            <a:spLocks noGrp="1"/>
          </p:cNvSpPr>
          <p:nvPr>
            <p:ph idx="1"/>
          </p:nvPr>
        </p:nvSpPr>
        <p:spPr>
          <a:xfrm>
            <a:off x="457200" y="856446"/>
            <a:ext cx="4114800" cy="4334520"/>
          </a:xfrm>
        </p:spPr>
        <p:txBody>
          <a:bodyPr wrap="square">
            <a:spAutoFit/>
          </a:bodyPr>
          <a:lstStyle/>
          <a:p>
            <a:pPr marL="0" indent="0">
              <a:spcBef>
                <a:spcPts val="100"/>
              </a:spcBef>
              <a:buNone/>
            </a:pPr>
            <a:r>
              <a:rPr lang="en-US" sz="1800" b="1" dirty="0"/>
              <a:t>&lt;table border="1"&gt;</a:t>
            </a:r>
          </a:p>
          <a:p>
            <a:pPr marL="0" indent="0">
              <a:spcBef>
                <a:spcPts val="100"/>
              </a:spcBef>
              <a:buNone/>
            </a:pPr>
            <a:r>
              <a:rPr lang="en-US" sz="1800" b="1" dirty="0"/>
              <a:t>        &lt;caption&gt;Birthday list&lt;/caption&gt;</a:t>
            </a:r>
          </a:p>
          <a:p>
            <a:pPr marL="0" indent="0">
              <a:spcBef>
                <a:spcPts val="100"/>
              </a:spcBef>
              <a:buNone/>
            </a:pPr>
            <a:r>
              <a:rPr lang="en-US" sz="1800" b="1" dirty="0"/>
              <a:t>        &lt;tr&gt;</a:t>
            </a:r>
          </a:p>
          <a:p>
            <a:pPr marL="0" indent="0">
              <a:spcBef>
                <a:spcPts val="100"/>
              </a:spcBef>
              <a:buNone/>
            </a:pPr>
            <a:r>
              <a:rPr lang="en-US" sz="1800" b="1" dirty="0"/>
              <a:t>            &lt;</a:t>
            </a:r>
            <a:r>
              <a:rPr lang="en-US" sz="1800" b="1" dirty="0" err="1"/>
              <a:t>th</a:t>
            </a:r>
            <a:r>
              <a:rPr lang="en-US" sz="1800" b="1" dirty="0"/>
              <a:t>&gt;Name&lt;/</a:t>
            </a:r>
            <a:r>
              <a:rPr lang="en-US" sz="1800" b="1" dirty="0" err="1"/>
              <a:t>th</a:t>
            </a:r>
            <a:r>
              <a:rPr lang="en-US" sz="1800" b="1" dirty="0"/>
              <a:t>&gt;</a:t>
            </a:r>
          </a:p>
          <a:p>
            <a:pPr marL="0" indent="0">
              <a:spcBef>
                <a:spcPts val="100"/>
              </a:spcBef>
              <a:buNone/>
            </a:pPr>
            <a:r>
              <a:rPr lang="en-US" sz="1800" b="1" dirty="0"/>
              <a:t>            &lt;</a:t>
            </a:r>
            <a:r>
              <a:rPr lang="en-US" sz="1800" b="1" dirty="0" err="1"/>
              <a:t>th</a:t>
            </a:r>
            <a:r>
              <a:rPr lang="en-US" sz="1800" b="1" dirty="0"/>
              <a:t>&gt;Birthday&lt;/</a:t>
            </a:r>
            <a:r>
              <a:rPr lang="en-US" sz="1800" b="1" dirty="0" err="1"/>
              <a:t>th</a:t>
            </a:r>
            <a:r>
              <a:rPr lang="en-US" sz="1800" b="1" dirty="0"/>
              <a:t>&gt;</a:t>
            </a:r>
          </a:p>
          <a:p>
            <a:pPr marL="0" indent="0">
              <a:spcBef>
                <a:spcPts val="100"/>
              </a:spcBef>
              <a:buNone/>
            </a:pPr>
            <a:r>
              <a:rPr lang="en-US" sz="1800" b="1" dirty="0"/>
              <a:t>        &lt;/tr&gt;</a:t>
            </a:r>
          </a:p>
          <a:p>
            <a:pPr marL="0" indent="0">
              <a:spcBef>
                <a:spcPts val="100"/>
              </a:spcBef>
              <a:buNone/>
            </a:pPr>
            <a:r>
              <a:rPr lang="en-US" sz="1800" b="1" dirty="0"/>
              <a:t>        &lt;tr&gt;</a:t>
            </a:r>
          </a:p>
          <a:p>
            <a:pPr marL="0" indent="0">
              <a:spcBef>
                <a:spcPts val="100"/>
              </a:spcBef>
              <a:buNone/>
            </a:pPr>
            <a:r>
              <a:rPr lang="en-US" sz="1800" b="1" dirty="0"/>
              <a:t>            &lt;td&gt;</a:t>
            </a:r>
            <a:r>
              <a:rPr lang="en-US" sz="1800" b="1" dirty="0" err="1"/>
              <a:t>Maxamed</a:t>
            </a:r>
            <a:r>
              <a:rPr lang="en-US" sz="1800" b="1" dirty="0"/>
              <a:t>&lt;/td&gt;</a:t>
            </a:r>
          </a:p>
          <a:p>
            <a:pPr marL="0" indent="0">
              <a:spcBef>
                <a:spcPts val="100"/>
              </a:spcBef>
              <a:buNone/>
            </a:pPr>
            <a:r>
              <a:rPr lang="en-US" sz="1800" b="1" dirty="0"/>
              <a:t>            &lt;td&gt;11/30&lt;/td&gt;</a:t>
            </a:r>
          </a:p>
          <a:p>
            <a:pPr marL="0" indent="0">
              <a:spcBef>
                <a:spcPts val="100"/>
              </a:spcBef>
              <a:buNone/>
            </a:pPr>
            <a:r>
              <a:rPr lang="en-US" sz="1800" b="1" dirty="0"/>
              <a:t>        &lt;/tr&gt;</a:t>
            </a:r>
          </a:p>
          <a:p>
            <a:pPr marL="0" indent="0">
              <a:spcBef>
                <a:spcPts val="100"/>
              </a:spcBef>
              <a:buNone/>
            </a:pPr>
            <a:r>
              <a:rPr lang="en-US" sz="1800" b="1" dirty="0"/>
              <a:t>        &lt;tr&gt;</a:t>
            </a:r>
          </a:p>
          <a:p>
            <a:pPr marL="0" indent="0">
              <a:spcBef>
                <a:spcPts val="100"/>
              </a:spcBef>
              <a:buNone/>
            </a:pPr>
            <a:r>
              <a:rPr lang="en-US" sz="1800" b="1" dirty="0"/>
              <a:t>            &lt;td&gt;</a:t>
            </a:r>
            <a:r>
              <a:rPr lang="en-US" sz="1800" b="1" dirty="0" err="1"/>
              <a:t>Jaamac</a:t>
            </a:r>
            <a:r>
              <a:rPr lang="en-US" sz="1800" b="1" dirty="0"/>
              <a:t>&lt;/td&gt;</a:t>
            </a:r>
          </a:p>
          <a:p>
            <a:pPr marL="0" indent="0">
              <a:spcBef>
                <a:spcPts val="100"/>
              </a:spcBef>
              <a:buNone/>
            </a:pPr>
            <a:r>
              <a:rPr lang="en-US" sz="1800" b="1" dirty="0"/>
              <a:t>            &lt;td&gt;5/11&lt;/td&gt;</a:t>
            </a:r>
          </a:p>
          <a:p>
            <a:pPr marL="0" indent="0">
              <a:spcBef>
                <a:spcPts val="100"/>
              </a:spcBef>
              <a:buNone/>
            </a:pPr>
            <a:r>
              <a:rPr lang="en-US" sz="1800" b="1" dirty="0"/>
              <a:t>        &lt;/tr&gt;</a:t>
            </a:r>
          </a:p>
          <a:p>
            <a:pPr marL="0" indent="0">
              <a:spcBef>
                <a:spcPts val="100"/>
              </a:spcBef>
              <a:buNone/>
            </a:pPr>
            <a:r>
              <a:rPr lang="en-US" sz="1800" b="1" dirty="0"/>
              <a:t>    &lt;/table&gt;</a:t>
            </a:r>
          </a:p>
        </p:txBody>
      </p:sp>
      <p:sp>
        <p:nvSpPr>
          <p:cNvPr id="5" name="Content Placeholder 4"/>
          <p:cNvSpPr>
            <a:spLocks noGrp="1"/>
          </p:cNvSpPr>
          <p:nvPr>
            <p:ph idx="13"/>
          </p:nvPr>
        </p:nvSpPr>
        <p:spPr>
          <a:xfrm>
            <a:off x="4572001" y="914400"/>
            <a:ext cx="4019550" cy="369332"/>
          </a:xfrm>
        </p:spPr>
        <p:txBody>
          <a:bodyPr wrap="square">
            <a:spAutoFit/>
          </a:bodyPr>
          <a:lstStyle/>
          <a:p>
            <a:pPr marL="514350" indent="0">
              <a:buNone/>
            </a:pPr>
            <a:r>
              <a:rPr lang="en-US" sz="2400" dirty="0"/>
              <a:t>Using the &lt;</a:t>
            </a:r>
            <a:r>
              <a:rPr lang="en-US" sz="2400" dirty="0" err="1"/>
              <a:t>th</a:t>
            </a:r>
            <a:r>
              <a:rPr lang="en-US" sz="2400" dirty="0"/>
              <a:t>&gt; Element</a:t>
            </a:r>
          </a:p>
        </p:txBody>
      </p:sp>
      <p:pic>
        <p:nvPicPr>
          <p:cNvPr id="6" name="Picture 5">
            <a:extLst>
              <a:ext uri="{FF2B5EF4-FFF2-40B4-BE49-F238E27FC236}">
                <a16:creationId xmlns:a16="http://schemas.microsoft.com/office/drawing/2014/main" id="{28C0E20E-0299-3474-4480-90C03C7E94C4}"/>
              </a:ext>
            </a:extLst>
          </p:cNvPr>
          <p:cNvPicPr>
            <a:picLocks noChangeAspect="1"/>
          </p:cNvPicPr>
          <p:nvPr/>
        </p:nvPicPr>
        <p:blipFill>
          <a:blip r:embed="rId3"/>
          <a:stretch>
            <a:fillRect/>
          </a:stretch>
        </p:blipFill>
        <p:spPr>
          <a:xfrm>
            <a:off x="5562600" y="1341686"/>
            <a:ext cx="2581275" cy="1666875"/>
          </a:xfrm>
          <a:prstGeom prst="rect">
            <a:avLst/>
          </a:prstGeom>
        </p:spPr>
      </p:pic>
    </p:spTree>
    <p:extLst>
      <p:ext uri="{BB962C8B-B14F-4D97-AF65-F5344CB8AC3E}">
        <p14:creationId xmlns:p14="http://schemas.microsoft.com/office/powerpoint/2010/main" val="73376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229600" cy="553998"/>
          </a:xfrm>
        </p:spPr>
        <p:txBody>
          <a:bodyPr wrap="square">
            <a:spAutoFit/>
          </a:bodyPr>
          <a:lstStyle/>
          <a:p>
            <a:r>
              <a:rPr lang="en-US" sz="3600" spc="-500" dirty="0">
                <a:latin typeface="+mj-lt"/>
              </a:rPr>
              <a:t>H T M </a:t>
            </a:r>
            <a:r>
              <a:rPr lang="en-US" sz="3600" dirty="0">
                <a:latin typeface="+mj-lt"/>
              </a:rPr>
              <a:t>L border Attribute</a:t>
            </a:r>
          </a:p>
        </p:txBody>
      </p:sp>
      <p:sp>
        <p:nvSpPr>
          <p:cNvPr id="4" name="Content Placeholder 3"/>
          <p:cNvSpPr>
            <a:spLocks noGrp="1"/>
          </p:cNvSpPr>
          <p:nvPr>
            <p:ph idx="1"/>
          </p:nvPr>
        </p:nvSpPr>
        <p:spPr>
          <a:xfrm>
            <a:off x="457200" y="857251"/>
            <a:ext cx="4343400" cy="2000548"/>
          </a:xfrm>
        </p:spPr>
        <p:txBody>
          <a:bodyPr wrap="square">
            <a:spAutoFit/>
          </a:bodyPr>
          <a:lstStyle/>
          <a:p>
            <a:r>
              <a:rPr lang="en-US" sz="2400" dirty="0"/>
              <a:t>Indicates the table is specifically used for page layout</a:t>
            </a:r>
          </a:p>
          <a:p>
            <a:pPr lvl="1"/>
            <a:r>
              <a:rPr lang="en-US" sz="2400" dirty="0"/>
              <a:t>Optional</a:t>
            </a:r>
          </a:p>
          <a:p>
            <a:pPr lvl="1"/>
            <a:r>
              <a:rPr lang="en-US" sz="2400" dirty="0"/>
              <a:t>border="1"</a:t>
            </a:r>
          </a:p>
        </p:txBody>
      </p:sp>
      <p:sp>
        <p:nvSpPr>
          <p:cNvPr id="5" name="Content Placeholder 4"/>
          <p:cNvSpPr>
            <a:spLocks noGrp="1"/>
          </p:cNvSpPr>
          <p:nvPr>
            <p:ph idx="13"/>
          </p:nvPr>
        </p:nvSpPr>
        <p:spPr>
          <a:xfrm>
            <a:off x="457200" y="2929860"/>
            <a:ext cx="4343400" cy="738664"/>
          </a:xfrm>
        </p:spPr>
        <p:txBody>
          <a:bodyPr wrap="square">
            <a:spAutoFit/>
          </a:bodyPr>
          <a:lstStyle/>
          <a:p>
            <a:pPr marL="742950" indent="0">
              <a:buNone/>
            </a:pPr>
            <a:r>
              <a:rPr lang="en-US" sz="2400" dirty="0"/>
              <a:t>Visible browser default border</a:t>
            </a:r>
          </a:p>
        </p:txBody>
      </p:sp>
      <p:sp>
        <p:nvSpPr>
          <p:cNvPr id="6" name="Content Placeholder 5"/>
          <p:cNvSpPr>
            <a:spLocks noGrp="1"/>
          </p:cNvSpPr>
          <p:nvPr>
            <p:ph idx="14"/>
          </p:nvPr>
        </p:nvSpPr>
        <p:spPr>
          <a:xfrm>
            <a:off x="457200" y="4069318"/>
            <a:ext cx="4343400" cy="369332"/>
          </a:xfrm>
        </p:spPr>
        <p:txBody>
          <a:bodyPr wrap="square">
            <a:spAutoFit/>
          </a:bodyPr>
          <a:lstStyle/>
          <a:p>
            <a:pPr lvl="1"/>
            <a:r>
              <a:rPr lang="en-US" sz="2400" dirty="0"/>
              <a:t>border= "0" </a:t>
            </a:r>
          </a:p>
        </p:txBody>
      </p:sp>
      <p:sp>
        <p:nvSpPr>
          <p:cNvPr id="3" name="Content Placeholder 2"/>
          <p:cNvSpPr>
            <a:spLocks noGrp="1"/>
          </p:cNvSpPr>
          <p:nvPr>
            <p:ph idx="15"/>
          </p:nvPr>
        </p:nvSpPr>
        <p:spPr>
          <a:xfrm>
            <a:off x="457200" y="4519136"/>
            <a:ext cx="4343400" cy="738664"/>
          </a:xfrm>
        </p:spPr>
        <p:txBody>
          <a:bodyPr wrap="square">
            <a:spAutoFit/>
          </a:bodyPr>
          <a:lstStyle/>
          <a:p>
            <a:pPr marL="742950" indent="0">
              <a:buNone/>
            </a:pPr>
            <a:r>
              <a:rPr lang="en-US" sz="2400" dirty="0"/>
              <a:t>No visible browser default border</a:t>
            </a:r>
          </a:p>
        </p:txBody>
      </p:sp>
      <p:pic>
        <p:nvPicPr>
          <p:cNvPr id="8" name="Picture 7">
            <a:extLst>
              <a:ext uri="{FF2B5EF4-FFF2-40B4-BE49-F238E27FC236}">
                <a16:creationId xmlns:a16="http://schemas.microsoft.com/office/drawing/2014/main" id="{5F6184C2-25AD-A011-F435-A801B2DB8D37}"/>
              </a:ext>
            </a:extLst>
          </p:cNvPr>
          <p:cNvPicPr>
            <a:picLocks noChangeAspect="1"/>
          </p:cNvPicPr>
          <p:nvPr/>
        </p:nvPicPr>
        <p:blipFill>
          <a:blip r:embed="rId3"/>
          <a:stretch>
            <a:fillRect/>
          </a:stretch>
        </p:blipFill>
        <p:spPr>
          <a:xfrm>
            <a:off x="4831672" y="864929"/>
            <a:ext cx="3819525" cy="1704975"/>
          </a:xfrm>
          <a:prstGeom prst="rect">
            <a:avLst/>
          </a:prstGeom>
        </p:spPr>
      </p:pic>
      <p:pic>
        <p:nvPicPr>
          <p:cNvPr id="10" name="Picture 9">
            <a:extLst>
              <a:ext uri="{FF2B5EF4-FFF2-40B4-BE49-F238E27FC236}">
                <a16:creationId xmlns:a16="http://schemas.microsoft.com/office/drawing/2014/main" id="{86C2CCB4-9DB7-EFC4-FA75-F4CB09311E17}"/>
              </a:ext>
            </a:extLst>
          </p:cNvPr>
          <p:cNvPicPr>
            <a:picLocks noChangeAspect="1"/>
          </p:cNvPicPr>
          <p:nvPr/>
        </p:nvPicPr>
        <p:blipFill>
          <a:blip r:embed="rId4"/>
          <a:stretch>
            <a:fillRect/>
          </a:stretch>
        </p:blipFill>
        <p:spPr>
          <a:xfrm>
            <a:off x="4867922" y="4259245"/>
            <a:ext cx="3619500" cy="1543050"/>
          </a:xfrm>
          <a:prstGeom prst="rect">
            <a:avLst/>
          </a:prstGeom>
        </p:spPr>
      </p:pic>
    </p:spTree>
    <p:extLst>
      <p:ext uri="{BB962C8B-B14F-4D97-AF65-F5344CB8AC3E}">
        <p14:creationId xmlns:p14="http://schemas.microsoft.com/office/powerpoint/2010/main" val="123195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H T M </a:t>
            </a:r>
            <a:r>
              <a:rPr lang="en-US" sz="3600" dirty="0">
                <a:latin typeface="+mj-lt"/>
              </a:rPr>
              <a:t>L </a:t>
            </a:r>
            <a:r>
              <a:rPr lang="en-US" sz="3600" dirty="0" err="1">
                <a:latin typeface="+mj-lt"/>
              </a:rPr>
              <a:t>colspan</a:t>
            </a:r>
            <a:r>
              <a:rPr lang="en-US" sz="3600" dirty="0">
                <a:latin typeface="+mj-lt"/>
              </a:rPr>
              <a:t> Attribute</a:t>
            </a:r>
          </a:p>
        </p:txBody>
      </p:sp>
      <p:sp>
        <p:nvSpPr>
          <p:cNvPr id="3" name="Content Placeholder 2"/>
          <p:cNvSpPr>
            <a:spLocks noGrp="1"/>
          </p:cNvSpPr>
          <p:nvPr>
            <p:ph idx="1"/>
          </p:nvPr>
        </p:nvSpPr>
        <p:spPr>
          <a:xfrm>
            <a:off x="381000" y="1591576"/>
            <a:ext cx="4572001" cy="4524315"/>
          </a:xfrm>
        </p:spPr>
        <p:txBody>
          <a:bodyPr wrap="square">
            <a:spAutoFit/>
          </a:bodyPr>
          <a:lstStyle/>
          <a:p>
            <a:pPr marL="0" indent="0">
              <a:spcBef>
                <a:spcPts val="600"/>
              </a:spcBef>
              <a:buNone/>
            </a:pPr>
            <a:r>
              <a:rPr lang="en-US" sz="1800" b="1" dirty="0"/>
              <a:t>&lt;table border="1"&gt;</a:t>
            </a:r>
          </a:p>
          <a:p>
            <a:pPr marL="0" indent="0">
              <a:spcBef>
                <a:spcPts val="600"/>
              </a:spcBef>
              <a:buNone/>
            </a:pPr>
            <a:r>
              <a:rPr lang="en-US" sz="1800" b="1" dirty="0"/>
              <a:t>        &lt;tr&gt;</a:t>
            </a:r>
          </a:p>
          <a:p>
            <a:pPr marL="0" indent="0">
              <a:spcBef>
                <a:spcPts val="600"/>
              </a:spcBef>
              <a:buNone/>
            </a:pPr>
            <a:r>
              <a:rPr lang="en-US" sz="1800" b="1" dirty="0"/>
              <a:t>            &lt;td </a:t>
            </a:r>
            <a:r>
              <a:rPr lang="en-US" sz="1800" b="1" dirty="0" err="1"/>
              <a:t>colspan</a:t>
            </a:r>
            <a:r>
              <a:rPr lang="en-US" sz="1800" b="1" dirty="0"/>
              <a:t>="2"&gt;Birthday list&lt;/td&gt;</a:t>
            </a:r>
          </a:p>
          <a:p>
            <a:pPr marL="0" indent="0">
              <a:spcBef>
                <a:spcPts val="600"/>
              </a:spcBef>
              <a:buNone/>
            </a:pPr>
            <a:r>
              <a:rPr lang="en-US" sz="1800" b="1" dirty="0"/>
              <a:t>        &lt;/tr&gt;</a:t>
            </a:r>
          </a:p>
          <a:p>
            <a:pPr marL="0" indent="0">
              <a:spcBef>
                <a:spcPts val="600"/>
              </a:spcBef>
              <a:buNone/>
            </a:pPr>
            <a:r>
              <a:rPr lang="en-US" sz="1800" b="1" dirty="0"/>
              <a:t>        &lt;tr&gt;</a:t>
            </a:r>
          </a:p>
          <a:p>
            <a:pPr marL="0" indent="0">
              <a:spcBef>
                <a:spcPts val="600"/>
              </a:spcBef>
              <a:buNone/>
            </a:pPr>
            <a:r>
              <a:rPr lang="en-US" sz="1800" b="1" dirty="0"/>
              <a:t>            &lt;td&gt;</a:t>
            </a:r>
            <a:r>
              <a:rPr lang="en-US" sz="1800" b="1" dirty="0" err="1"/>
              <a:t>Maxamed</a:t>
            </a:r>
            <a:r>
              <a:rPr lang="en-US" sz="1800" b="1" dirty="0"/>
              <a:t>&lt;/td&gt;</a:t>
            </a:r>
          </a:p>
          <a:p>
            <a:pPr marL="0" indent="0">
              <a:spcBef>
                <a:spcPts val="600"/>
              </a:spcBef>
              <a:buNone/>
            </a:pPr>
            <a:r>
              <a:rPr lang="en-US" sz="1800" b="1" dirty="0"/>
              <a:t>            &lt;td&gt;11/30&lt;/td&gt;</a:t>
            </a:r>
          </a:p>
          <a:p>
            <a:pPr marL="0" indent="0">
              <a:spcBef>
                <a:spcPts val="600"/>
              </a:spcBef>
              <a:buNone/>
            </a:pPr>
            <a:r>
              <a:rPr lang="en-US" sz="1800" b="1" dirty="0"/>
              <a:t>        &lt;/tr&gt;</a:t>
            </a:r>
          </a:p>
          <a:p>
            <a:pPr marL="0" indent="0">
              <a:spcBef>
                <a:spcPts val="600"/>
              </a:spcBef>
              <a:buNone/>
            </a:pPr>
            <a:r>
              <a:rPr lang="en-US" sz="1800" b="1" dirty="0"/>
              <a:t>        &lt;tr&gt;</a:t>
            </a:r>
          </a:p>
          <a:p>
            <a:pPr marL="0" indent="0">
              <a:spcBef>
                <a:spcPts val="600"/>
              </a:spcBef>
              <a:buNone/>
            </a:pPr>
            <a:r>
              <a:rPr lang="en-US" sz="1800" b="1" dirty="0"/>
              <a:t>            &lt;td&gt;</a:t>
            </a:r>
            <a:r>
              <a:rPr lang="en-US" sz="1800" b="1" dirty="0" err="1"/>
              <a:t>Jaamac</a:t>
            </a:r>
            <a:r>
              <a:rPr lang="en-US" sz="1800" b="1" dirty="0"/>
              <a:t>&lt;/td&gt;</a:t>
            </a:r>
          </a:p>
          <a:p>
            <a:pPr marL="0" indent="0">
              <a:spcBef>
                <a:spcPts val="600"/>
              </a:spcBef>
              <a:buNone/>
            </a:pPr>
            <a:r>
              <a:rPr lang="en-US" sz="1800" b="1" dirty="0"/>
              <a:t>            &lt;td&gt;5/11&lt;/td&gt;</a:t>
            </a:r>
          </a:p>
          <a:p>
            <a:pPr marL="0" indent="0">
              <a:spcBef>
                <a:spcPts val="600"/>
              </a:spcBef>
              <a:buNone/>
            </a:pPr>
            <a:r>
              <a:rPr lang="en-US" sz="1800" b="1" dirty="0"/>
              <a:t>        &lt;/tr&gt;</a:t>
            </a:r>
          </a:p>
          <a:p>
            <a:pPr marL="0" indent="0">
              <a:spcBef>
                <a:spcPts val="600"/>
              </a:spcBef>
              <a:buNone/>
            </a:pPr>
            <a:r>
              <a:rPr lang="en-US" sz="1800" b="1" dirty="0"/>
              <a:t>    &lt;/table&gt;</a:t>
            </a:r>
          </a:p>
        </p:txBody>
      </p:sp>
      <p:sp>
        <p:nvSpPr>
          <p:cNvPr id="4" name="Content Placeholder 2">
            <a:extLst>
              <a:ext uri="{FF2B5EF4-FFF2-40B4-BE49-F238E27FC236}">
                <a16:creationId xmlns:a16="http://schemas.microsoft.com/office/drawing/2014/main" id="{F0D953F8-354F-F7C2-A7DF-D2424A62DD98}"/>
              </a:ext>
            </a:extLst>
          </p:cNvPr>
          <p:cNvSpPr txBox="1">
            <a:spLocks/>
          </p:cNvSpPr>
          <p:nvPr/>
        </p:nvSpPr>
        <p:spPr>
          <a:xfrm>
            <a:off x="230030" y="833934"/>
            <a:ext cx="5256370" cy="738664"/>
          </a:xfrm>
          <a:prstGeom prst="rect">
            <a:avLst/>
          </a:prstGeom>
        </p:spPr>
        <p:txBody>
          <a:bodyPr vert="horz" wrap="square" lIns="0" tIns="0" rIns="0" bIns="0" rtlCol="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pPr>
              <a:spcBef>
                <a:spcPts val="600"/>
              </a:spcBef>
            </a:pPr>
            <a:r>
              <a:rPr lang="en-US" sz="2400" dirty="0"/>
              <a:t>Specifies the number of columns that a cell will occupy.</a:t>
            </a:r>
          </a:p>
        </p:txBody>
      </p:sp>
      <p:pic>
        <p:nvPicPr>
          <p:cNvPr id="6" name="Picture 5">
            <a:extLst>
              <a:ext uri="{FF2B5EF4-FFF2-40B4-BE49-F238E27FC236}">
                <a16:creationId xmlns:a16="http://schemas.microsoft.com/office/drawing/2014/main" id="{39DBAA54-ED4D-EBF9-2B16-FF42C693837A}"/>
              </a:ext>
            </a:extLst>
          </p:cNvPr>
          <p:cNvPicPr>
            <a:picLocks noChangeAspect="1"/>
          </p:cNvPicPr>
          <p:nvPr/>
        </p:nvPicPr>
        <p:blipFill>
          <a:blip r:embed="rId3"/>
          <a:stretch>
            <a:fillRect/>
          </a:stretch>
        </p:blipFill>
        <p:spPr>
          <a:xfrm>
            <a:off x="5486400" y="877201"/>
            <a:ext cx="3276600" cy="2194152"/>
          </a:xfrm>
          <a:prstGeom prst="rect">
            <a:avLst/>
          </a:prstGeom>
        </p:spPr>
      </p:pic>
    </p:spTree>
    <p:extLst>
      <p:ext uri="{BB962C8B-B14F-4D97-AF65-F5344CB8AC3E}">
        <p14:creationId xmlns:p14="http://schemas.microsoft.com/office/powerpoint/2010/main" val="319031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H T M </a:t>
            </a:r>
            <a:r>
              <a:rPr lang="en-US" sz="3600" dirty="0">
                <a:solidFill>
                  <a:schemeClr val="bg2"/>
                </a:solidFill>
                <a:latin typeface="+mj-lt"/>
              </a:rPr>
              <a:t>L </a:t>
            </a:r>
            <a:r>
              <a:rPr lang="en-US" sz="3600" dirty="0" err="1">
                <a:solidFill>
                  <a:schemeClr val="bg2"/>
                </a:solidFill>
                <a:latin typeface="+mj-lt"/>
              </a:rPr>
              <a:t>rowspan</a:t>
            </a:r>
            <a:r>
              <a:rPr lang="en-US" sz="3600" dirty="0">
                <a:solidFill>
                  <a:schemeClr val="bg2"/>
                </a:solidFill>
                <a:latin typeface="+mj-lt"/>
              </a:rPr>
              <a:t> Attribute</a:t>
            </a:r>
          </a:p>
        </p:txBody>
      </p:sp>
      <p:sp>
        <p:nvSpPr>
          <p:cNvPr id="3" name="Content Placeholder 2"/>
          <p:cNvSpPr>
            <a:spLocks noGrp="1"/>
          </p:cNvSpPr>
          <p:nvPr>
            <p:ph idx="1"/>
          </p:nvPr>
        </p:nvSpPr>
        <p:spPr>
          <a:xfrm>
            <a:off x="457200" y="2692681"/>
            <a:ext cx="8153400" cy="3323987"/>
          </a:xfrm>
        </p:spPr>
        <p:txBody>
          <a:bodyPr wrap="square">
            <a:spAutoFit/>
          </a:bodyPr>
          <a:lstStyle/>
          <a:p>
            <a:pPr marL="0" indent="0">
              <a:spcBef>
                <a:spcPts val="600"/>
              </a:spcBef>
              <a:buNone/>
            </a:pPr>
            <a:r>
              <a:rPr lang="en-US" sz="2400" dirty="0"/>
              <a:t>&lt;table border="1"&gt;</a:t>
            </a:r>
            <a:br>
              <a:rPr lang="en-US" sz="2400" dirty="0"/>
            </a:br>
            <a:r>
              <a:rPr lang="en-US" sz="2400" dirty="0"/>
              <a:t>    &lt;</a:t>
            </a:r>
            <a:r>
              <a:rPr lang="en-US" sz="2400" dirty="0" err="1"/>
              <a:t>tr</a:t>
            </a:r>
            <a:r>
              <a:rPr lang="en-US" sz="2400" dirty="0"/>
              <a:t>&gt;</a:t>
            </a:r>
            <a:br>
              <a:rPr lang="en-US" sz="2400" dirty="0"/>
            </a:br>
            <a:r>
              <a:rPr lang="en-US" sz="2400" dirty="0"/>
              <a:t>        &lt;td </a:t>
            </a:r>
            <a:r>
              <a:rPr lang="en-US" sz="2400" dirty="0" err="1"/>
              <a:t>rowspan</a:t>
            </a:r>
            <a:r>
              <a:rPr lang="en-US" sz="2400" dirty="0"/>
              <a:t>="2"&gt;This spans two rows&lt;/td&gt;</a:t>
            </a:r>
            <a:br>
              <a:rPr lang="en-US" sz="2400" dirty="0"/>
            </a:br>
            <a:r>
              <a:rPr lang="en-US" sz="2400" dirty="0"/>
              <a:t>        &lt;td&gt;Row 1 Column 2&lt;/td&gt;</a:t>
            </a:r>
            <a:br>
              <a:rPr lang="en-US" sz="2400" dirty="0"/>
            </a:br>
            <a:r>
              <a:rPr lang="en-US" sz="2400" dirty="0"/>
              <a:t>    &lt;/</a:t>
            </a:r>
            <a:r>
              <a:rPr lang="en-US" sz="2400" dirty="0" err="1"/>
              <a:t>tr</a:t>
            </a:r>
            <a:r>
              <a:rPr lang="en-US" sz="2400" dirty="0"/>
              <a:t>&gt;</a:t>
            </a:r>
            <a:br>
              <a:rPr lang="en-US" sz="2400" dirty="0"/>
            </a:br>
            <a:r>
              <a:rPr lang="en-US" sz="2400" dirty="0"/>
              <a:t>    &lt;</a:t>
            </a:r>
            <a:r>
              <a:rPr lang="en-US" sz="2400" dirty="0" err="1"/>
              <a:t>tr</a:t>
            </a:r>
            <a:r>
              <a:rPr lang="en-US" sz="2400" dirty="0"/>
              <a:t>&gt;</a:t>
            </a:r>
            <a:br>
              <a:rPr lang="en-US" sz="2400" dirty="0"/>
            </a:br>
            <a:r>
              <a:rPr lang="en-US" sz="2400" dirty="0"/>
              <a:t>        &lt;td&gt;Row 2 Column 2&lt;/td&gt;</a:t>
            </a:r>
            <a:br>
              <a:rPr lang="en-US" sz="2400" dirty="0"/>
            </a:br>
            <a:r>
              <a:rPr lang="en-US" sz="2400" dirty="0"/>
              <a:t>    &lt;/</a:t>
            </a:r>
            <a:r>
              <a:rPr lang="en-US" sz="2400" dirty="0" err="1"/>
              <a:t>tr</a:t>
            </a:r>
            <a:r>
              <a:rPr lang="en-US" sz="2400" dirty="0"/>
              <a:t>&gt;</a:t>
            </a:r>
            <a:br>
              <a:rPr lang="en-US" sz="2400" dirty="0"/>
            </a:br>
            <a:r>
              <a:rPr lang="en-US" sz="2400" dirty="0"/>
              <a:t> &lt;/table&gt;</a:t>
            </a:r>
          </a:p>
        </p:txBody>
      </p:sp>
      <p:sp>
        <p:nvSpPr>
          <p:cNvPr id="4" name="Content Placeholder 2">
            <a:extLst>
              <a:ext uri="{FF2B5EF4-FFF2-40B4-BE49-F238E27FC236}">
                <a16:creationId xmlns:a16="http://schemas.microsoft.com/office/drawing/2014/main" id="{A8261730-CCD0-4163-E00D-3B89B912A3A4}"/>
              </a:ext>
            </a:extLst>
          </p:cNvPr>
          <p:cNvSpPr txBox="1">
            <a:spLocks/>
          </p:cNvSpPr>
          <p:nvPr/>
        </p:nvSpPr>
        <p:spPr>
          <a:xfrm>
            <a:off x="230030" y="833934"/>
            <a:ext cx="5637369" cy="738664"/>
          </a:xfrm>
          <a:prstGeom prst="rect">
            <a:avLst/>
          </a:prstGeom>
        </p:spPr>
        <p:txBody>
          <a:bodyPr vert="horz" wrap="square" lIns="0" tIns="0" rIns="0" bIns="0" rtlCol="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pPr>
              <a:spcBef>
                <a:spcPts val="600"/>
              </a:spcBef>
            </a:pPr>
            <a:r>
              <a:rPr lang="en-US" sz="2400" dirty="0"/>
              <a:t>Specifies the number of rows that a cell will occupy.</a:t>
            </a:r>
          </a:p>
        </p:txBody>
      </p:sp>
      <p:pic>
        <p:nvPicPr>
          <p:cNvPr id="6" name="Picture 5">
            <a:extLst>
              <a:ext uri="{FF2B5EF4-FFF2-40B4-BE49-F238E27FC236}">
                <a16:creationId xmlns:a16="http://schemas.microsoft.com/office/drawing/2014/main" id="{9559D293-A356-DBB5-0F98-AA6DD738C352}"/>
              </a:ext>
            </a:extLst>
          </p:cNvPr>
          <p:cNvPicPr>
            <a:picLocks noChangeAspect="1"/>
          </p:cNvPicPr>
          <p:nvPr/>
        </p:nvPicPr>
        <p:blipFill>
          <a:blip r:embed="rId3"/>
          <a:stretch>
            <a:fillRect/>
          </a:stretch>
        </p:blipFill>
        <p:spPr>
          <a:xfrm>
            <a:off x="4279364" y="1276271"/>
            <a:ext cx="4600575" cy="1019175"/>
          </a:xfrm>
          <a:prstGeom prst="rect">
            <a:avLst/>
          </a:prstGeom>
        </p:spPr>
      </p:pic>
    </p:spTree>
    <p:extLst>
      <p:ext uri="{BB962C8B-B14F-4D97-AF65-F5344CB8AC3E}">
        <p14:creationId xmlns:p14="http://schemas.microsoft.com/office/powerpoint/2010/main" val="19950314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25885</TotalTime>
  <Words>1465</Words>
  <Application>Microsoft Office PowerPoint</Application>
  <PresentationFormat>On-screen Show (4:3)</PresentationFormat>
  <Paragraphs>226</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Verdana</vt:lpstr>
      <vt:lpstr>Wingdings</vt:lpstr>
      <vt:lpstr>508 Lecture</vt:lpstr>
      <vt:lpstr>Basics of Web Design</vt:lpstr>
      <vt:lpstr>Learning Outcomes</vt:lpstr>
      <vt:lpstr>H T M L Table</vt:lpstr>
      <vt:lpstr>H T M L Table Elements</vt:lpstr>
      <vt:lpstr>H T M L Table Example 1</vt:lpstr>
      <vt:lpstr>H T M L Table Example 2</vt:lpstr>
      <vt:lpstr>H T M L border Attribute</vt:lpstr>
      <vt:lpstr>H T M L colspan Attribute</vt:lpstr>
      <vt:lpstr>H T M L rowspan Attribute</vt:lpstr>
      <vt:lpstr>Accessibility and Tables</vt:lpstr>
      <vt:lpstr>Accessibility: headers &amp; id Attributes</vt:lpstr>
      <vt:lpstr>Accessibility: scope Attributes</vt:lpstr>
      <vt:lpstr>Using C S S to Style a Table</vt:lpstr>
      <vt:lpstr>C S S 3 Structural Pseudo-classes</vt:lpstr>
      <vt:lpstr>Table Row Groups</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JARANE</cp:lastModifiedBy>
  <cp:revision>6047</cp:revision>
  <dcterms:created xsi:type="dcterms:W3CDTF">2014-07-14T20:04:21Z</dcterms:created>
  <dcterms:modified xsi:type="dcterms:W3CDTF">2023-05-08T05:07:46Z</dcterms:modified>
</cp:coreProperties>
</file>