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cticons.github.com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useiconic.com/op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glyph.smarticons.co/" TargetMode="External"/><Relationship Id="rId4" Type="http://schemas.openxmlformats.org/officeDocument/2006/relationships/hyperlink" Target="https://material.io/icon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to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618" y="450760"/>
            <a:ext cx="6840959" cy="57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Major Components: </a:t>
            </a:r>
            <a:r>
              <a:rPr lang="en-US" sz="4400" dirty="0">
                <a:solidFill>
                  <a:srgbClr val="FFFF00"/>
                </a:solidFill>
              </a:rPr>
              <a:t>Progress Bar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Important Classes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.progress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.progress-bar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.progress-bar-striped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.progress-bar-animated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Style=“</a:t>
            </a:r>
            <a:r>
              <a:rPr lang="en-US" sz="3600" dirty="0" err="1">
                <a:solidFill>
                  <a:srgbClr val="FFFF00"/>
                </a:solidFill>
              </a:rPr>
              <a:t>width:x</a:t>
            </a:r>
            <a:r>
              <a:rPr lang="en-US" sz="3600" dirty="0">
                <a:solidFill>
                  <a:srgbClr val="FFFF00"/>
                </a:solidFill>
              </a:rPr>
              <a:t>%”</a:t>
            </a:r>
          </a:p>
          <a:p>
            <a:pPr lvl="1"/>
            <a:endParaRPr lang="en-US" sz="3600" dirty="0">
              <a:solidFill>
                <a:srgbClr val="FFFF00"/>
              </a:solidFill>
            </a:endParaRPr>
          </a:p>
          <a:p>
            <a:pPr lvl="1"/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62" y="112460"/>
            <a:ext cx="1914659" cy="1914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98" y="112460"/>
            <a:ext cx="1584702" cy="1330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604" y="2279784"/>
            <a:ext cx="5610638" cy="21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7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Major Components: </a:t>
            </a:r>
            <a:r>
              <a:rPr lang="en-US" sz="4400" dirty="0">
                <a:solidFill>
                  <a:srgbClr val="FFFF00"/>
                </a:solidFill>
              </a:rPr>
              <a:t>Buttons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Important Classes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</a:t>
            </a:r>
            <a:r>
              <a:rPr lang="en-US" sz="3600" dirty="0" err="1">
                <a:solidFill>
                  <a:srgbClr val="FFFF00"/>
                </a:solidFill>
              </a:rPr>
              <a:t>btn</a:t>
            </a:r>
            <a:endParaRPr lang="en-US" sz="3600" dirty="0">
              <a:solidFill>
                <a:srgbClr val="FFFF00"/>
              </a:solidFill>
            </a:endParaRP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</a:t>
            </a:r>
            <a:r>
              <a:rPr lang="en-US" sz="3600" dirty="0" err="1">
                <a:solidFill>
                  <a:srgbClr val="FFFF00"/>
                </a:solidFill>
              </a:rPr>
              <a:t>btn</a:t>
            </a:r>
            <a:r>
              <a:rPr lang="en-US" sz="3600" dirty="0">
                <a:solidFill>
                  <a:srgbClr val="FFFF00"/>
                </a:solidFill>
              </a:rPr>
              <a:t>-primary/secondary/…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</a:t>
            </a:r>
            <a:r>
              <a:rPr lang="en-US" sz="3600" dirty="0" err="1">
                <a:solidFill>
                  <a:srgbClr val="FFFF00"/>
                </a:solidFill>
              </a:rPr>
              <a:t>btn</a:t>
            </a:r>
            <a:r>
              <a:rPr lang="en-US" sz="3600" dirty="0">
                <a:solidFill>
                  <a:srgbClr val="FFFF00"/>
                </a:solidFill>
              </a:rPr>
              <a:t>-outline-primary/secondary/…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</a:t>
            </a:r>
            <a:r>
              <a:rPr lang="en-US" sz="3600" dirty="0" err="1">
                <a:solidFill>
                  <a:srgbClr val="FFFF00"/>
                </a:solidFill>
              </a:rPr>
              <a:t>btn</a:t>
            </a:r>
            <a:r>
              <a:rPr lang="en-US" sz="3600" dirty="0">
                <a:solidFill>
                  <a:srgbClr val="FFFF00"/>
                </a:solidFill>
              </a:rPr>
              <a:t>-block</a:t>
            </a:r>
          </a:p>
          <a:p>
            <a:pPr lvl="1"/>
            <a:endParaRPr lang="en-US" sz="3600" dirty="0">
              <a:solidFill>
                <a:srgbClr val="FFFF00"/>
              </a:solidFill>
            </a:endParaRPr>
          </a:p>
          <a:p>
            <a:pPr lvl="1"/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62" y="112460"/>
            <a:ext cx="1914659" cy="1914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98" y="112460"/>
            <a:ext cx="1584702" cy="13309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835" y="4654409"/>
            <a:ext cx="7389770" cy="799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835" y="5539096"/>
            <a:ext cx="7389770" cy="8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6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Major Components: </a:t>
            </a:r>
            <a:r>
              <a:rPr lang="en-US" sz="4400" dirty="0">
                <a:solidFill>
                  <a:srgbClr val="FFFF00"/>
                </a:solidFill>
              </a:rPr>
              <a:t>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Bootstrap includes a responsive, mobile first fluid grid system that appropriately scales up to </a:t>
            </a:r>
            <a:r>
              <a:rPr lang="en-US" sz="3200" dirty="0">
                <a:solidFill>
                  <a:srgbClr val="FFFF00"/>
                </a:solidFill>
              </a:rPr>
              <a:t>12 columns</a:t>
            </a:r>
            <a:r>
              <a:rPr lang="en-US" sz="3200" dirty="0"/>
              <a:t>.</a:t>
            </a:r>
          </a:p>
          <a:p>
            <a:r>
              <a:rPr lang="en-US" sz="3200" dirty="0"/>
              <a:t>used for creating page layouts through a series of </a:t>
            </a:r>
            <a:r>
              <a:rPr lang="en-US" sz="3200" dirty="0">
                <a:solidFill>
                  <a:srgbClr val="FFFF00"/>
                </a:solidFill>
              </a:rPr>
              <a:t>rows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FFF00"/>
                </a:solidFill>
              </a:rPr>
              <a:t>columns</a:t>
            </a:r>
            <a:r>
              <a:rPr lang="en-US" sz="3200" dirty="0"/>
              <a:t> that house your content</a:t>
            </a:r>
          </a:p>
          <a:p>
            <a:pPr lvl="1"/>
            <a:r>
              <a:rPr lang="en-US" dirty="0"/>
              <a:t>Rows must be placed within a .</a:t>
            </a:r>
            <a:r>
              <a:rPr lang="en-US" dirty="0">
                <a:solidFill>
                  <a:srgbClr val="FFFF00"/>
                </a:solidFill>
              </a:rPr>
              <a:t>container </a:t>
            </a:r>
            <a:r>
              <a:rPr lang="en-US" dirty="0"/>
              <a:t>class for proper alignment and padding. </a:t>
            </a:r>
          </a:p>
          <a:p>
            <a:pPr lvl="1"/>
            <a:r>
              <a:rPr lang="en-US" dirty="0"/>
              <a:t>Use rows to create horizontal groups of columns. </a:t>
            </a:r>
          </a:p>
          <a:p>
            <a:pPr lvl="1"/>
            <a:r>
              <a:rPr lang="en-US" dirty="0"/>
              <a:t>Content should be placed within columns, and only columns may be immediate children of rows.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62" y="112460"/>
            <a:ext cx="1914659" cy="1914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98" y="112460"/>
            <a:ext cx="1584702" cy="13309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11" y="5769260"/>
            <a:ext cx="11593577" cy="815405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300378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Major Components: </a:t>
            </a:r>
            <a:r>
              <a:rPr lang="en-US" sz="4400" dirty="0">
                <a:solidFill>
                  <a:srgbClr val="FFFF00"/>
                </a:solidFill>
              </a:rPr>
              <a:t>Grid System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62" y="112460"/>
            <a:ext cx="1914659" cy="1914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98" y="112460"/>
            <a:ext cx="1584702" cy="1330902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65773" y="1417268"/>
            <a:ext cx="8074646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FMono-Regular"/>
              </a:rPr>
              <a:t>&lt;div class=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"container"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FMono-Regular"/>
              </a:rPr>
              <a:t>&gt;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FMono-Regular"/>
              </a:rPr>
              <a:t> &lt;div class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="row"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FMono-Regular"/>
              </a:rPr>
              <a:t>&gt;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FMono-Regular"/>
              </a:rPr>
              <a:t> &lt;div class=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"col-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sm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FMono-Regular"/>
              </a:rPr>
              <a:t>&gt; One of three columns &lt;/div&gt;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FMono-Regular"/>
              </a:rPr>
              <a:t> &lt;div class=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"col-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sm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FMono-Regular"/>
              </a:rPr>
              <a:t>&gt; One of three columns &lt;/div&gt;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FMono-Regular"/>
              </a:rPr>
              <a:t>&lt;div class=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"col-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sm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FMono-Regular"/>
              </a:rPr>
              <a:t>&gt; One of three columns &lt;/div&gt;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FMono-Regular"/>
              </a:rPr>
              <a:t> &lt;/div&gt;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FMono-Regular"/>
              </a:rPr>
              <a:t>&lt;/div&gt;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722" y="4060653"/>
            <a:ext cx="7926502" cy="557491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9324" y="4846374"/>
            <a:ext cx="7962900" cy="1647825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389119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Major Components: </a:t>
            </a:r>
            <a:r>
              <a:rPr lang="en-US" sz="4400" dirty="0">
                <a:solidFill>
                  <a:srgbClr val="FFFF00"/>
                </a:solidFill>
              </a:rPr>
              <a:t>List Groups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Important Classes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.list-group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.list-group-item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.active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.list-group-item-action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.list-group-item-primary/secondary…</a:t>
            </a:r>
          </a:p>
          <a:p>
            <a:pPr lvl="1"/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62" y="112460"/>
            <a:ext cx="1914659" cy="1914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98" y="112460"/>
            <a:ext cx="1584702" cy="1330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952" y="2029619"/>
            <a:ext cx="5148684" cy="256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8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Major Components: </a:t>
            </a:r>
            <a:r>
              <a:rPr lang="en-US" sz="4400" dirty="0" err="1">
                <a:solidFill>
                  <a:srgbClr val="FFFF00"/>
                </a:solidFill>
              </a:rPr>
              <a:t>Jumbotron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Important Classes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</a:t>
            </a:r>
            <a:r>
              <a:rPr lang="en-US" sz="3600" dirty="0" err="1">
                <a:solidFill>
                  <a:srgbClr val="FFFF00"/>
                </a:solidFill>
              </a:rPr>
              <a:t>jumbotron</a:t>
            </a:r>
            <a:endParaRPr lang="en-US" sz="3600" dirty="0">
              <a:solidFill>
                <a:srgbClr val="FFFF00"/>
              </a:solidFill>
            </a:endParaRP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</a:t>
            </a:r>
            <a:r>
              <a:rPr lang="en-US" sz="3600" dirty="0" err="1">
                <a:solidFill>
                  <a:srgbClr val="FFFF00"/>
                </a:solidFill>
              </a:rPr>
              <a:t>jumbotron</a:t>
            </a:r>
            <a:r>
              <a:rPr lang="en-US" sz="3600" dirty="0">
                <a:solidFill>
                  <a:srgbClr val="FFFF00"/>
                </a:solidFill>
              </a:rPr>
              <a:t>-fluid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62" y="112460"/>
            <a:ext cx="1914659" cy="1914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98" y="112460"/>
            <a:ext cx="1584702" cy="13309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009" y="2162056"/>
            <a:ext cx="6428705" cy="338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26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Major Components: </a:t>
            </a:r>
            <a:r>
              <a:rPr lang="en-US" sz="4400" dirty="0">
                <a:solidFill>
                  <a:srgbClr val="FFFF00"/>
                </a:solidFill>
              </a:rPr>
              <a:t>Cards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Important Classes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.card-group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.card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.card-image-top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.card-header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.card-body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.card-title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.card-text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.card-footer</a:t>
            </a:r>
          </a:p>
          <a:p>
            <a:pPr lvl="1"/>
            <a:r>
              <a:rPr lang="en-US" sz="3600">
                <a:solidFill>
                  <a:srgbClr val="FFFF00"/>
                </a:solidFill>
              </a:rPr>
              <a:t>.border-primary</a:t>
            </a:r>
            <a:endParaRPr lang="en-US" sz="3600" dirty="0">
              <a:solidFill>
                <a:srgbClr val="FFFF00"/>
              </a:solidFill>
            </a:endParaRPr>
          </a:p>
          <a:p>
            <a:pPr lvl="1"/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62" y="112460"/>
            <a:ext cx="1914659" cy="1914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98" y="112460"/>
            <a:ext cx="1584702" cy="1330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868" y="2162056"/>
            <a:ext cx="294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17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Major Components: </a:t>
            </a:r>
            <a:r>
              <a:rPr lang="en-US" sz="4400" dirty="0">
                <a:solidFill>
                  <a:srgbClr val="FFFF00"/>
                </a:solidFill>
              </a:rPr>
              <a:t>Forms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Important Classes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.form-group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.form-control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.form-check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.form-check-label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-form-check-input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.is-valid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.is-invalid</a:t>
            </a:r>
          </a:p>
          <a:p>
            <a:pPr lvl="1"/>
            <a:r>
              <a:rPr lang="en-US" sz="3600" dirty="0">
                <a:solidFill>
                  <a:srgbClr val="FFFF00"/>
                </a:solidFill>
              </a:rPr>
              <a:t>.invalid-feedback</a:t>
            </a:r>
          </a:p>
          <a:p>
            <a:pPr lvl="1"/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62" y="112460"/>
            <a:ext cx="1914659" cy="1914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98" y="112460"/>
            <a:ext cx="1584702" cy="1330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0405" y="7461865"/>
            <a:ext cx="10809136" cy="3826837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b="76639"/>
          <a:stretch/>
        </p:blipFill>
        <p:spPr>
          <a:xfrm>
            <a:off x="5793162" y="2101110"/>
            <a:ext cx="6214343" cy="1304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b="43277"/>
          <a:stretch/>
        </p:blipFill>
        <p:spPr>
          <a:xfrm>
            <a:off x="5793162" y="3605393"/>
            <a:ext cx="6214343" cy="23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82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Major Components: </a:t>
            </a:r>
            <a:r>
              <a:rPr lang="en-US" sz="4400" dirty="0" err="1">
                <a:solidFill>
                  <a:srgbClr val="FFFF00"/>
                </a:solidFill>
              </a:rPr>
              <a:t>Navbar</a:t>
            </a:r>
            <a:endParaRPr lang="en-US" sz="4400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62" y="112460"/>
            <a:ext cx="1914659" cy="1914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98" y="112460"/>
            <a:ext cx="1584702" cy="1330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0405" y="7461865"/>
            <a:ext cx="10809136" cy="3826837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279784"/>
            <a:ext cx="10558058" cy="28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9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Major Components: </a:t>
            </a:r>
            <a:r>
              <a:rPr lang="en-US" sz="4400" dirty="0">
                <a:solidFill>
                  <a:srgbClr val="FFFF00"/>
                </a:solidFill>
              </a:rPr>
              <a:t>Carousel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62" y="112460"/>
            <a:ext cx="1914659" cy="1914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98" y="112460"/>
            <a:ext cx="1584702" cy="13309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051" y="1690688"/>
            <a:ext cx="9377984" cy="475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8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A look at Front-end frameworks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Bootstrap version 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Why Bootstrap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Download Options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Major Bootstrap Components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Using Icons with Bootstrap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Demo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Sample Login Page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263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Using </a:t>
            </a:r>
            <a:r>
              <a:rPr lang="en-US" sz="4400" dirty="0">
                <a:solidFill>
                  <a:srgbClr val="FFFF00"/>
                </a:solidFill>
              </a:rPr>
              <a:t>Icons</a:t>
            </a:r>
            <a:r>
              <a:rPr lang="en-US" sz="4400" dirty="0"/>
              <a:t> with Bootstrap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Bootstrap does not include icons library</a:t>
            </a:r>
          </a:p>
          <a:p>
            <a:r>
              <a:rPr lang="en-US" sz="3200" dirty="0"/>
              <a:t>But recommends</a:t>
            </a:r>
          </a:p>
          <a:p>
            <a:pPr lvl="1"/>
            <a:r>
              <a:rPr lang="en-US" dirty="0">
                <a:hlinkClick r:id="rId2"/>
              </a:rPr>
              <a:t>Iconic</a:t>
            </a:r>
            <a:endParaRPr lang="en-US" dirty="0"/>
          </a:p>
          <a:p>
            <a:pPr lvl="1"/>
            <a:r>
              <a:rPr lang="en-US" u="sng" dirty="0" err="1">
                <a:hlinkClick r:id="rId3"/>
              </a:rPr>
              <a:t>Octicons</a:t>
            </a:r>
            <a:endParaRPr lang="en-US" dirty="0"/>
          </a:p>
          <a:p>
            <a:r>
              <a:rPr lang="en-US" sz="3200" dirty="0"/>
              <a:t>Can also work with other libraries such as:</a:t>
            </a:r>
          </a:p>
          <a:p>
            <a:pPr lvl="1"/>
            <a:r>
              <a:rPr lang="en-US" dirty="0">
                <a:hlinkClick r:id="rId4"/>
              </a:rPr>
              <a:t>Google Material icons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Glyph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Font Awesome </a:t>
            </a:r>
          </a:p>
          <a:p>
            <a:br>
              <a:rPr lang="en-US" dirty="0"/>
            </a:br>
            <a:endParaRPr lang="en-US" dirty="0"/>
          </a:p>
          <a:p>
            <a:pPr lvl="1"/>
            <a:endParaRPr lang="en-US" u="sng" dirty="0"/>
          </a:p>
          <a:p>
            <a:pPr lvl="1"/>
            <a:endParaRPr lang="en-US" u="sng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62" y="112460"/>
            <a:ext cx="1914659" cy="1914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98" y="112460"/>
            <a:ext cx="1584702" cy="133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02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>
                <a:solidFill>
                  <a:srgbClr val="FFFF00"/>
                </a:solidFill>
              </a:rPr>
              <a:t>Font Awesome </a:t>
            </a:r>
            <a:r>
              <a:rPr lang="en-US" sz="4000" dirty="0"/>
              <a:t>with Bootstrap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Can use the font awesome </a:t>
            </a:r>
            <a:r>
              <a:rPr lang="en-US" sz="3200" dirty="0">
                <a:solidFill>
                  <a:srgbClr val="FFFF00"/>
                </a:solidFill>
              </a:rPr>
              <a:t>CDN</a:t>
            </a:r>
            <a:r>
              <a:rPr lang="en-US" sz="3200" dirty="0"/>
              <a:t> to deliver a cached version to your web projects</a:t>
            </a:r>
          </a:p>
          <a:p>
            <a:pPr lvl="1"/>
            <a:r>
              <a:rPr lang="en-US" sz="3200" dirty="0"/>
              <a:t>Can also get a </a:t>
            </a:r>
            <a:r>
              <a:rPr lang="en-US" sz="3200" dirty="0">
                <a:solidFill>
                  <a:srgbClr val="FFFF00"/>
                </a:solidFill>
              </a:rPr>
              <a:t>copy of the latest version </a:t>
            </a:r>
            <a:r>
              <a:rPr lang="en-US" sz="3200" dirty="0"/>
              <a:t>and use it alongside your project source code.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62" y="112460"/>
            <a:ext cx="1914659" cy="1914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98" y="112460"/>
            <a:ext cx="1584702" cy="13309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032" y="4475408"/>
            <a:ext cx="6362700" cy="2124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22276" y="3791278"/>
            <a:ext cx="7329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For more: </a:t>
            </a:r>
            <a:r>
              <a:rPr lang="en-US" sz="2800" dirty="0">
                <a:solidFill>
                  <a:srgbClr val="FFC000"/>
                </a:solidFill>
              </a:rPr>
              <a:t>https://fontawesome.com/get-started</a:t>
            </a:r>
          </a:p>
        </p:txBody>
      </p:sp>
    </p:spTree>
    <p:extLst>
      <p:ext uri="{BB962C8B-B14F-4D97-AF65-F5344CB8AC3E}">
        <p14:creationId xmlns:p14="http://schemas.microsoft.com/office/powerpoint/2010/main" val="1811056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Components </a:t>
            </a:r>
            <a:r>
              <a:rPr lang="en-US" sz="4400" dirty="0">
                <a:solidFill>
                  <a:srgbClr val="FFFF00"/>
                </a:solidFill>
              </a:rPr>
              <a:t>Not</a:t>
            </a:r>
            <a:r>
              <a:rPr lang="en-US" sz="4400" dirty="0"/>
              <a:t> Covered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Badges</a:t>
            </a:r>
          </a:p>
          <a:p>
            <a:r>
              <a:rPr lang="en-US" sz="4000" dirty="0"/>
              <a:t>Breadcrumb</a:t>
            </a:r>
          </a:p>
          <a:p>
            <a:r>
              <a:rPr lang="en-US" sz="4000" dirty="0"/>
              <a:t>Drop Downs</a:t>
            </a:r>
          </a:p>
          <a:p>
            <a:r>
              <a:rPr lang="en-US" sz="4000" dirty="0"/>
              <a:t>Input Groups</a:t>
            </a:r>
          </a:p>
          <a:p>
            <a:r>
              <a:rPr lang="en-US" sz="4000" dirty="0"/>
              <a:t>Modal</a:t>
            </a:r>
          </a:p>
          <a:p>
            <a:r>
              <a:rPr lang="en-US" sz="4000" dirty="0"/>
              <a:t>Etc.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62" y="112460"/>
            <a:ext cx="1914659" cy="1914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98" y="112460"/>
            <a:ext cx="1584702" cy="1330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0405" y="7461865"/>
            <a:ext cx="10809136" cy="3826837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917956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867" y="210563"/>
            <a:ext cx="2076976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sz="4400" dirty="0"/>
              <a:t>Sample </a:t>
            </a:r>
            <a:r>
              <a:rPr lang="en-US" sz="4400" dirty="0">
                <a:solidFill>
                  <a:srgbClr val="FFFF00"/>
                </a:solidFill>
              </a:rPr>
              <a:t>Login</a:t>
            </a:r>
            <a:r>
              <a:rPr lang="en-US" sz="4400" dirty="0"/>
              <a:t> Form</a:t>
            </a:r>
            <a:endParaRPr lang="en-US" sz="4400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62" y="112460"/>
            <a:ext cx="1914659" cy="1914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98" y="112460"/>
            <a:ext cx="1584702" cy="1330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0405" y="7461865"/>
            <a:ext cx="10809136" cy="3826837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053" y="39756"/>
            <a:ext cx="4637571" cy="676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25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62" y="112460"/>
            <a:ext cx="1914659" cy="1914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98" y="112460"/>
            <a:ext cx="1584702" cy="1330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0405" y="7461865"/>
            <a:ext cx="10809136" cy="3826837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8931" y="281677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3800" dirty="0">
                <a:solidFill>
                  <a:srgbClr val="FFC000"/>
                </a:solidFill>
              </a:rPr>
              <a:t>Thank</a:t>
            </a:r>
            <a:r>
              <a:rPr lang="en-US" sz="13800" dirty="0"/>
              <a:t> </a:t>
            </a:r>
            <a:r>
              <a:rPr lang="en-US" sz="13800" dirty="0">
                <a:solidFill>
                  <a:srgbClr val="FFFF00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36179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 CSS frameworks let you hit the ground running when developing a new website.</a:t>
            </a:r>
          </a:p>
          <a:p>
            <a:r>
              <a:rPr lang="en-US" dirty="0"/>
              <a:t> a wide array of front-end frameworks are available, and new ones emerge on a regular basis.</a:t>
            </a:r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66234" y="4001294"/>
            <a:ext cx="9522391" cy="1334207"/>
            <a:chOff x="1366234" y="4001294"/>
            <a:chExt cx="9522391" cy="13342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34" y="4001294"/>
              <a:ext cx="1584702" cy="133090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2737" y="4001295"/>
              <a:ext cx="1330902" cy="133090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6900" y="4112996"/>
              <a:ext cx="1219200" cy="1219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017" y="4112996"/>
              <a:ext cx="1146219" cy="12192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678" b="4945"/>
            <a:stretch/>
          </p:blipFill>
          <p:spPr>
            <a:xfrm>
              <a:off x="7931427" y="4112997"/>
              <a:ext cx="1223030" cy="12192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6120" y="4112996"/>
              <a:ext cx="1222505" cy="1222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751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v4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open source front-end tool kit to develop </a:t>
            </a:r>
            <a:r>
              <a:rPr lang="en-US" sz="3600" dirty="0">
                <a:solidFill>
                  <a:srgbClr val="FFFF00"/>
                </a:solidFill>
              </a:rPr>
              <a:t>mobile-first responsive </a:t>
            </a:r>
            <a:r>
              <a:rPr lang="en-US" sz="3600" dirty="0"/>
              <a:t>websites.</a:t>
            </a:r>
          </a:p>
          <a:p>
            <a:r>
              <a:rPr lang="en-US" sz="3600" dirty="0"/>
              <a:t>Developed by </a:t>
            </a:r>
            <a:r>
              <a:rPr lang="en-US" sz="3600" dirty="0">
                <a:solidFill>
                  <a:srgbClr val="FFFF00"/>
                </a:solidFill>
              </a:rPr>
              <a:t>Twitter</a:t>
            </a:r>
            <a:r>
              <a:rPr lang="en-US" sz="3600" dirty="0"/>
              <a:t> in 2011 and has been regularly updated since then.</a:t>
            </a:r>
          </a:p>
          <a:p>
            <a:r>
              <a:rPr lang="en-US" sz="3600" dirty="0"/>
              <a:t>Has </a:t>
            </a:r>
            <a:r>
              <a:rPr lang="en-US" sz="3600" dirty="0">
                <a:solidFill>
                  <a:srgbClr val="FFFF00"/>
                </a:solidFill>
              </a:rPr>
              <a:t>extensive documentation </a:t>
            </a:r>
            <a:r>
              <a:rPr lang="en-US" sz="3600" dirty="0"/>
              <a:t>to guide you through</a:t>
            </a:r>
          </a:p>
          <a:p>
            <a:r>
              <a:rPr lang="en-US" sz="3600" dirty="0">
                <a:solidFill>
                  <a:srgbClr val="FFFF00"/>
                </a:solidFill>
              </a:rPr>
              <a:t>Ideal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FF00"/>
                </a:solidFill>
              </a:rPr>
              <a:t>for beginners </a:t>
            </a:r>
            <a:r>
              <a:rPr lang="en-US" sz="3600" dirty="0"/>
              <a:t>and those who prefer robust front-end framework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62" y="112460"/>
            <a:ext cx="1914659" cy="1914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98" y="112460"/>
            <a:ext cx="1584702" cy="133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3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Bootstrap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Most of the CSS work is done for you.</a:t>
            </a:r>
          </a:p>
          <a:p>
            <a:r>
              <a:rPr lang="en-US" sz="3600" dirty="0"/>
              <a:t>Easy to get started</a:t>
            </a:r>
          </a:p>
          <a:p>
            <a:r>
              <a:rPr lang="en-US" sz="3600" dirty="0"/>
              <a:t>Great Grid System</a:t>
            </a:r>
          </a:p>
          <a:p>
            <a:r>
              <a:rPr lang="en-US" sz="3600" dirty="0"/>
              <a:t>Extensive list of components</a:t>
            </a:r>
          </a:p>
          <a:p>
            <a:r>
              <a:rPr lang="en-US" sz="3600" dirty="0"/>
              <a:t>JS Plugins</a:t>
            </a:r>
          </a:p>
          <a:p>
            <a:r>
              <a:rPr lang="en-US" sz="3600" dirty="0"/>
              <a:t>Great Documentation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62" y="112460"/>
            <a:ext cx="1914659" cy="1914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98" y="112460"/>
            <a:ext cx="1584702" cy="133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8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Option 1: </a:t>
            </a:r>
            <a:r>
              <a:rPr lang="en-US" sz="4800" dirty="0"/>
              <a:t>Compiled CSS and JS</a:t>
            </a:r>
          </a:p>
          <a:p>
            <a:r>
              <a:rPr lang="en-US" sz="4800" dirty="0">
                <a:solidFill>
                  <a:srgbClr val="FFFF00"/>
                </a:solidFill>
              </a:rPr>
              <a:t>Option 2: </a:t>
            </a:r>
            <a:r>
              <a:rPr lang="en-US" sz="4800" dirty="0"/>
              <a:t>Source Sass, JS and documentation files</a:t>
            </a:r>
          </a:p>
          <a:p>
            <a:r>
              <a:rPr lang="en-US" sz="4800" dirty="0">
                <a:solidFill>
                  <a:srgbClr val="FFFF00"/>
                </a:solidFill>
              </a:rPr>
              <a:t>Option 3: </a:t>
            </a:r>
            <a:r>
              <a:rPr lang="en-US" sz="4800" dirty="0"/>
              <a:t>Bootstrap CDN (Content Delivery Network)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FF00"/>
                </a:solidFill>
              </a:rPr>
              <a:t>For more Info: </a:t>
            </a:r>
            <a:r>
              <a:rPr lang="en-US" sz="2400" dirty="0"/>
              <a:t>https://getbootstrap.com/docs/4.0/getting-started/download</a:t>
            </a:r>
            <a:r>
              <a:rPr lang="en-US" sz="44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62" y="112460"/>
            <a:ext cx="1914659" cy="1914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98" y="112460"/>
            <a:ext cx="1584702" cy="133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9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Major Components: </a:t>
            </a:r>
            <a:r>
              <a:rPr lang="en-US" sz="4400" dirty="0">
                <a:solidFill>
                  <a:srgbClr val="FFFF00"/>
                </a:solidFill>
              </a:rPr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most basic layout element in Bootstrap.</a:t>
            </a:r>
          </a:p>
          <a:p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62" y="112460"/>
            <a:ext cx="1914659" cy="1914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98" y="112460"/>
            <a:ext cx="1584702" cy="1330902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16676" y="2424570"/>
            <a:ext cx="848180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FMono-Regular"/>
              </a:rPr>
              <a:t>&lt;div class="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container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FMono-Regular"/>
              </a:rPr>
              <a:t>"&gt; &lt;!-- Content here --&gt; &lt;/div&gt;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16676" y="3099351"/>
            <a:ext cx="924163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FMono-Regular"/>
              </a:rPr>
              <a:t>&lt;div class="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container-fluid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FMono-Regular"/>
              </a:rPr>
              <a:t>"&gt; </a:t>
            </a:r>
            <a:r>
              <a:rPr lang="en-US" altLang="en-US" sz="2800" dirty="0">
                <a:solidFill>
                  <a:srgbClr val="FFFF00"/>
                </a:solidFill>
                <a:latin typeface="SFMono-Regular"/>
              </a:rPr>
              <a:t>&lt;!-- Content here --&gt;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FMono-Regular"/>
              </a:rPr>
              <a:t>&lt;/div&gt;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7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Major Components: </a:t>
            </a:r>
            <a:r>
              <a:rPr lang="en-US" sz="4400" dirty="0">
                <a:solidFill>
                  <a:srgbClr val="FFFF00"/>
                </a:solidFill>
              </a:rPr>
              <a:t>Tables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/>
              <a:t>Important Classes</a:t>
            </a:r>
          </a:p>
          <a:p>
            <a:pPr lvl="1"/>
            <a:r>
              <a:rPr lang="en-US" sz="4000" dirty="0">
                <a:solidFill>
                  <a:srgbClr val="FFFF00"/>
                </a:solidFill>
              </a:rPr>
              <a:t>.table</a:t>
            </a:r>
          </a:p>
          <a:p>
            <a:pPr lvl="1"/>
            <a:r>
              <a:rPr lang="en-US" sz="4000" dirty="0">
                <a:solidFill>
                  <a:srgbClr val="FFFF00"/>
                </a:solidFill>
              </a:rPr>
              <a:t>.table-dark/light/….</a:t>
            </a:r>
          </a:p>
          <a:p>
            <a:pPr lvl="1"/>
            <a:r>
              <a:rPr lang="en-US" sz="4000" dirty="0">
                <a:solidFill>
                  <a:srgbClr val="FFFF00"/>
                </a:solidFill>
              </a:rPr>
              <a:t>.</a:t>
            </a:r>
            <a:r>
              <a:rPr lang="en-US" sz="4000" dirty="0" err="1">
                <a:solidFill>
                  <a:srgbClr val="FFFF00"/>
                </a:solidFill>
              </a:rPr>
              <a:t>thead</a:t>
            </a:r>
            <a:r>
              <a:rPr lang="en-US" sz="4000" dirty="0">
                <a:solidFill>
                  <a:srgbClr val="FFFF00"/>
                </a:solidFill>
              </a:rPr>
              <a:t>-dark/light/…..</a:t>
            </a:r>
          </a:p>
          <a:p>
            <a:pPr lvl="1"/>
            <a:r>
              <a:rPr lang="en-US" sz="4000" dirty="0">
                <a:solidFill>
                  <a:srgbClr val="FFFF00"/>
                </a:solidFill>
              </a:rPr>
              <a:t>.table-striped</a:t>
            </a:r>
          </a:p>
          <a:p>
            <a:pPr lvl="1"/>
            <a:r>
              <a:rPr lang="en-US" sz="4000" dirty="0">
                <a:solidFill>
                  <a:srgbClr val="FFFF00"/>
                </a:solidFill>
              </a:rPr>
              <a:t>.table-hover</a:t>
            </a:r>
          </a:p>
          <a:p>
            <a:pPr lvl="1"/>
            <a:r>
              <a:rPr lang="en-US" sz="4000" dirty="0">
                <a:solidFill>
                  <a:srgbClr val="FFFF00"/>
                </a:solidFill>
              </a:rPr>
              <a:t>.</a:t>
            </a:r>
            <a:r>
              <a:rPr lang="en-US" sz="4000" dirty="0" err="1">
                <a:solidFill>
                  <a:srgbClr val="FFFF00"/>
                </a:solidFill>
              </a:rPr>
              <a:t>bg</a:t>
            </a:r>
            <a:r>
              <a:rPr lang="en-US" sz="4000" dirty="0">
                <a:solidFill>
                  <a:srgbClr val="FFFF00"/>
                </a:solidFill>
              </a:rPr>
              <a:t>-primary/…</a:t>
            </a:r>
          </a:p>
          <a:p>
            <a:pPr lvl="1"/>
            <a:endParaRPr lang="en-US" sz="4000" dirty="0">
              <a:solidFill>
                <a:srgbClr val="FFFF00"/>
              </a:solidFill>
            </a:endParaRPr>
          </a:p>
          <a:p>
            <a:pPr lvl="1"/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62" y="112460"/>
            <a:ext cx="1914659" cy="1914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98" y="112460"/>
            <a:ext cx="1584702" cy="1330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072" y="1657118"/>
            <a:ext cx="5061017" cy="15590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071" y="3374414"/>
            <a:ext cx="5061017" cy="16195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5071" y="5152240"/>
            <a:ext cx="5061017" cy="158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5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Major Components: </a:t>
            </a:r>
            <a:r>
              <a:rPr lang="en-US" sz="4400" dirty="0">
                <a:solidFill>
                  <a:srgbClr val="FFFF00"/>
                </a:solidFill>
              </a:rPr>
              <a:t>Alerts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Important Classes</a:t>
            </a:r>
          </a:p>
          <a:p>
            <a:pPr lvl="1"/>
            <a:r>
              <a:rPr lang="en-US" sz="4000" dirty="0">
                <a:solidFill>
                  <a:srgbClr val="FFFF00"/>
                </a:solidFill>
              </a:rPr>
              <a:t>.alert</a:t>
            </a:r>
          </a:p>
          <a:p>
            <a:pPr lvl="1"/>
            <a:r>
              <a:rPr lang="en-US" sz="4000" dirty="0">
                <a:solidFill>
                  <a:srgbClr val="FFFF00"/>
                </a:solidFill>
              </a:rPr>
              <a:t>.alert-primary/secondary/…</a:t>
            </a:r>
          </a:p>
          <a:p>
            <a:pPr lvl="1"/>
            <a:r>
              <a:rPr lang="en-US" sz="4000" dirty="0">
                <a:solidFill>
                  <a:srgbClr val="FFFF00"/>
                </a:solidFill>
              </a:rPr>
              <a:t>.alert-link</a:t>
            </a:r>
          </a:p>
          <a:p>
            <a:pPr lvl="1"/>
            <a:r>
              <a:rPr lang="en-US" sz="4000" dirty="0">
                <a:solidFill>
                  <a:srgbClr val="FFFF00"/>
                </a:solidFill>
              </a:rPr>
              <a:t>.alert-dismissible</a:t>
            </a:r>
          </a:p>
          <a:p>
            <a:pPr lvl="1"/>
            <a:endParaRPr lang="en-US" sz="4000" dirty="0">
              <a:solidFill>
                <a:srgbClr val="FFFF00"/>
              </a:solidFill>
            </a:endParaRPr>
          </a:p>
          <a:p>
            <a:pPr lvl="1"/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62" y="112460"/>
            <a:ext cx="1914659" cy="1914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98" y="112460"/>
            <a:ext cx="1584702" cy="13309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398" y="1943353"/>
            <a:ext cx="2895600" cy="239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223" y="4451856"/>
            <a:ext cx="50577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5326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3079</TotalTime>
  <Words>629</Words>
  <Application>Microsoft Office PowerPoint</Application>
  <PresentationFormat>Widescreen</PresentationFormat>
  <Paragraphs>138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Corbel</vt:lpstr>
      <vt:lpstr>SFMono-Regular</vt:lpstr>
      <vt:lpstr>Wingdings</vt:lpstr>
      <vt:lpstr>Depth</vt:lpstr>
      <vt:lpstr>Bootstrap 4</vt:lpstr>
      <vt:lpstr>Outline</vt:lpstr>
      <vt:lpstr>Front-End Frameworks</vt:lpstr>
      <vt:lpstr>Bootstrap v4</vt:lpstr>
      <vt:lpstr>Why Bootstrap ?</vt:lpstr>
      <vt:lpstr>Download Options</vt:lpstr>
      <vt:lpstr>Major Components: Container</vt:lpstr>
      <vt:lpstr>Major Components: Tables</vt:lpstr>
      <vt:lpstr>Major Components: Alerts</vt:lpstr>
      <vt:lpstr>Major Components: Progress Bar</vt:lpstr>
      <vt:lpstr>Major Components: Buttons</vt:lpstr>
      <vt:lpstr>Major Components: Grid System</vt:lpstr>
      <vt:lpstr>Major Components: Grid System</vt:lpstr>
      <vt:lpstr>Major Components: List Groups</vt:lpstr>
      <vt:lpstr>Major Components: Jumbotron</vt:lpstr>
      <vt:lpstr>Major Components: Cards</vt:lpstr>
      <vt:lpstr>Major Components: Forms</vt:lpstr>
      <vt:lpstr>Major Components: Navbar</vt:lpstr>
      <vt:lpstr>Major Components: Carousel</vt:lpstr>
      <vt:lpstr>Using Icons with Bootstrap</vt:lpstr>
      <vt:lpstr>Using Font Awesome with Bootstrap</vt:lpstr>
      <vt:lpstr>Components Not Covered</vt:lpstr>
      <vt:lpstr>Sample Login Form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maxamed axmed</dc:creator>
  <cp:lastModifiedBy>Abdiweli Adam</cp:lastModifiedBy>
  <cp:revision>68</cp:revision>
  <dcterms:created xsi:type="dcterms:W3CDTF">2015-09-22T16:41:35Z</dcterms:created>
  <dcterms:modified xsi:type="dcterms:W3CDTF">2024-04-28T05:59:00Z</dcterms:modified>
</cp:coreProperties>
</file>