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Architectural Quality Attributes </a:t>
            </a:r>
            <a:endParaRPr lang="ar-E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Amr Abohany</a:t>
            </a:r>
          </a:p>
          <a:p>
            <a:r>
              <a:rPr lang="en-US" dirty="0" smtClean="0"/>
              <a:t>25 March 2021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283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Usability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dirty="0"/>
              <a:t>The software usability requirements document for the new help </a:t>
            </a:r>
            <a:r>
              <a:rPr lang="en-US" dirty="0" smtClean="0"/>
              <a:t>desk system </a:t>
            </a:r>
            <a:r>
              <a:rPr lang="en-US" dirty="0"/>
              <a:t>initiated by a home appliance service company lists the </a:t>
            </a:r>
            <a:r>
              <a:rPr lang="en-US" dirty="0" smtClean="0"/>
              <a:t>following specifications: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Training </a:t>
            </a:r>
            <a:r>
              <a:rPr lang="en-US" dirty="0">
                <a:solidFill>
                  <a:srgbClr val="FF0000"/>
                </a:solidFill>
              </a:rPr>
              <a:t>a new employee will take no more than two days (16 </a:t>
            </a:r>
            <a:r>
              <a:rPr lang="en-US" dirty="0" smtClean="0">
                <a:solidFill>
                  <a:srgbClr val="FF0000"/>
                </a:solidFill>
              </a:rPr>
              <a:t>training hours</a:t>
            </a:r>
            <a:r>
              <a:rPr lang="en-US" dirty="0">
                <a:solidFill>
                  <a:srgbClr val="FF0000"/>
                </a:solidFill>
              </a:rPr>
              <a:t>), immediately at the end of which the trainee will be able to </a:t>
            </a:r>
            <a:r>
              <a:rPr lang="en-US" dirty="0" smtClean="0">
                <a:solidFill>
                  <a:srgbClr val="FF0000"/>
                </a:solidFill>
              </a:rPr>
              <a:t>handle 45 </a:t>
            </a:r>
            <a:r>
              <a:rPr lang="en-US" dirty="0">
                <a:solidFill>
                  <a:srgbClr val="FF0000"/>
                </a:solidFill>
              </a:rPr>
              <a:t>service calls a day</a:t>
            </a:r>
            <a:r>
              <a:rPr lang="en-US" dirty="0"/>
              <a:t>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5939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Maintainability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Maintainability requirements determine the efforts that will be needed by users and maintenance personnel to identify the reasons for </a:t>
            </a:r>
            <a:r>
              <a:rPr lang="en-US" sz="2400" dirty="0" smtClean="0">
                <a:solidFill>
                  <a:srgbClr val="FF0000"/>
                </a:solidFill>
              </a:rPr>
              <a:t>software failures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to correct the failures</a:t>
            </a:r>
            <a:r>
              <a:rPr lang="en-US" sz="2400" dirty="0" smtClean="0"/>
              <a:t>, and to </a:t>
            </a:r>
            <a:r>
              <a:rPr lang="en-US" sz="2400" dirty="0" smtClean="0">
                <a:solidFill>
                  <a:srgbClr val="FF0000"/>
                </a:solidFill>
              </a:rPr>
              <a:t>verify the success of the corrections</a:t>
            </a:r>
            <a:r>
              <a:rPr lang="en-US" sz="2400" dirty="0" smtClean="0"/>
              <a:t>. </a:t>
            </a:r>
          </a:p>
          <a:p>
            <a:pPr marL="118872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Sub-Factors: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Simplicity.</a:t>
            </a: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US" sz="2000" dirty="0"/>
              <a:t>Product revision </a:t>
            </a:r>
            <a:r>
              <a:rPr lang="en-US" sz="2000" dirty="0" smtClean="0"/>
              <a:t>Modularity.</a:t>
            </a: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US" sz="2000" dirty="0"/>
              <a:t>category </a:t>
            </a:r>
            <a:r>
              <a:rPr lang="en-US" sz="2000" dirty="0" smtClean="0"/>
              <a:t>Self-descriptiveness.</a:t>
            </a: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US" sz="2000" dirty="0"/>
              <a:t>Coding and documentation </a:t>
            </a:r>
            <a:r>
              <a:rPr lang="en-US" sz="2000" dirty="0" smtClean="0"/>
              <a:t>guidelines.</a:t>
            </a: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US" sz="2000" dirty="0"/>
              <a:t>compliance (consistency</a:t>
            </a:r>
            <a:r>
              <a:rPr lang="en-US" sz="2000" dirty="0" smtClean="0"/>
              <a:t>).</a:t>
            </a: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US" sz="2000" dirty="0"/>
              <a:t>Document </a:t>
            </a:r>
            <a:r>
              <a:rPr lang="en-US" sz="2000" dirty="0" smtClean="0"/>
              <a:t>accessibility.</a:t>
            </a:r>
          </a:p>
          <a:p>
            <a:pPr algn="just">
              <a:buNone/>
            </a:pPr>
            <a:r>
              <a:rPr lang="en-US" sz="2400" dirty="0" smtClean="0"/>
              <a:t> 	</a:t>
            </a:r>
          </a:p>
          <a:p>
            <a:pPr algn="just">
              <a:buNone/>
            </a:pPr>
            <a:r>
              <a:rPr lang="en-US" sz="2400" u="sng" dirty="0" smtClean="0"/>
              <a:t>.</a:t>
            </a:r>
            <a:endParaRPr lang="th-TH" sz="2400" u="sng" dirty="0"/>
          </a:p>
        </p:txBody>
      </p:sp>
      <p:pic>
        <p:nvPicPr>
          <p:cNvPr id="11266" name="Picture 2" descr="http://www.thaibestpromotion.com/_files/prakard/2011_11_07_102731_1_PDrnLBN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00400"/>
            <a:ext cx="1744518" cy="139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3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Maintainability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9999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The size of a software module will not exceed </a:t>
            </a:r>
            <a:r>
              <a:rPr lang="en-US" dirty="0" smtClean="0">
                <a:solidFill>
                  <a:srgbClr val="FF0000"/>
                </a:solidFill>
              </a:rPr>
              <a:t>3000 </a:t>
            </a:r>
            <a:r>
              <a:rPr lang="en-US" dirty="0">
                <a:solidFill>
                  <a:srgbClr val="FF0000"/>
                </a:solidFill>
              </a:rPr>
              <a:t>statements</a:t>
            </a:r>
            <a:r>
              <a:rPr lang="en-US" dirty="0" smtClean="0"/>
              <a:t>.</a:t>
            </a:r>
          </a:p>
          <a:p>
            <a:pPr marL="118872" indent="0" algn="just">
              <a:buNone/>
            </a:pPr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programming will adhere to the company coding standards </a:t>
            </a:r>
            <a:r>
              <a:rPr lang="en-US" dirty="0" smtClean="0">
                <a:solidFill>
                  <a:srgbClr val="FF0000"/>
                </a:solidFill>
              </a:rPr>
              <a:t>and guidelines</a:t>
            </a:r>
            <a:r>
              <a:rPr lang="en-US" dirty="0"/>
              <a:t>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9605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Flexibility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The capabilities and efforts required to  </a:t>
            </a:r>
            <a:r>
              <a:rPr lang="en-US" sz="2400" dirty="0" smtClean="0">
                <a:solidFill>
                  <a:srgbClr val="FF0000"/>
                </a:solidFill>
              </a:rPr>
              <a:t>support adaptive maintenance activities</a:t>
            </a:r>
            <a:r>
              <a:rPr lang="en-US" sz="2400" dirty="0" smtClean="0"/>
              <a:t> are covered by the flexibility requirements. </a:t>
            </a:r>
            <a:r>
              <a:rPr lang="en-US" sz="2400" u="sng" dirty="0" smtClean="0"/>
              <a:t>These include the resources(i.e. in man-days) required to adapt a software package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a variety of customers of the same trade, of various extents of activities, of different ranges of products and so on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Sub-Factors: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Modularity.</a:t>
            </a: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Generality.</a:t>
            </a: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Simplicity.</a:t>
            </a:r>
            <a:endParaRPr lang="en-US" sz="2000" dirty="0"/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Self-descriptiveness.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1379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Flexibility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TSS (teacher support software) deals with the documentation of pupil </a:t>
            </a:r>
            <a:r>
              <a:rPr lang="en-US" dirty="0" smtClean="0">
                <a:solidFill>
                  <a:srgbClr val="FF0000"/>
                </a:solidFill>
              </a:rPr>
              <a:t>achievements, the </a:t>
            </a:r>
            <a:r>
              <a:rPr lang="en-US" dirty="0">
                <a:solidFill>
                  <a:srgbClr val="FF0000"/>
                </a:solidFill>
              </a:rPr>
              <a:t>calculation of final grades, the printing of term grade </a:t>
            </a:r>
            <a:r>
              <a:rPr lang="en-US" dirty="0" smtClean="0">
                <a:solidFill>
                  <a:srgbClr val="FF0000"/>
                </a:solidFill>
              </a:rPr>
              <a:t>documents, and </a:t>
            </a:r>
            <a:r>
              <a:rPr lang="en-US" dirty="0">
                <a:solidFill>
                  <a:srgbClr val="FF0000"/>
                </a:solidFill>
              </a:rPr>
              <a:t>the automatic printing of warning letters to parents of failing pupils. </a:t>
            </a:r>
            <a:r>
              <a:rPr lang="en-US" dirty="0" smtClean="0">
                <a:solidFill>
                  <a:srgbClr val="FF0000"/>
                </a:solidFill>
              </a:rPr>
              <a:t>The software </a:t>
            </a:r>
            <a:r>
              <a:rPr lang="en-US" dirty="0">
                <a:solidFill>
                  <a:srgbClr val="FF0000"/>
                </a:solidFill>
              </a:rPr>
              <a:t>specifications included the following flexibility requirements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118872" indent="0" algn="just">
              <a:buNone/>
            </a:pP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software should be suitable for teachers of all subjects and all </a:t>
            </a:r>
            <a:r>
              <a:rPr lang="en-US" dirty="0" smtClean="0">
                <a:solidFill>
                  <a:srgbClr val="FF0000"/>
                </a:solidFill>
              </a:rPr>
              <a:t>school levels </a:t>
            </a:r>
            <a:r>
              <a:rPr lang="en-US" dirty="0">
                <a:solidFill>
                  <a:srgbClr val="FF0000"/>
                </a:solidFill>
              </a:rPr>
              <a:t>(elementary, junior and high schools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Non-professionals </a:t>
            </a:r>
            <a:r>
              <a:rPr lang="en-US" dirty="0">
                <a:solidFill>
                  <a:srgbClr val="FF0000"/>
                </a:solidFill>
              </a:rPr>
              <a:t>should be able to create new types of reports </a:t>
            </a:r>
            <a:r>
              <a:rPr lang="en-US" dirty="0" smtClean="0">
                <a:solidFill>
                  <a:srgbClr val="FF0000"/>
                </a:solidFill>
              </a:rPr>
              <a:t>according to </a:t>
            </a:r>
            <a:r>
              <a:rPr lang="en-US" dirty="0">
                <a:solidFill>
                  <a:srgbClr val="FF0000"/>
                </a:solidFill>
              </a:rPr>
              <a:t>the schoolteacher’s requirements and/or the city’s </a:t>
            </a:r>
            <a:r>
              <a:rPr lang="en-US" dirty="0" smtClean="0">
                <a:solidFill>
                  <a:srgbClr val="FF0000"/>
                </a:solidFill>
              </a:rPr>
              <a:t>education department </a:t>
            </a:r>
            <a:r>
              <a:rPr lang="en-US" dirty="0">
                <a:solidFill>
                  <a:srgbClr val="FF0000"/>
                </a:solidFill>
              </a:rPr>
              <a:t>demands.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6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Testability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Testability requirements </a:t>
            </a:r>
            <a:r>
              <a:rPr lang="en-US" sz="2800" dirty="0" smtClean="0">
                <a:solidFill>
                  <a:srgbClr val="FF0000"/>
                </a:solidFill>
              </a:rPr>
              <a:t>deal with the testing of an information system as well as with its operation</a:t>
            </a:r>
            <a:r>
              <a:rPr lang="en-US" sz="2800" dirty="0" smtClean="0"/>
              <a:t>. Testability requirements for the ease of testing are related to special features in the programs that help the tester, for instance by providing predefined intermediate results and log files. </a:t>
            </a:r>
          </a:p>
          <a:p>
            <a:pPr algn="just"/>
            <a:r>
              <a:rPr lang="en-US" sz="2800" dirty="0" smtClean="0"/>
              <a:t>Sub-Factors: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User </a:t>
            </a:r>
            <a:r>
              <a:rPr lang="en-US" sz="2400" dirty="0" smtClean="0"/>
              <a:t>testability.</a:t>
            </a:r>
            <a:endParaRPr lang="en-US" sz="2400" dirty="0"/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Failure maintenance </a:t>
            </a:r>
            <a:r>
              <a:rPr lang="en-US" sz="2400" dirty="0" smtClean="0"/>
              <a:t>testability.</a:t>
            </a:r>
            <a:endParaRPr lang="en-US" sz="2400" dirty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Traceability.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833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Testability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An industrial computerized control unit is programmed to calculate </a:t>
            </a:r>
            <a:r>
              <a:rPr lang="en-US" dirty="0" smtClean="0">
                <a:solidFill>
                  <a:srgbClr val="FF0000"/>
                </a:solidFill>
              </a:rPr>
              <a:t>various measures </a:t>
            </a:r>
            <a:r>
              <a:rPr lang="en-US" dirty="0">
                <a:solidFill>
                  <a:srgbClr val="FF0000"/>
                </a:solidFill>
              </a:rPr>
              <a:t>of production status, report the performance level of the </a:t>
            </a:r>
            <a:r>
              <a:rPr lang="en-US" dirty="0" smtClean="0">
                <a:solidFill>
                  <a:srgbClr val="FF0000"/>
                </a:solidFill>
              </a:rPr>
              <a:t>machinery</a:t>
            </a:r>
            <a:r>
              <a:rPr lang="en-US" dirty="0" smtClean="0"/>
              <a:t>, and </a:t>
            </a:r>
            <a:r>
              <a:rPr lang="en-US" dirty="0">
                <a:solidFill>
                  <a:srgbClr val="FF0000"/>
                </a:solidFill>
              </a:rPr>
              <a:t>operate a warning signal in predefined situations. One </a:t>
            </a:r>
            <a:r>
              <a:rPr lang="en-US" dirty="0" smtClean="0">
                <a:solidFill>
                  <a:srgbClr val="FF0000"/>
                </a:solidFill>
              </a:rPr>
              <a:t>testability requirement </a:t>
            </a:r>
            <a:r>
              <a:rPr lang="en-US" dirty="0">
                <a:solidFill>
                  <a:srgbClr val="FF0000"/>
                </a:solidFill>
              </a:rPr>
              <a:t>demanded was to develop a set of standard test data </a:t>
            </a:r>
            <a:r>
              <a:rPr lang="en-US" dirty="0" smtClean="0">
                <a:solidFill>
                  <a:srgbClr val="FF0000"/>
                </a:solidFill>
              </a:rPr>
              <a:t>with known </a:t>
            </a:r>
            <a:r>
              <a:rPr lang="en-US" dirty="0">
                <a:solidFill>
                  <a:srgbClr val="FF0000"/>
                </a:solidFill>
              </a:rPr>
              <a:t>system expected correct reactions in each stage</a:t>
            </a:r>
            <a:r>
              <a:rPr lang="en-US" dirty="0"/>
              <a:t>. This standard </a:t>
            </a:r>
            <a:r>
              <a:rPr lang="en-US" dirty="0" smtClean="0"/>
              <a:t>test data </a:t>
            </a:r>
            <a:r>
              <a:rPr lang="en-US" dirty="0"/>
              <a:t>is to be run every morning, </a:t>
            </a:r>
            <a:r>
              <a:rPr lang="en-US" dirty="0">
                <a:solidFill>
                  <a:srgbClr val="FF0000"/>
                </a:solidFill>
              </a:rPr>
              <a:t>before production begins</a:t>
            </a:r>
            <a:r>
              <a:rPr lang="en-US" dirty="0"/>
              <a:t>, to </a:t>
            </a:r>
            <a:r>
              <a:rPr lang="en-US" dirty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whether the </a:t>
            </a:r>
            <a:r>
              <a:rPr lang="en-US" dirty="0">
                <a:solidFill>
                  <a:srgbClr val="FF0000"/>
                </a:solidFill>
              </a:rPr>
              <a:t>computerized unit reacts properly.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3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Portability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b="1" dirty="0" smtClean="0"/>
              <a:t>Portability requirements</a:t>
            </a:r>
            <a:r>
              <a:rPr lang="en-US" sz="2800" dirty="0" smtClean="0"/>
              <a:t> tend to the </a:t>
            </a:r>
            <a:r>
              <a:rPr lang="en-US" sz="2800" dirty="0" smtClean="0">
                <a:solidFill>
                  <a:srgbClr val="FF0000"/>
                </a:solidFill>
              </a:rPr>
              <a:t>adaptation of a software system to other environments </a:t>
            </a:r>
            <a:r>
              <a:rPr lang="en-US" sz="2800" dirty="0" smtClean="0"/>
              <a:t>consisting of </a:t>
            </a:r>
            <a:r>
              <a:rPr lang="en-US" sz="2800" dirty="0" smtClean="0">
                <a:solidFill>
                  <a:srgbClr val="FF0000"/>
                </a:solidFill>
              </a:rPr>
              <a:t>different </a:t>
            </a:r>
            <a:r>
              <a:rPr lang="en-US" sz="2800" dirty="0" smtClean="0">
                <a:solidFill>
                  <a:srgbClr val="FF0000"/>
                </a:solidFill>
              </a:rPr>
              <a:t>operating systems.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Sub-Factors: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Software system </a:t>
            </a:r>
            <a:r>
              <a:rPr lang="en-US" sz="2400" dirty="0" smtClean="0"/>
              <a:t>independence.</a:t>
            </a:r>
            <a:endParaRPr lang="en-US" sz="2400" dirty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Modularity.</a:t>
            </a:r>
            <a:endParaRPr lang="en-US" sz="2400" dirty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Self descriptive.</a:t>
            </a:r>
          </a:p>
          <a:p>
            <a:pPr marL="118872" indent="0" algn="just">
              <a:buNone/>
            </a:pPr>
            <a:endParaRPr lang="th-TH" sz="2800" dirty="0"/>
          </a:p>
        </p:txBody>
      </p:sp>
      <p:pic>
        <p:nvPicPr>
          <p:cNvPr id="7170" name="Picture 2" descr="http://willscullypower.files.wordpress.com/2008/10/data-portabil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452861"/>
            <a:ext cx="3724275" cy="3371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92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Portability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 software package designed and programmed to operate in a </a:t>
            </a:r>
            <a:r>
              <a:rPr lang="en-US" dirty="0" smtClean="0">
                <a:solidFill>
                  <a:srgbClr val="FF0000"/>
                </a:solidFill>
              </a:rPr>
              <a:t>Windows 2000 </a:t>
            </a:r>
            <a:r>
              <a:rPr lang="en-US" dirty="0">
                <a:solidFill>
                  <a:srgbClr val="FF0000"/>
                </a:solidFill>
              </a:rPr>
              <a:t>environment is required to allow low-cost transfer to Linux </a:t>
            </a:r>
            <a:r>
              <a:rPr lang="en-US" dirty="0" smtClean="0">
                <a:solidFill>
                  <a:srgbClr val="FF0000"/>
                </a:solidFill>
              </a:rPr>
              <a:t>and Windows </a:t>
            </a:r>
            <a:r>
              <a:rPr lang="en-US" dirty="0">
                <a:solidFill>
                  <a:srgbClr val="FF0000"/>
                </a:solidFill>
              </a:rPr>
              <a:t>NT environments</a:t>
            </a:r>
            <a:r>
              <a:rPr lang="en-US" dirty="0"/>
              <a:t>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5794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Interoperability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Interoperability requirements </a:t>
            </a:r>
            <a:r>
              <a:rPr lang="en-US" sz="2400" dirty="0" smtClean="0">
                <a:solidFill>
                  <a:srgbClr val="FF0000"/>
                </a:solidFill>
              </a:rPr>
              <a:t>focus on creating interfaces with other software systems </a:t>
            </a:r>
            <a:r>
              <a:rPr lang="en-US" sz="2400" dirty="0" smtClean="0"/>
              <a:t>or with other equipment firmware.</a:t>
            </a:r>
          </a:p>
          <a:p>
            <a:pPr marL="118872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For example, </a:t>
            </a:r>
            <a:r>
              <a:rPr lang="en-US" sz="2400" dirty="0" smtClean="0">
                <a:solidFill>
                  <a:srgbClr val="FF0000"/>
                </a:solidFill>
              </a:rPr>
              <a:t>the firmware of the production machinery and testing equipment interfaces with the production control software). 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Interoperability requirements can specify the name(s) of the software or firmware for which interface is required</a:t>
            </a:r>
            <a:r>
              <a:rPr lang="en-US" sz="2400" dirty="0" smtClean="0"/>
              <a:t>. They can also specify the </a:t>
            </a:r>
            <a:r>
              <a:rPr lang="en-US" sz="2400" dirty="0" smtClean="0">
                <a:solidFill>
                  <a:srgbClr val="FF0000"/>
                </a:solidFill>
              </a:rPr>
              <a:t>output structure accepted as standard in a specific industry or applications area.</a:t>
            </a:r>
            <a:endParaRPr lang="th-TH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/>
          <a:lstStyle/>
          <a:p>
            <a:r>
              <a:rPr lang="en-US" dirty="0"/>
              <a:t>Quality Attributes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architecture not only dictates </a:t>
            </a:r>
            <a:r>
              <a:rPr lang="en-US" i="1" dirty="0"/>
              <a:t>what </a:t>
            </a:r>
            <a:r>
              <a:rPr lang="en-US" dirty="0" smtClean="0"/>
              <a:t>the system </a:t>
            </a:r>
            <a:r>
              <a:rPr lang="en-US" dirty="0"/>
              <a:t>does, but </a:t>
            </a:r>
            <a:r>
              <a:rPr lang="en-US" i="1" dirty="0"/>
              <a:t>how </a:t>
            </a:r>
            <a:r>
              <a:rPr lang="en-US" dirty="0"/>
              <a:t>it does </a:t>
            </a:r>
            <a:r>
              <a:rPr lang="en-US" dirty="0" smtClean="0"/>
              <a:t>it.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How </a:t>
            </a:r>
            <a:r>
              <a:rPr lang="en-US" i="1" dirty="0"/>
              <a:t>quickly </a:t>
            </a:r>
            <a:r>
              <a:rPr lang="en-US" dirty="0"/>
              <a:t>it </a:t>
            </a:r>
            <a:r>
              <a:rPr lang="en-US" dirty="0" smtClean="0"/>
              <a:t>runs.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How </a:t>
            </a:r>
            <a:r>
              <a:rPr lang="en-US" i="1" dirty="0"/>
              <a:t>secure </a:t>
            </a:r>
            <a:r>
              <a:rPr lang="en-US" dirty="0"/>
              <a:t>it </a:t>
            </a:r>
            <a:r>
              <a:rPr lang="en-US" dirty="0" smtClean="0"/>
              <a:t>is.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How </a:t>
            </a:r>
            <a:r>
              <a:rPr lang="en-US" i="1" dirty="0"/>
              <a:t>available </a:t>
            </a:r>
            <a:r>
              <a:rPr lang="en-US" dirty="0"/>
              <a:t>its services </a:t>
            </a:r>
            <a:r>
              <a:rPr lang="en-US" dirty="0" smtClean="0"/>
              <a:t>are.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How </a:t>
            </a:r>
            <a:r>
              <a:rPr lang="en-US" dirty="0"/>
              <a:t>easy it is to </a:t>
            </a:r>
            <a:r>
              <a:rPr lang="en-US" i="1" dirty="0"/>
              <a:t>modify</a:t>
            </a:r>
            <a:r>
              <a:rPr lang="en-US" dirty="0"/>
              <a:t>.</a:t>
            </a:r>
          </a:p>
          <a:p>
            <a:pPr algn="just"/>
            <a:r>
              <a:rPr lang="en-US" b="1" dirty="0" smtClean="0"/>
              <a:t>Quality </a:t>
            </a:r>
            <a:r>
              <a:rPr lang="en-US" b="1" dirty="0"/>
              <a:t>attributes </a:t>
            </a:r>
            <a:r>
              <a:rPr lang="en-US" dirty="0"/>
              <a:t>describe </a:t>
            </a:r>
            <a:r>
              <a:rPr lang="en-US" dirty="0" smtClean="0"/>
              <a:t>desired non-functional </a:t>
            </a:r>
            <a:r>
              <a:rPr lang="en-US" dirty="0"/>
              <a:t>properties of </a:t>
            </a:r>
            <a:r>
              <a:rPr lang="en-US" dirty="0" smtClean="0"/>
              <a:t>systems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3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</a:t>
            </a:r>
            <a:r>
              <a:rPr lang="en-US" sz="4400" dirty="0"/>
              <a:t>Interoperability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indent="-457200" algn="just"/>
            <a:r>
              <a:rPr lang="en-US" dirty="0">
                <a:solidFill>
                  <a:srgbClr val="FF0000"/>
                </a:solidFill>
              </a:rPr>
              <a:t>The firmware of a medical laboratory’s equipment is required to process </a:t>
            </a:r>
            <a:r>
              <a:rPr lang="en-US" dirty="0" smtClean="0">
                <a:solidFill>
                  <a:srgbClr val="FF0000"/>
                </a:solidFill>
              </a:rPr>
              <a:t>its results </a:t>
            </a:r>
            <a:r>
              <a:rPr lang="en-US" dirty="0">
                <a:solidFill>
                  <a:srgbClr val="FF0000"/>
                </a:solidFill>
              </a:rPr>
              <a:t>(output) according to a standard data structure that can then serve </a:t>
            </a:r>
            <a:r>
              <a:rPr lang="en-US" dirty="0" smtClean="0">
                <a:solidFill>
                  <a:srgbClr val="FF0000"/>
                </a:solidFill>
              </a:rPr>
              <a:t>as input </a:t>
            </a:r>
            <a:r>
              <a:rPr lang="en-US" dirty="0">
                <a:solidFill>
                  <a:srgbClr val="FF0000"/>
                </a:solidFill>
              </a:rPr>
              <a:t>for a number of standard laboratory information systems.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Reliability requirements </a:t>
            </a:r>
            <a:r>
              <a:rPr lang="en-US" sz="2400" i="1" dirty="0" smtClean="0">
                <a:solidFill>
                  <a:srgbClr val="FF0000"/>
                </a:solidFill>
              </a:rPr>
              <a:t>deal with failures </a:t>
            </a:r>
            <a:r>
              <a:rPr lang="en-US" sz="2400" dirty="0" smtClean="0"/>
              <a:t>to provide service. They determine the </a:t>
            </a:r>
            <a:r>
              <a:rPr lang="en-US" sz="2400" dirty="0" smtClean="0">
                <a:solidFill>
                  <a:srgbClr val="FF0000"/>
                </a:solidFill>
              </a:rPr>
              <a:t>maximum allowed software system failure rate</a:t>
            </a:r>
            <a:r>
              <a:rPr lang="en-US" sz="2400" dirty="0" smtClean="0"/>
              <a:t>, and can refer to the </a:t>
            </a:r>
            <a:r>
              <a:rPr lang="en-US" sz="2400" dirty="0" smtClean="0">
                <a:solidFill>
                  <a:srgbClr val="FF0000"/>
                </a:solidFill>
              </a:rPr>
              <a:t>entire system </a:t>
            </a:r>
            <a:r>
              <a:rPr lang="en-US" sz="2400" dirty="0" smtClean="0"/>
              <a:t>or to one or </a:t>
            </a:r>
            <a:r>
              <a:rPr lang="en-US" sz="2400" dirty="0" smtClean="0">
                <a:solidFill>
                  <a:srgbClr val="FF0000"/>
                </a:solidFill>
              </a:rPr>
              <a:t>more of its separate functions</a:t>
            </a:r>
            <a:r>
              <a:rPr lang="en-US" sz="2400" dirty="0" smtClean="0"/>
              <a:t>.</a:t>
            </a:r>
          </a:p>
          <a:p>
            <a:pPr marL="118872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Sub-Factors: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</a:rPr>
              <a:t>Application </a:t>
            </a:r>
            <a:r>
              <a:rPr lang="en-US" sz="2400" dirty="0" smtClean="0">
                <a:solidFill>
                  <a:srgbClr val="FF0000"/>
                </a:solidFill>
              </a:rPr>
              <a:t>reliability</a:t>
            </a:r>
            <a:r>
              <a:rPr lang="en-US" sz="2400" dirty="0" smtClean="0"/>
              <a:t>.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</a:rPr>
              <a:t>Hardware failure </a:t>
            </a:r>
            <a:r>
              <a:rPr lang="en-US" sz="2400" dirty="0" smtClean="0">
                <a:solidFill>
                  <a:srgbClr val="FF0000"/>
                </a:solidFill>
              </a:rPr>
              <a:t>recovery</a:t>
            </a:r>
            <a:r>
              <a:rPr lang="en-US" sz="2400" dirty="0" smtClean="0"/>
              <a:t>.</a:t>
            </a:r>
          </a:p>
          <a:p>
            <a:pPr lvl="1" algn="just"/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6677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Reliability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failure frequency of a </a:t>
            </a:r>
            <a:r>
              <a:rPr lang="en-US" dirty="0">
                <a:solidFill>
                  <a:srgbClr val="FF0000"/>
                </a:solidFill>
              </a:rPr>
              <a:t>heart-monitoring unit</a:t>
            </a:r>
            <a:r>
              <a:rPr lang="en-US" dirty="0"/>
              <a:t> that will operate in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hospital’s </a:t>
            </a:r>
            <a:r>
              <a:rPr lang="en-US" dirty="0">
                <a:solidFill>
                  <a:srgbClr val="FF0000"/>
                </a:solidFill>
              </a:rPr>
              <a:t>intensive care ward</a:t>
            </a:r>
            <a:r>
              <a:rPr lang="en-US" dirty="0"/>
              <a:t> is required to be less than one in </a:t>
            </a:r>
            <a:r>
              <a:rPr lang="en-US" dirty="0">
                <a:solidFill>
                  <a:srgbClr val="FF0000"/>
                </a:solidFill>
              </a:rPr>
              <a:t>20 </a:t>
            </a:r>
            <a:r>
              <a:rPr lang="en-US" dirty="0" smtClean="0">
                <a:solidFill>
                  <a:srgbClr val="FF0000"/>
                </a:solidFill>
              </a:rPr>
              <a:t>years</a:t>
            </a:r>
            <a:r>
              <a:rPr lang="en-US" dirty="0" smtClean="0"/>
              <a:t>. Its </a:t>
            </a:r>
            <a:r>
              <a:rPr lang="en-US" dirty="0"/>
              <a:t>heart attack detection function is required to have a </a:t>
            </a:r>
            <a:r>
              <a:rPr lang="en-US" dirty="0">
                <a:solidFill>
                  <a:srgbClr val="FF0000"/>
                </a:solidFill>
              </a:rPr>
              <a:t>failure rate</a:t>
            </a:r>
            <a:r>
              <a:rPr lang="en-US" dirty="0"/>
              <a:t> </a:t>
            </a:r>
            <a:r>
              <a:rPr lang="en-US" dirty="0" smtClean="0"/>
              <a:t>of less </a:t>
            </a:r>
            <a:r>
              <a:rPr lang="en-US" dirty="0"/>
              <a:t>than </a:t>
            </a:r>
            <a:r>
              <a:rPr lang="en-US" dirty="0">
                <a:solidFill>
                  <a:srgbClr val="FF0000"/>
                </a:solidFill>
              </a:rPr>
              <a:t>one per million cases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118872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One requirement of the new software system to be installed in the </a:t>
            </a:r>
            <a:r>
              <a:rPr lang="en-US" dirty="0" smtClean="0">
                <a:solidFill>
                  <a:srgbClr val="FF0000"/>
                </a:solidFill>
              </a:rPr>
              <a:t>main branch </a:t>
            </a:r>
            <a:r>
              <a:rPr lang="en-US" dirty="0">
                <a:solidFill>
                  <a:srgbClr val="FF0000"/>
                </a:solidFill>
              </a:rPr>
              <a:t>of Independence Bank</a:t>
            </a:r>
            <a:r>
              <a:rPr lang="en-US" dirty="0"/>
              <a:t>, which operates </a:t>
            </a:r>
            <a:r>
              <a:rPr lang="en-US" dirty="0">
                <a:solidFill>
                  <a:srgbClr val="FF0000"/>
                </a:solidFill>
              </a:rPr>
              <a:t>120 branches</a:t>
            </a:r>
            <a:r>
              <a:rPr lang="en-US" dirty="0"/>
              <a:t>, is that </a:t>
            </a:r>
            <a:r>
              <a:rPr lang="en-US" dirty="0" smtClean="0">
                <a:solidFill>
                  <a:srgbClr val="FF0000"/>
                </a:solidFill>
              </a:rPr>
              <a:t>it will </a:t>
            </a:r>
            <a:r>
              <a:rPr lang="en-US" dirty="0">
                <a:solidFill>
                  <a:srgbClr val="FF0000"/>
                </a:solidFill>
              </a:rPr>
              <a:t>not fail, on average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more than 10 minutes per month</a:t>
            </a:r>
            <a:r>
              <a:rPr lang="en-US" dirty="0"/>
              <a:t> during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bank’s </a:t>
            </a:r>
            <a:r>
              <a:rPr lang="en-US" dirty="0">
                <a:solidFill>
                  <a:srgbClr val="FF0000"/>
                </a:solidFill>
              </a:rPr>
              <a:t>office hours.</a:t>
            </a:r>
            <a:r>
              <a:rPr lang="en-US" dirty="0"/>
              <a:t> In addition, the probability that the </a:t>
            </a:r>
            <a:r>
              <a:rPr lang="en-US" dirty="0">
                <a:solidFill>
                  <a:srgbClr val="FF0000"/>
                </a:solidFill>
              </a:rPr>
              <a:t>off-time</a:t>
            </a:r>
            <a:r>
              <a:rPr lang="en-US" dirty="0"/>
              <a:t> (</a:t>
            </a:r>
            <a:r>
              <a:rPr lang="en-US" dirty="0" smtClean="0"/>
              <a:t>the time </a:t>
            </a:r>
            <a:r>
              <a:rPr lang="en-US" dirty="0"/>
              <a:t>needed for repair and recovery of all the bank’s services) be </a:t>
            </a:r>
            <a:r>
              <a:rPr lang="en-US" dirty="0" smtClean="0"/>
              <a:t>more than </a:t>
            </a:r>
            <a:r>
              <a:rPr lang="en-US" dirty="0">
                <a:solidFill>
                  <a:srgbClr val="FF0000"/>
                </a:solidFill>
              </a:rPr>
              <a:t>30 minutes </a:t>
            </a:r>
            <a:r>
              <a:rPr lang="en-US" dirty="0"/>
              <a:t>is required to be less than 0.5%.</a:t>
            </a:r>
          </a:p>
        </p:txBody>
      </p:sp>
    </p:spTree>
    <p:extLst>
      <p:ext uri="{BB962C8B-B14F-4D97-AF65-F5344CB8AC3E}">
        <p14:creationId xmlns:p14="http://schemas.microsoft.com/office/powerpoint/2010/main" val="2149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Integrity requirements </a:t>
            </a:r>
            <a:r>
              <a:rPr lang="en-US" sz="2800" dirty="0" smtClean="0">
                <a:solidFill>
                  <a:srgbClr val="FF0000"/>
                </a:solidFill>
              </a:rPr>
              <a:t>deal with the software system security</a:t>
            </a:r>
            <a:r>
              <a:rPr lang="en-US" sz="2800" dirty="0" smtClean="0"/>
              <a:t>, that is, requirements to </a:t>
            </a:r>
            <a:r>
              <a:rPr lang="en-US" sz="2800" dirty="0" smtClean="0">
                <a:solidFill>
                  <a:srgbClr val="FF0000"/>
                </a:solidFill>
              </a:rPr>
              <a:t>prevent access to unauthorized persons</a:t>
            </a:r>
            <a:r>
              <a:rPr lang="en-US" sz="2800" dirty="0" smtClean="0"/>
              <a:t>, to distinguish between the majority of personnel allowed to see the information </a:t>
            </a:r>
            <a:r>
              <a:rPr lang="en-US" sz="2800" dirty="0" smtClean="0">
                <a:solidFill>
                  <a:srgbClr val="FF0000"/>
                </a:solidFill>
              </a:rPr>
              <a:t>(“read permit”) </a:t>
            </a:r>
            <a:r>
              <a:rPr lang="en-US" sz="2800" dirty="0" smtClean="0"/>
              <a:t>and a limited group who will be allowed to </a:t>
            </a:r>
            <a:r>
              <a:rPr lang="en-US" sz="2800" dirty="0" smtClean="0">
                <a:solidFill>
                  <a:srgbClr val="FF0000"/>
                </a:solidFill>
              </a:rPr>
              <a:t>add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change data</a:t>
            </a:r>
            <a:r>
              <a:rPr lang="en-US" sz="2800" dirty="0" smtClean="0"/>
              <a:t> (“write permit”), and so forth.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Sub-Factors: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</a:rPr>
              <a:t>Access </a:t>
            </a:r>
            <a:r>
              <a:rPr lang="en-US" sz="2400" dirty="0" smtClean="0">
                <a:solidFill>
                  <a:srgbClr val="FF0000"/>
                </a:solidFill>
              </a:rPr>
              <a:t>control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FF0000"/>
                </a:solidFill>
              </a:rPr>
              <a:t>Access audit.</a:t>
            </a:r>
            <a:endParaRPr lang="th-TH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0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Integrity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marL="118872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Engineering Department of a local municipality operates a </a:t>
            </a:r>
            <a:r>
              <a:rPr lang="en-US" dirty="0" smtClean="0"/>
              <a:t>GIS (</a:t>
            </a:r>
            <a:r>
              <a:rPr lang="en-US" dirty="0" smtClean="0">
                <a:solidFill>
                  <a:srgbClr val="FF0000"/>
                </a:solidFill>
              </a:rPr>
              <a:t>Geographic </a:t>
            </a:r>
            <a:r>
              <a:rPr lang="en-US" dirty="0">
                <a:solidFill>
                  <a:srgbClr val="FF0000"/>
                </a:solidFill>
              </a:rPr>
              <a:t>Information System</a:t>
            </a:r>
            <a:r>
              <a:rPr lang="en-US" dirty="0"/>
              <a:t>). </a:t>
            </a:r>
            <a:r>
              <a:rPr lang="en-US" dirty="0">
                <a:solidFill>
                  <a:srgbClr val="FF0000"/>
                </a:solidFill>
              </a:rPr>
              <a:t>The Department is planning to allow </a:t>
            </a:r>
            <a:r>
              <a:rPr lang="en-US" dirty="0" smtClean="0">
                <a:solidFill>
                  <a:srgbClr val="FF0000"/>
                </a:solidFill>
              </a:rPr>
              <a:t>citizens access </a:t>
            </a:r>
            <a:r>
              <a:rPr lang="en-US" dirty="0">
                <a:solidFill>
                  <a:srgbClr val="FF0000"/>
                </a:solidFill>
              </a:rPr>
              <a:t>to its GIS files through the Internet</a:t>
            </a:r>
            <a:r>
              <a:rPr lang="en-US" dirty="0"/>
              <a:t>. The software </a:t>
            </a:r>
            <a:r>
              <a:rPr lang="en-US" dirty="0" smtClean="0"/>
              <a:t>requirements include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possibility of viewing and copying but not inserting changes </a:t>
            </a:r>
            <a:r>
              <a:rPr lang="en-US" dirty="0" smtClean="0">
                <a:solidFill>
                  <a:srgbClr val="FF0000"/>
                </a:solidFill>
              </a:rPr>
              <a:t>in the </a:t>
            </a:r>
            <a:r>
              <a:rPr lang="en-US" dirty="0">
                <a:solidFill>
                  <a:srgbClr val="FF0000"/>
                </a:solidFill>
              </a:rPr>
              <a:t>maps of their assets</a:t>
            </a:r>
            <a:r>
              <a:rPr lang="en-US" dirty="0"/>
              <a:t> as well as any </a:t>
            </a:r>
            <a:r>
              <a:rPr lang="en-US" dirty="0">
                <a:solidFill>
                  <a:srgbClr val="FF0000"/>
                </a:solidFill>
              </a:rPr>
              <a:t>other asset </a:t>
            </a:r>
            <a:r>
              <a:rPr lang="en-US" dirty="0"/>
              <a:t>in the municipality’s </a:t>
            </a:r>
            <a:r>
              <a:rPr lang="en-US" dirty="0" smtClean="0"/>
              <a:t>area (“</a:t>
            </a:r>
            <a:r>
              <a:rPr lang="en-US" dirty="0">
                <a:solidFill>
                  <a:srgbClr val="FF0000"/>
                </a:solidFill>
              </a:rPr>
              <a:t>read only” permit</a:t>
            </a:r>
            <a:r>
              <a:rPr lang="en-US" dirty="0"/>
              <a:t>). Access will be </a:t>
            </a:r>
            <a:r>
              <a:rPr lang="en-US" dirty="0">
                <a:solidFill>
                  <a:srgbClr val="FF0000"/>
                </a:solidFill>
              </a:rPr>
              <a:t>denied to plans in progress and to </a:t>
            </a:r>
            <a:r>
              <a:rPr lang="en-US" dirty="0" smtClean="0">
                <a:solidFill>
                  <a:srgbClr val="FF0000"/>
                </a:solidFill>
              </a:rPr>
              <a:t>those maps </a:t>
            </a:r>
            <a:r>
              <a:rPr lang="en-US" dirty="0">
                <a:solidFill>
                  <a:srgbClr val="FF0000"/>
                </a:solidFill>
              </a:rPr>
              <a:t>defined by the Department’s head as limited access documents.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Efficiency requirements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deal with the hardware resources </a:t>
            </a:r>
            <a:r>
              <a:rPr lang="en-US" sz="2400" dirty="0" smtClean="0"/>
              <a:t>needed to </a:t>
            </a:r>
            <a:r>
              <a:rPr lang="en-US" sz="2400" dirty="0" smtClean="0">
                <a:solidFill>
                  <a:srgbClr val="FF0000"/>
                </a:solidFill>
              </a:rPr>
              <a:t>perform all the functions of the software system in conformance to all other requirements</a:t>
            </a:r>
            <a:r>
              <a:rPr lang="en-US" sz="2400" dirty="0" smtClean="0"/>
              <a:t>. The main hardware resources to be considered are the computer’s processing capabilities (measured in MIPS – million instructions per second ,etc.)</a:t>
            </a:r>
          </a:p>
          <a:p>
            <a:pPr algn="just"/>
            <a:endParaRPr lang="en-US" sz="2400" dirty="0" smtClean="0"/>
          </a:p>
          <a:p>
            <a:r>
              <a:rPr lang="en-US" sz="2400" dirty="0" smtClean="0"/>
              <a:t>Sub-Factors: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</a:rPr>
              <a:t>Efficiency </a:t>
            </a:r>
            <a:r>
              <a:rPr lang="en-US" sz="2000" dirty="0">
                <a:solidFill>
                  <a:srgbClr val="FF0000"/>
                </a:solidFill>
              </a:rPr>
              <a:t>of </a:t>
            </a:r>
            <a:r>
              <a:rPr lang="en-US" sz="2000" dirty="0" smtClean="0">
                <a:solidFill>
                  <a:srgbClr val="FF0000"/>
                </a:solidFill>
              </a:rPr>
              <a:t>processing.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Efficiency of </a:t>
            </a:r>
            <a:r>
              <a:rPr lang="en-US" sz="2000" dirty="0" smtClean="0">
                <a:solidFill>
                  <a:srgbClr val="FF0000"/>
                </a:solidFill>
              </a:rPr>
              <a:t>storage.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Efficiency of </a:t>
            </a:r>
            <a:r>
              <a:rPr lang="en-US" sz="2000" dirty="0" smtClean="0">
                <a:solidFill>
                  <a:srgbClr val="FF0000"/>
                </a:solidFill>
              </a:rPr>
              <a:t>communication.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Efficiency of power usage (for portable units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.</a:t>
            </a:r>
            <a:endParaRPr lang="ar-EG" sz="2000" dirty="0"/>
          </a:p>
          <a:p>
            <a:pPr lvl="1" algn="just"/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13563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Efficiency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53000"/>
          </a:xfrm>
        </p:spPr>
        <p:txBody>
          <a:bodyPr>
            <a:normAutofit fontScale="85000" lnSpcReduction="20000"/>
          </a:bodyPr>
          <a:lstStyle/>
          <a:p>
            <a:pPr marL="11887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 chain of stores is considering two alternative bids for a software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  <a:r>
              <a:rPr lang="en-US" dirty="0" smtClean="0"/>
              <a:t>. Both </a:t>
            </a:r>
            <a:r>
              <a:rPr lang="en-US" dirty="0"/>
              <a:t>bids consist of placing the same computers in the </a:t>
            </a:r>
            <a:r>
              <a:rPr lang="en-US" dirty="0" smtClean="0"/>
              <a:t>chain’s headquarters </a:t>
            </a:r>
            <a:r>
              <a:rPr lang="en-US" dirty="0"/>
              <a:t>and its branches. The bids differ solely in the storage </a:t>
            </a:r>
            <a:r>
              <a:rPr lang="en-US" dirty="0" smtClean="0"/>
              <a:t>volume: </a:t>
            </a:r>
            <a:r>
              <a:rPr lang="en-US" dirty="0" smtClean="0">
                <a:solidFill>
                  <a:srgbClr val="FF0000"/>
                </a:solidFill>
              </a:rPr>
              <a:t>20 </a:t>
            </a:r>
            <a:r>
              <a:rPr lang="en-US" dirty="0">
                <a:solidFill>
                  <a:srgbClr val="FF0000"/>
                </a:solidFill>
              </a:rPr>
              <a:t>GB per branch computer and 100 GB in the head </a:t>
            </a:r>
            <a:r>
              <a:rPr lang="en-US" dirty="0" smtClean="0">
                <a:solidFill>
                  <a:srgbClr val="FF0000"/>
                </a:solidFill>
              </a:rPr>
              <a:t>office computer </a:t>
            </a:r>
            <a:r>
              <a:rPr lang="en-US" dirty="0">
                <a:solidFill>
                  <a:srgbClr val="FF0000"/>
                </a:solidFill>
              </a:rPr>
              <a:t>(Bid A)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10 GB per branch computer and 30 GB in the </a:t>
            </a:r>
            <a:r>
              <a:rPr lang="en-US" dirty="0" smtClean="0">
                <a:solidFill>
                  <a:srgbClr val="FF0000"/>
                </a:solidFill>
              </a:rPr>
              <a:t>head office </a:t>
            </a:r>
            <a:r>
              <a:rPr lang="en-US" dirty="0">
                <a:solidFill>
                  <a:srgbClr val="FF0000"/>
                </a:solidFill>
              </a:rPr>
              <a:t>computer (Bid B</a:t>
            </a:r>
            <a:r>
              <a:rPr lang="en-US" dirty="0"/>
              <a:t>). </a:t>
            </a:r>
            <a:r>
              <a:rPr lang="en-US" dirty="0">
                <a:solidFill>
                  <a:srgbClr val="FF0000"/>
                </a:solidFill>
              </a:rPr>
              <a:t>There is also a difference in the number of </a:t>
            </a:r>
            <a:r>
              <a:rPr lang="en-US" dirty="0" smtClean="0">
                <a:solidFill>
                  <a:srgbClr val="FF0000"/>
                </a:solidFill>
              </a:rPr>
              <a:t>communication lines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 Bid A consists of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communication </a:t>
            </a:r>
            <a:r>
              <a:rPr lang="en-US" dirty="0" smtClean="0"/>
              <a:t>lines of </a:t>
            </a:r>
            <a:r>
              <a:rPr lang="en-US" dirty="0">
                <a:solidFill>
                  <a:srgbClr val="FF0000"/>
                </a:solidFill>
              </a:rPr>
              <a:t>28.8 KBPS between each branch and the head office</a:t>
            </a:r>
            <a:r>
              <a:rPr lang="en-US" dirty="0"/>
              <a:t>, whereas Bid </a:t>
            </a:r>
            <a:r>
              <a:rPr lang="en-US" dirty="0" smtClean="0"/>
              <a:t>B is </a:t>
            </a: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two communication lines of the same capacity between </a:t>
            </a:r>
            <a:r>
              <a:rPr lang="en-US" dirty="0" smtClean="0">
                <a:solidFill>
                  <a:srgbClr val="FF0000"/>
                </a:solidFill>
              </a:rPr>
              <a:t>each branch </a:t>
            </a:r>
            <a:r>
              <a:rPr lang="en-US" dirty="0">
                <a:solidFill>
                  <a:srgbClr val="FF0000"/>
                </a:solidFill>
              </a:rPr>
              <a:t>and the head office. In this case, </a:t>
            </a:r>
            <a:r>
              <a:rPr lang="en-US" dirty="0"/>
              <a:t>it is clear that Bid B is more </a:t>
            </a:r>
            <a:r>
              <a:rPr lang="en-US" dirty="0" smtClean="0"/>
              <a:t>efficient than </a:t>
            </a:r>
            <a:r>
              <a:rPr lang="en-US" dirty="0"/>
              <a:t>Bid A because fewer hardware resources are required.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55563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Usability requirements </a:t>
            </a:r>
            <a:r>
              <a:rPr lang="en-US" sz="2800" i="1" dirty="0" smtClean="0">
                <a:solidFill>
                  <a:srgbClr val="FF0000"/>
                </a:solidFill>
              </a:rPr>
              <a:t>deal with the scope of staff resources</a:t>
            </a:r>
            <a:r>
              <a:rPr lang="en-US" sz="2800" dirty="0" smtClean="0"/>
              <a:t> needed to train a new employee and to operate the software system.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Sub-Factors: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Operation Resources.</a:t>
            </a:r>
            <a:endParaRPr lang="en-US" sz="2400" dirty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Training.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958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</TotalTime>
  <Words>1273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Architectural Quality Attributes </vt:lpstr>
      <vt:lpstr>Quality Attributes</vt:lpstr>
      <vt:lpstr>Reliability</vt:lpstr>
      <vt:lpstr>Examples on Reliability</vt:lpstr>
      <vt:lpstr>Integrity</vt:lpstr>
      <vt:lpstr>Examples on Integrity</vt:lpstr>
      <vt:lpstr>Efficiency</vt:lpstr>
      <vt:lpstr>Examples on Efficiency</vt:lpstr>
      <vt:lpstr>Usability</vt:lpstr>
      <vt:lpstr>Examples on Usability</vt:lpstr>
      <vt:lpstr>Maintainability</vt:lpstr>
      <vt:lpstr>Examples on Maintainability</vt:lpstr>
      <vt:lpstr>Flexibility</vt:lpstr>
      <vt:lpstr>Examples on Flexibility</vt:lpstr>
      <vt:lpstr>Testability</vt:lpstr>
      <vt:lpstr>Examples on Testability</vt:lpstr>
      <vt:lpstr>Portability</vt:lpstr>
      <vt:lpstr>Examples on Portability</vt:lpstr>
      <vt:lpstr>Interoperability</vt:lpstr>
      <vt:lpstr>Examples on Interoperability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Quality Attributes </dc:title>
  <dc:creator>dr amr</dc:creator>
  <cp:lastModifiedBy>hp</cp:lastModifiedBy>
  <cp:revision>22</cp:revision>
  <dcterms:created xsi:type="dcterms:W3CDTF">2006-08-16T00:00:00Z</dcterms:created>
  <dcterms:modified xsi:type="dcterms:W3CDTF">2021-03-25T12:14:33Z</dcterms:modified>
</cp:coreProperties>
</file>