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Source Sans Pro Bold" charset="1" panose="020B0703030403020204"/>
      <p:regular r:id="rId18"/>
    </p:embeddedFont>
    <p:embeddedFont>
      <p:font typeface="Dynamo Medium" charset="1" panose="020B060402020A080404"/>
      <p:regular r:id="rId19"/>
    </p:embeddedFont>
    <p:embeddedFont>
      <p:font typeface="Canva Sans Bold" charset="1" panose="020B0803030501040103"/>
      <p:regular r:id="rId20"/>
    </p:embeddedFont>
    <p:embeddedFont>
      <p:font typeface="Source Sans Pro" charset="1" panose="020B0503030403020204"/>
      <p:regular r:id="rId21"/>
    </p:embeddedFont>
    <p:embeddedFont>
      <p:font typeface="Aileron Ultra-Bold" charset="1" panose="00000A00000000000000"/>
      <p:regular r:id="rId22"/>
    </p:embeddedFont>
    <p:embeddedFont>
      <p:font typeface="Aileron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4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E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3448197" y="2398023"/>
            <a:ext cx="10522735" cy="5490954"/>
          </a:xfrm>
          <a:custGeom>
            <a:avLst/>
            <a:gdLst/>
            <a:ahLst/>
            <a:cxnLst/>
            <a:rect r="r" b="b" t="t" l="l"/>
            <a:pathLst>
              <a:path h="5490954" w="10522735">
                <a:moveTo>
                  <a:pt x="0" y="0"/>
                </a:moveTo>
                <a:lnTo>
                  <a:pt x="10522734" y="0"/>
                </a:lnTo>
                <a:lnTo>
                  <a:pt x="10522734" y="5490954"/>
                </a:lnTo>
                <a:lnTo>
                  <a:pt x="0" y="5490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846849" y="-754555"/>
            <a:ext cx="11434572" cy="11434527"/>
            <a:chOff x="0" y="0"/>
            <a:chExt cx="6350000" cy="63499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065141" y="8217105"/>
            <a:ext cx="7009358" cy="1398154"/>
            <a:chOff x="0" y="0"/>
            <a:chExt cx="9345810" cy="1864205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9345810" cy="1546271"/>
              <a:chOff x="0" y="0"/>
              <a:chExt cx="1250766" cy="20694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18844" y="0"/>
                <a:ext cx="1213078" cy="206940"/>
              </a:xfrm>
              <a:custGeom>
                <a:avLst/>
                <a:gdLst/>
                <a:ahLst/>
                <a:cxnLst/>
                <a:rect r="r" b="b" t="t" l="l"/>
                <a:pathLst>
                  <a:path h="206940" w="1213078">
                    <a:moveTo>
                      <a:pt x="218760" y="0"/>
                    </a:moveTo>
                    <a:lnTo>
                      <a:pt x="1197518" y="0"/>
                    </a:lnTo>
                    <a:cubicBezTo>
                      <a:pt x="1203332" y="0"/>
                      <a:pt x="1208579" y="3488"/>
                      <a:pt x="1210829" y="8850"/>
                    </a:cubicBezTo>
                    <a:cubicBezTo>
                      <a:pt x="1213078" y="14212"/>
                      <a:pt x="1211891" y="20399"/>
                      <a:pt x="1207817" y="24548"/>
                    </a:cubicBezTo>
                    <a:lnTo>
                      <a:pt x="1052827" y="182392"/>
                    </a:lnTo>
                    <a:cubicBezTo>
                      <a:pt x="1037408" y="198094"/>
                      <a:pt x="1016325" y="206940"/>
                      <a:pt x="994318" y="206940"/>
                    </a:cubicBezTo>
                    <a:lnTo>
                      <a:pt x="15560" y="206940"/>
                    </a:lnTo>
                    <a:cubicBezTo>
                      <a:pt x="9746" y="206940"/>
                      <a:pt x="4499" y="203452"/>
                      <a:pt x="2249" y="198090"/>
                    </a:cubicBezTo>
                    <a:cubicBezTo>
                      <a:pt x="0" y="192728"/>
                      <a:pt x="1187" y="186541"/>
                      <a:pt x="5261" y="182392"/>
                    </a:cubicBezTo>
                    <a:lnTo>
                      <a:pt x="160251" y="24548"/>
                    </a:lnTo>
                    <a:cubicBezTo>
                      <a:pt x="175670" y="8846"/>
                      <a:pt x="196753" y="0"/>
                      <a:pt x="218760" y="0"/>
                    </a:cubicBezTo>
                    <a:close/>
                  </a:path>
                </a:pathLst>
              </a:custGeom>
              <a:solidFill>
                <a:srgbClr val="3275C5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101600" y="19050"/>
                <a:ext cx="1047566" cy="1878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93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4451974" y="1170495"/>
              <a:ext cx="4192850" cy="693710"/>
              <a:chOff x="0" y="0"/>
              <a:chExt cx="1250766" cy="20694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22107" y="0"/>
                <a:ext cx="1206553" cy="206940"/>
              </a:xfrm>
              <a:custGeom>
                <a:avLst/>
                <a:gdLst/>
                <a:ahLst/>
                <a:cxnLst/>
                <a:rect r="r" b="b" t="t" l="l"/>
                <a:pathLst>
                  <a:path h="206940" w="1206553">
                    <a:moveTo>
                      <a:pt x="221454" y="0"/>
                    </a:moveTo>
                    <a:lnTo>
                      <a:pt x="1188298" y="0"/>
                    </a:lnTo>
                    <a:cubicBezTo>
                      <a:pt x="1195119" y="0"/>
                      <a:pt x="1201274" y="4093"/>
                      <a:pt x="1203913" y="10382"/>
                    </a:cubicBezTo>
                    <a:cubicBezTo>
                      <a:pt x="1206552" y="16672"/>
                      <a:pt x="1205160" y="23932"/>
                      <a:pt x="1200381" y="28799"/>
                    </a:cubicBezTo>
                    <a:lnTo>
                      <a:pt x="1053737" y="178141"/>
                    </a:lnTo>
                    <a:cubicBezTo>
                      <a:pt x="1035649" y="196563"/>
                      <a:pt x="1010915" y="206940"/>
                      <a:pt x="985098" y="206940"/>
                    </a:cubicBezTo>
                    <a:lnTo>
                      <a:pt x="18254" y="206940"/>
                    </a:lnTo>
                    <a:cubicBezTo>
                      <a:pt x="11433" y="206940"/>
                      <a:pt x="5278" y="202848"/>
                      <a:pt x="2639" y="196558"/>
                    </a:cubicBezTo>
                    <a:cubicBezTo>
                      <a:pt x="0" y="190268"/>
                      <a:pt x="1392" y="183008"/>
                      <a:pt x="6171" y="178141"/>
                    </a:cubicBezTo>
                    <a:lnTo>
                      <a:pt x="152815" y="28799"/>
                    </a:lnTo>
                    <a:cubicBezTo>
                      <a:pt x="170903" y="10377"/>
                      <a:pt x="195637" y="0"/>
                      <a:pt x="221454" y="0"/>
                    </a:cubicBezTo>
                    <a:close/>
                  </a:path>
                </a:pathLst>
              </a:custGeom>
              <a:solidFill>
                <a:srgbClr val="64CAF4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101600" y="19050"/>
                <a:ext cx="1047566" cy="1878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93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0">
            <a:off x="8909240" y="1005824"/>
            <a:ext cx="4593733" cy="459373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CFE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2498" lIns="52498" bIns="52498" rIns="52498"/>
            <a:lstStyle/>
            <a:p>
              <a:pPr algn="ctr">
                <a:lnSpc>
                  <a:spcPts val="1993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053584" y="1150177"/>
            <a:ext cx="4305044" cy="4305027"/>
            <a:chOff x="0" y="0"/>
            <a:chExt cx="6350000" cy="634997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  <a:ln w="14287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17" id="17"/>
          <p:cNvSpPr txBox="true"/>
          <p:nvPr/>
        </p:nvSpPr>
        <p:spPr>
          <a:xfrm rot="0">
            <a:off x="1475401" y="4829620"/>
            <a:ext cx="9541120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true">
                <a:solidFill>
                  <a:srgbClr val="3275C5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CREATIVE WRITING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75401" y="5730830"/>
            <a:ext cx="8796517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9"/>
              </a:lnSpc>
            </a:pPr>
            <a:r>
              <a:rPr lang="en-US" b="true" sz="11999" spc="47">
                <a:solidFill>
                  <a:srgbClr val="56AAF0"/>
                </a:solidFill>
                <a:latin typeface="Dynamo Medium"/>
                <a:ea typeface="Dynamo Medium"/>
                <a:cs typeface="Dynamo Medium"/>
                <a:sym typeface="Dynamo Medium"/>
              </a:rPr>
              <a:t>CHATBOT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75401" y="4528828"/>
            <a:ext cx="4845137" cy="494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5"/>
              </a:lnSpc>
            </a:pPr>
            <a:r>
              <a:rPr lang="en-US" sz="3447" b="true">
                <a:solidFill>
                  <a:srgbClr val="64CAF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GRADUATION PROJECT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453675" y="7579632"/>
            <a:ext cx="2752431" cy="436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0"/>
              </a:lnSpc>
            </a:pPr>
            <a:r>
              <a:rPr lang="en-US" sz="3000">
                <a:solidFill>
                  <a:srgbClr val="64CAF4"/>
                </a:solidFill>
                <a:latin typeface="Dynamo Medium"/>
                <a:ea typeface="Dynamo Medium"/>
                <a:cs typeface="Dynamo Medium"/>
                <a:sym typeface="Dynamo Medium"/>
              </a:rPr>
              <a:t>Presented by: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453675" y="8404225"/>
            <a:ext cx="4622964" cy="791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14"/>
              </a:lnSpc>
            </a:pPr>
            <a:r>
              <a:rPr lang="en-US" sz="5499" b="true">
                <a:solidFill>
                  <a:srgbClr val="FCFE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 Group   </a:t>
            </a:r>
            <a:r>
              <a:rPr lang="en-US" sz="5499" b="true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227892" y="933450"/>
            <a:ext cx="7291536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3275C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Generative Ai SHR1_AIS2_M1e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CFE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63698" y="866775"/>
            <a:ext cx="10760605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true" sz="8000">
                <a:solidFill>
                  <a:srgbClr val="56AAF0"/>
                </a:solidFill>
                <a:latin typeface="Dynamo Medium"/>
                <a:ea typeface="Dynamo Medium"/>
                <a:cs typeface="Dynamo Medium"/>
                <a:sym typeface="Dynamo Medium"/>
              </a:rPr>
              <a:t>FINE-TUNING PROCESS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4006574" y="-369454"/>
            <a:ext cx="7009358" cy="1159703"/>
            <a:chOff x="0" y="0"/>
            <a:chExt cx="1250766" cy="2069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1494" y="0"/>
              <a:ext cx="1227777" cy="206940"/>
            </a:xfrm>
            <a:custGeom>
              <a:avLst/>
              <a:gdLst/>
              <a:ahLst/>
              <a:cxnLst/>
              <a:rect r="r" b="b" t="t" l="l"/>
              <a:pathLst>
                <a:path h="206940" w="1227777">
                  <a:moveTo>
                    <a:pt x="212692" y="0"/>
                  </a:moveTo>
                  <a:lnTo>
                    <a:pt x="1218286" y="0"/>
                  </a:lnTo>
                  <a:cubicBezTo>
                    <a:pt x="1221833" y="0"/>
                    <a:pt x="1225033" y="2128"/>
                    <a:pt x="1226405" y="5398"/>
                  </a:cubicBezTo>
                  <a:cubicBezTo>
                    <a:pt x="1227778" y="8669"/>
                    <a:pt x="1227054" y="12443"/>
                    <a:pt x="1224569" y="14974"/>
                  </a:cubicBezTo>
                  <a:lnTo>
                    <a:pt x="1050775" y="191966"/>
                  </a:lnTo>
                  <a:cubicBezTo>
                    <a:pt x="1041370" y="201544"/>
                    <a:pt x="1028510" y="206940"/>
                    <a:pt x="1015086" y="206940"/>
                  </a:cubicBezTo>
                  <a:lnTo>
                    <a:pt x="9492" y="206940"/>
                  </a:lnTo>
                  <a:cubicBezTo>
                    <a:pt x="5945" y="206940"/>
                    <a:pt x="2745" y="204812"/>
                    <a:pt x="1373" y="201542"/>
                  </a:cubicBezTo>
                  <a:cubicBezTo>
                    <a:pt x="0" y="198271"/>
                    <a:pt x="724" y="194497"/>
                    <a:pt x="3209" y="191966"/>
                  </a:cubicBezTo>
                  <a:lnTo>
                    <a:pt x="177003" y="14974"/>
                  </a:lnTo>
                  <a:cubicBezTo>
                    <a:pt x="186408" y="5396"/>
                    <a:pt x="199268" y="0"/>
                    <a:pt x="212692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19050"/>
              <a:ext cx="1047566" cy="187890"/>
            </a:xfrm>
            <a:prstGeom prst="rect">
              <a:avLst/>
            </a:prstGeom>
          </p:spPr>
          <p:txBody>
            <a:bodyPr anchor="ctr" rtlCol="false" tIns="83282" lIns="83282" bIns="83282" rIns="83282"/>
            <a:lstStyle/>
            <a:p>
              <a:pPr algn="ctr">
                <a:lnSpc>
                  <a:spcPts val="199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748459" y="508418"/>
            <a:ext cx="3144637" cy="520282"/>
            <a:chOff x="0" y="0"/>
            <a:chExt cx="1250766" cy="2069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3485" y="0"/>
              <a:ext cx="1223797" cy="206940"/>
            </a:xfrm>
            <a:custGeom>
              <a:avLst/>
              <a:gdLst/>
              <a:ahLst/>
              <a:cxnLst/>
              <a:rect r="r" b="b" t="t" l="l"/>
              <a:pathLst>
                <a:path h="206940" w="1223797">
                  <a:moveTo>
                    <a:pt x="214334" y="0"/>
                  </a:moveTo>
                  <a:lnTo>
                    <a:pt x="1212662" y="0"/>
                  </a:lnTo>
                  <a:cubicBezTo>
                    <a:pt x="1216822" y="0"/>
                    <a:pt x="1220577" y="2496"/>
                    <a:pt x="1222187" y="6333"/>
                  </a:cubicBezTo>
                  <a:cubicBezTo>
                    <a:pt x="1223796" y="10170"/>
                    <a:pt x="1222947" y="14598"/>
                    <a:pt x="1220032" y="17567"/>
                  </a:cubicBezTo>
                  <a:lnTo>
                    <a:pt x="1051330" y="189373"/>
                  </a:lnTo>
                  <a:cubicBezTo>
                    <a:pt x="1040297" y="200610"/>
                    <a:pt x="1025210" y="206940"/>
                    <a:pt x="1009462" y="206940"/>
                  </a:cubicBezTo>
                  <a:lnTo>
                    <a:pt x="11134" y="206940"/>
                  </a:lnTo>
                  <a:cubicBezTo>
                    <a:pt x="6974" y="206940"/>
                    <a:pt x="3219" y="204444"/>
                    <a:pt x="1609" y="200607"/>
                  </a:cubicBezTo>
                  <a:cubicBezTo>
                    <a:pt x="0" y="196770"/>
                    <a:pt x="849" y="192342"/>
                    <a:pt x="3764" y="189373"/>
                  </a:cubicBezTo>
                  <a:lnTo>
                    <a:pt x="172466" y="17567"/>
                  </a:lnTo>
                  <a:cubicBezTo>
                    <a:pt x="183499" y="6330"/>
                    <a:pt x="198586" y="0"/>
                    <a:pt x="214334" y="0"/>
                  </a:cubicBezTo>
                  <a:close/>
                </a:path>
              </a:pathLst>
            </a:custGeom>
            <a:solidFill>
              <a:srgbClr val="64CAF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19050"/>
              <a:ext cx="1047566" cy="187890"/>
            </a:xfrm>
            <a:prstGeom prst="rect">
              <a:avLst/>
            </a:prstGeom>
          </p:spPr>
          <p:txBody>
            <a:bodyPr anchor="ctr" rtlCol="false" tIns="83282" lIns="83282" bIns="83282" rIns="83282"/>
            <a:lstStyle/>
            <a:p>
              <a:pPr algn="ctr">
                <a:lnSpc>
                  <a:spcPts val="199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410002" y="-369454"/>
            <a:ext cx="7009358" cy="1138013"/>
            <a:chOff x="0" y="0"/>
            <a:chExt cx="812800" cy="13196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4243" y="0"/>
              <a:ext cx="784313" cy="131963"/>
            </a:xfrm>
            <a:custGeom>
              <a:avLst/>
              <a:gdLst/>
              <a:ahLst/>
              <a:cxnLst/>
              <a:rect r="r" b="b" t="t" l="l"/>
              <a:pathLst>
                <a:path h="131963" w="784313">
                  <a:moveTo>
                    <a:pt x="574371" y="0"/>
                  </a:moveTo>
                  <a:lnTo>
                    <a:pt x="6743" y="0"/>
                  </a:lnTo>
                  <a:cubicBezTo>
                    <a:pt x="3990" y="0"/>
                    <a:pt x="1564" y="1811"/>
                    <a:pt x="782" y="4451"/>
                  </a:cubicBezTo>
                  <a:cubicBezTo>
                    <a:pt x="0" y="7091"/>
                    <a:pt x="1048" y="9930"/>
                    <a:pt x="3357" y="11430"/>
                  </a:cubicBezTo>
                  <a:lnTo>
                    <a:pt x="171357" y="120533"/>
                  </a:lnTo>
                  <a:cubicBezTo>
                    <a:pt x="182844" y="127993"/>
                    <a:pt x="196246" y="131963"/>
                    <a:pt x="209943" y="131963"/>
                  </a:cubicBezTo>
                  <a:lnTo>
                    <a:pt x="777571" y="131963"/>
                  </a:lnTo>
                  <a:cubicBezTo>
                    <a:pt x="780324" y="131963"/>
                    <a:pt x="782750" y="130152"/>
                    <a:pt x="783532" y="127512"/>
                  </a:cubicBezTo>
                  <a:cubicBezTo>
                    <a:pt x="784314" y="124873"/>
                    <a:pt x="783266" y="122033"/>
                    <a:pt x="780957" y="120533"/>
                  </a:cubicBezTo>
                  <a:lnTo>
                    <a:pt x="612957" y="11430"/>
                  </a:lnTo>
                  <a:cubicBezTo>
                    <a:pt x="601470" y="3970"/>
                    <a:pt x="588068" y="0"/>
                    <a:pt x="574371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19050"/>
              <a:ext cx="609600" cy="112913"/>
            </a:xfrm>
            <a:prstGeom prst="rect">
              <a:avLst/>
            </a:prstGeom>
          </p:spPr>
          <p:txBody>
            <a:bodyPr anchor="ctr" rtlCol="false" tIns="83282" lIns="83282" bIns="83282" rIns="83282"/>
            <a:lstStyle/>
            <a:p>
              <a:pPr algn="ctr">
                <a:lnSpc>
                  <a:spcPts val="199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629956" y="508418"/>
            <a:ext cx="3144637" cy="520282"/>
            <a:chOff x="0" y="0"/>
            <a:chExt cx="812800" cy="1344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26532" y="0"/>
              <a:ext cx="759735" cy="134478"/>
            </a:xfrm>
            <a:custGeom>
              <a:avLst/>
              <a:gdLst/>
              <a:ahLst/>
              <a:cxnLst/>
              <a:rect r="r" b="b" t="t" l="l"/>
              <a:pathLst>
                <a:path h="134478" w="759735">
                  <a:moveTo>
                    <a:pt x="543677" y="0"/>
                  </a:moveTo>
                  <a:lnTo>
                    <a:pt x="12859" y="0"/>
                  </a:lnTo>
                  <a:cubicBezTo>
                    <a:pt x="7628" y="0"/>
                    <a:pt x="3015" y="3429"/>
                    <a:pt x="1508" y="8438"/>
                  </a:cubicBezTo>
                  <a:cubicBezTo>
                    <a:pt x="0" y="13447"/>
                    <a:pt x="1955" y="18853"/>
                    <a:pt x="6317" y="21740"/>
                  </a:cubicBezTo>
                  <a:lnTo>
                    <a:pt x="143819" y="112739"/>
                  </a:lnTo>
                  <a:cubicBezTo>
                    <a:pt x="165244" y="126918"/>
                    <a:pt x="190367" y="134478"/>
                    <a:pt x="216059" y="134478"/>
                  </a:cubicBezTo>
                  <a:lnTo>
                    <a:pt x="746877" y="134478"/>
                  </a:lnTo>
                  <a:cubicBezTo>
                    <a:pt x="752108" y="134478"/>
                    <a:pt x="756721" y="131049"/>
                    <a:pt x="758228" y="126040"/>
                  </a:cubicBezTo>
                  <a:cubicBezTo>
                    <a:pt x="759736" y="121031"/>
                    <a:pt x="757781" y="115626"/>
                    <a:pt x="753419" y="112739"/>
                  </a:cubicBezTo>
                  <a:lnTo>
                    <a:pt x="615917" y="21740"/>
                  </a:lnTo>
                  <a:cubicBezTo>
                    <a:pt x="594492" y="7561"/>
                    <a:pt x="569369" y="0"/>
                    <a:pt x="543677" y="0"/>
                  </a:cubicBezTo>
                  <a:close/>
                </a:path>
              </a:pathLst>
            </a:custGeom>
            <a:solidFill>
              <a:srgbClr val="64CAF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19050"/>
              <a:ext cx="609600" cy="115428"/>
            </a:xfrm>
            <a:prstGeom prst="rect">
              <a:avLst/>
            </a:prstGeom>
          </p:spPr>
          <p:txBody>
            <a:bodyPr anchor="ctr" rtlCol="false" tIns="83282" lIns="83282" bIns="83282" rIns="83282"/>
            <a:lstStyle/>
            <a:p>
              <a:pPr algn="ctr">
                <a:lnSpc>
                  <a:spcPts val="1993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475779" y="3390256"/>
            <a:ext cx="3076212" cy="4956526"/>
            <a:chOff x="0" y="0"/>
            <a:chExt cx="4101616" cy="6608702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3193273"/>
              <a:ext cx="4101616" cy="1304444"/>
              <a:chOff x="0" y="0"/>
              <a:chExt cx="10367846" cy="323088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5080" y="12700"/>
                <a:ext cx="10352606" cy="3205480"/>
              </a:xfrm>
              <a:custGeom>
                <a:avLst/>
                <a:gdLst/>
                <a:ahLst/>
                <a:cxnLst/>
                <a:rect r="r" b="b" t="t" l="l"/>
                <a:pathLst>
                  <a:path h="3205480" w="10352606">
                    <a:moveTo>
                      <a:pt x="9562665" y="3205480"/>
                    </a:moveTo>
                    <a:lnTo>
                      <a:pt x="0" y="3205480"/>
                    </a:lnTo>
                    <a:lnTo>
                      <a:pt x="791210" y="1602740"/>
                    </a:lnTo>
                    <a:lnTo>
                      <a:pt x="0" y="0"/>
                    </a:lnTo>
                    <a:lnTo>
                      <a:pt x="9562665" y="0"/>
                    </a:lnTo>
                    <a:lnTo>
                      <a:pt x="10352606" y="1602740"/>
                    </a:lnTo>
                    <a:lnTo>
                      <a:pt x="9562665" y="3205480"/>
                    </a:ln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grpSp>
          <p:nvGrpSpPr>
            <p:cNvPr name="Group 18" id="18"/>
            <p:cNvGrpSpPr/>
            <p:nvPr/>
          </p:nvGrpSpPr>
          <p:grpSpPr>
            <a:xfrm rot="0">
              <a:off x="878307" y="0"/>
              <a:ext cx="2378762" cy="2378762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7C9EF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599"/>
                  </a:lnSpc>
                </a:pPr>
                <a:r>
                  <a:rPr lang="en-US" b="true" sz="3999" spc="119">
                    <a:solidFill>
                      <a:srgbClr val="FFFFFF"/>
                    </a:solidFill>
                    <a:latin typeface="Aileron Ultra-Bold"/>
                    <a:ea typeface="Aileron Ultra-Bold"/>
                    <a:cs typeface="Aileron Ultra-Bold"/>
                    <a:sym typeface="Aileron Ultra-Bold"/>
                  </a:rPr>
                  <a:t>3</a:t>
                </a:r>
              </a:p>
            </p:txBody>
          </p:sp>
        </p:grpSp>
        <p:sp>
          <p:nvSpPr>
            <p:cNvPr name="AutoShape 21" id="21"/>
            <p:cNvSpPr/>
            <p:nvPr/>
          </p:nvSpPr>
          <p:spPr>
            <a:xfrm flipH="true">
              <a:off x="2050808" y="2378762"/>
              <a:ext cx="16880" cy="832674"/>
            </a:xfrm>
            <a:prstGeom prst="line">
              <a:avLst/>
            </a:prstGeom>
            <a:ln cap="flat" w="50800">
              <a:solidFill>
                <a:srgbClr val="37C9E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2" id="22"/>
            <p:cNvSpPr txBox="true"/>
            <p:nvPr/>
          </p:nvSpPr>
          <p:spPr>
            <a:xfrm rot="0">
              <a:off x="49453" y="4810805"/>
              <a:ext cx="4002710" cy="17978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spc="78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Training</a:t>
              </a:r>
              <a:r>
                <a:rPr lang="en-US" sz="2600" spc="78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 spc="78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Method</a:t>
              </a:r>
            </a:p>
            <a:p>
              <a:pPr algn="ctr" marL="0" indent="0" lvl="0">
                <a:lnSpc>
                  <a:spcPts val="3640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8208841" y="3314056"/>
            <a:ext cx="7336957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spc="11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The model is optimized using techniques like Adam optimizer and scheduled learning rates to gradually improve.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E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70196" y="7616417"/>
            <a:ext cx="5863057" cy="4114800"/>
          </a:xfrm>
          <a:custGeom>
            <a:avLst/>
            <a:gdLst/>
            <a:ahLst/>
            <a:cxnLst/>
            <a:rect r="r" b="b" t="t" l="l"/>
            <a:pathLst>
              <a:path h="4114800" w="5863057">
                <a:moveTo>
                  <a:pt x="0" y="0"/>
                </a:moveTo>
                <a:lnTo>
                  <a:pt x="5863057" y="0"/>
                </a:lnTo>
                <a:lnTo>
                  <a:pt x="58630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92510" y="866775"/>
            <a:ext cx="11502979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true" sz="8000">
                <a:solidFill>
                  <a:srgbClr val="56AAF0"/>
                </a:solidFill>
                <a:latin typeface="Dynamo Medium"/>
                <a:ea typeface="Dynamo Medium"/>
                <a:cs typeface="Dynamo Medium"/>
                <a:sym typeface="Dynamo Medium"/>
              </a:rPr>
              <a:t>EVALUATION AND OUTPUT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155911" y="1892291"/>
            <a:ext cx="11976178" cy="7366009"/>
            <a:chOff x="0" y="0"/>
            <a:chExt cx="15968237" cy="9821345"/>
          </a:xfrm>
        </p:grpSpPr>
        <p:sp>
          <p:nvSpPr>
            <p:cNvPr name="Freeform 5" id="5"/>
            <p:cNvSpPr/>
            <p:nvPr/>
          </p:nvSpPr>
          <p:spPr>
            <a:xfrm flipH="true" flipV="true" rot="0">
              <a:off x="0" y="0"/>
              <a:ext cx="5223818" cy="2526429"/>
            </a:xfrm>
            <a:custGeom>
              <a:avLst/>
              <a:gdLst/>
              <a:ahLst/>
              <a:cxnLst/>
              <a:rect r="r" b="b" t="t" l="l"/>
              <a:pathLst>
                <a:path h="2526429" w="5223818">
                  <a:moveTo>
                    <a:pt x="5223818" y="2526429"/>
                  </a:moveTo>
                  <a:lnTo>
                    <a:pt x="0" y="2526429"/>
                  </a:lnTo>
                  <a:lnTo>
                    <a:pt x="0" y="0"/>
                  </a:lnTo>
                  <a:lnTo>
                    <a:pt x="5223818" y="0"/>
                  </a:lnTo>
                  <a:lnTo>
                    <a:pt x="5223818" y="2526429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true" flipV="true" rot="0">
              <a:off x="5672563" y="3186911"/>
              <a:ext cx="5223818" cy="2526429"/>
            </a:xfrm>
            <a:custGeom>
              <a:avLst/>
              <a:gdLst/>
              <a:ahLst/>
              <a:cxnLst/>
              <a:rect r="r" b="b" t="t" l="l"/>
              <a:pathLst>
                <a:path h="2526429" w="5223818">
                  <a:moveTo>
                    <a:pt x="5223818" y="2526429"/>
                  </a:moveTo>
                  <a:lnTo>
                    <a:pt x="0" y="2526429"/>
                  </a:lnTo>
                  <a:lnTo>
                    <a:pt x="0" y="0"/>
                  </a:lnTo>
                  <a:lnTo>
                    <a:pt x="5223818" y="0"/>
                  </a:lnTo>
                  <a:lnTo>
                    <a:pt x="5223818" y="2526429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true" flipV="true" rot="0">
              <a:off x="10744419" y="115998"/>
              <a:ext cx="5223818" cy="2526429"/>
            </a:xfrm>
            <a:custGeom>
              <a:avLst/>
              <a:gdLst/>
              <a:ahLst/>
              <a:cxnLst/>
              <a:rect r="r" b="b" t="t" l="l"/>
              <a:pathLst>
                <a:path h="2526429" w="5223818">
                  <a:moveTo>
                    <a:pt x="5223818" y="2526428"/>
                  </a:moveTo>
                  <a:lnTo>
                    <a:pt x="0" y="2526428"/>
                  </a:lnTo>
                  <a:lnTo>
                    <a:pt x="0" y="0"/>
                  </a:lnTo>
                  <a:lnTo>
                    <a:pt x="5223818" y="0"/>
                  </a:lnTo>
                  <a:lnTo>
                    <a:pt x="5223818" y="2526428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919671" y="1225114"/>
              <a:ext cx="3151747" cy="10049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 spc="109">
                  <a:solidFill>
                    <a:srgbClr val="FCFEFF"/>
                  </a:solidFill>
                  <a:latin typeface="Dynamo Medium"/>
                  <a:ea typeface="Dynamo Medium"/>
                  <a:cs typeface="Dynamo Medium"/>
                  <a:sym typeface="Dynamo Medium"/>
                </a:rPr>
                <a:t>EVALUATION METRICS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7655734" y="4443771"/>
              <a:ext cx="3151747" cy="10049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 spc="109">
                  <a:solidFill>
                    <a:srgbClr val="FCFEFF"/>
                  </a:solidFill>
                  <a:latin typeface="Dynamo Medium"/>
                  <a:ea typeface="Dynamo Medium"/>
                  <a:cs typeface="Dynamo Medium"/>
                  <a:sym typeface="Dynamo Medium"/>
                </a:rPr>
                <a:t>CREATIVE 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 spc="109">
                  <a:solidFill>
                    <a:srgbClr val="FCFEFF"/>
                  </a:solidFill>
                  <a:latin typeface="Dynamo Medium"/>
                  <a:ea typeface="Dynamo Medium"/>
                  <a:cs typeface="Dynamo Medium"/>
                  <a:sym typeface="Dynamo Medium"/>
                </a:rPr>
                <a:t>OUTPUT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2723303" y="1341112"/>
              <a:ext cx="3151747" cy="10049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 spc="109">
                  <a:solidFill>
                    <a:srgbClr val="FCFEFF"/>
                  </a:solidFill>
                  <a:latin typeface="Dynamo Medium"/>
                  <a:ea typeface="Dynamo Medium"/>
                  <a:cs typeface="Dynamo Medium"/>
                  <a:sym typeface="Dynamo Medium"/>
                </a:rPr>
                <a:t>HUMAN 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 spc="109">
                  <a:solidFill>
                    <a:srgbClr val="FCFEFF"/>
                  </a:solidFill>
                  <a:latin typeface="Dynamo Medium"/>
                  <a:ea typeface="Dynamo Medium"/>
                  <a:cs typeface="Dynamo Medium"/>
                  <a:sym typeface="Dynamo Medium"/>
                </a:rPr>
                <a:t>ASSESSMENT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185815" y="2907734"/>
              <a:ext cx="4038003" cy="46365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spc="9">
                  <a:solidFill>
                    <a:srgbClr val="3275C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Language models like GPT-2 are typically evaluated using metrics like perplexity, which measures how well the model predicts the next word.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7074224" y="6082253"/>
              <a:ext cx="3746176" cy="37390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 spc="8">
                  <a:solidFill>
                    <a:srgbClr val="3275C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Generate samples of creative content, such as poems, dialogues, or short stories. Highlight successful examples where the model produces engaging or imaginative content.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2178488" y="2995430"/>
              <a:ext cx="3491383" cy="32691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 spc="8">
                  <a:solidFill>
                    <a:srgbClr val="3275C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For creative tasks, qualitative human evaluation is crucial (e.g., checking creativity, coherence, and originality of generated text).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true" flipV="true" rot="0">
            <a:off x="12866828" y="-976689"/>
            <a:ext cx="5863057" cy="4114800"/>
          </a:xfrm>
          <a:custGeom>
            <a:avLst/>
            <a:gdLst/>
            <a:ahLst/>
            <a:cxnLst/>
            <a:rect r="r" b="b" t="t" l="l"/>
            <a:pathLst>
              <a:path h="4114800" w="5863057">
                <a:moveTo>
                  <a:pt x="586305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863057" y="0"/>
                </a:lnTo>
                <a:lnTo>
                  <a:pt x="5863057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E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4751090" y="1897973"/>
            <a:ext cx="10511830" cy="6491055"/>
          </a:xfrm>
          <a:custGeom>
            <a:avLst/>
            <a:gdLst/>
            <a:ahLst/>
            <a:cxnLst/>
            <a:rect r="r" b="b" t="t" l="l"/>
            <a:pathLst>
              <a:path h="6491055" w="10511830">
                <a:moveTo>
                  <a:pt x="0" y="0"/>
                </a:moveTo>
                <a:lnTo>
                  <a:pt x="10511830" y="0"/>
                </a:lnTo>
                <a:lnTo>
                  <a:pt x="10511830" y="6491054"/>
                </a:lnTo>
                <a:lnTo>
                  <a:pt x="0" y="6491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1497275" y="3669923"/>
            <a:ext cx="5762025" cy="4626279"/>
            <a:chOff x="0" y="0"/>
            <a:chExt cx="7467600" cy="599567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467600" cy="4513580"/>
            </a:xfrm>
            <a:custGeom>
              <a:avLst/>
              <a:gdLst/>
              <a:ahLst/>
              <a:cxnLst/>
              <a:rect r="r" b="b" t="t" l="l"/>
              <a:pathLst>
                <a:path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4514850"/>
              <a:ext cx="7467600" cy="695960"/>
            </a:xfrm>
            <a:custGeom>
              <a:avLst/>
              <a:gdLst/>
              <a:ahLst/>
              <a:cxnLst/>
              <a:rect r="r" b="b" t="t" l="l"/>
              <a:pathLst>
                <a:path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429510" y="5210810"/>
              <a:ext cx="2606040" cy="791210"/>
            </a:xfrm>
            <a:custGeom>
              <a:avLst/>
              <a:gdLst/>
              <a:ahLst/>
              <a:cxnLst/>
              <a:rect r="r" b="b" t="t" l="l"/>
              <a:pathLst>
                <a:path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14960" y="353060"/>
              <a:ext cx="6827520" cy="3835400"/>
            </a:xfrm>
            <a:custGeom>
              <a:avLst/>
              <a:gdLst/>
              <a:ahLst/>
              <a:cxnLst/>
              <a:rect r="r" b="b" t="t" l="l"/>
              <a:pathLst>
                <a:path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3"/>
              <a:stretch>
                <a:fillRect l="0" t="-733" r="0" b="-73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983780" y="1990798"/>
            <a:ext cx="6114567" cy="5238604"/>
            <a:chOff x="0" y="0"/>
            <a:chExt cx="8152755" cy="698480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61925"/>
              <a:ext cx="8152755" cy="1783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200"/>
                </a:lnSpc>
              </a:pPr>
              <a:r>
                <a:rPr lang="en-US" sz="8000" b="true">
                  <a:solidFill>
                    <a:srgbClr val="56AAF0"/>
                  </a:solidFill>
                  <a:latin typeface="Dynamo Medium"/>
                  <a:ea typeface="Dynamo Medium"/>
                  <a:cs typeface="Dynamo Medium"/>
                  <a:sym typeface="Dynamo Medium"/>
                </a:rPr>
                <a:t>CONCLUSION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060381"/>
              <a:ext cx="7001989" cy="4924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spc="11">
                  <a:solidFill>
                    <a:srgbClr val="3275C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Practical Applications: Fine-tuned GPT-2 models can be used in content creation, scriptwriting, poetry generation, game narratives, and even in co-creative environments like writing assistants.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E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755198" y="2560893"/>
            <a:ext cx="4173353" cy="5614377"/>
            <a:chOff x="0" y="0"/>
            <a:chExt cx="14160500" cy="190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48918" y="3146933"/>
              <a:ext cx="10725785" cy="12979655"/>
            </a:xfrm>
            <a:custGeom>
              <a:avLst/>
              <a:gdLst/>
              <a:ahLst/>
              <a:cxnLst/>
              <a:rect r="r" b="b" t="t" l="l"/>
              <a:pathLst>
                <a:path h="12979655" w="10725785">
                  <a:moveTo>
                    <a:pt x="8757412" y="12979655"/>
                  </a:moveTo>
                  <a:lnTo>
                    <a:pt x="1968373" y="12979655"/>
                  </a:lnTo>
                  <a:cubicBezTo>
                    <a:pt x="881253" y="12979655"/>
                    <a:pt x="0" y="12098402"/>
                    <a:pt x="0" y="11011282"/>
                  </a:cubicBezTo>
                  <a:lnTo>
                    <a:pt x="0" y="1968373"/>
                  </a:lnTo>
                  <a:cubicBezTo>
                    <a:pt x="0" y="881253"/>
                    <a:pt x="881253" y="0"/>
                    <a:pt x="1968373" y="0"/>
                  </a:cubicBezTo>
                  <a:lnTo>
                    <a:pt x="8757412" y="0"/>
                  </a:lnTo>
                  <a:cubicBezTo>
                    <a:pt x="9844532" y="0"/>
                    <a:pt x="10725785" y="881253"/>
                    <a:pt x="10725785" y="1968373"/>
                  </a:cubicBezTo>
                  <a:lnTo>
                    <a:pt x="10725785" y="11011407"/>
                  </a:lnTo>
                  <a:cubicBezTo>
                    <a:pt x="10725658" y="12098402"/>
                    <a:pt x="9844405" y="12979655"/>
                    <a:pt x="8757412" y="12979655"/>
                  </a:cubicBezTo>
                  <a:close/>
                </a:path>
              </a:pathLst>
            </a:custGeom>
            <a:blipFill>
              <a:blip r:embed="rId2"/>
              <a:stretch>
                <a:fillRect l="-11531" t="-6786" r="-139853" b="-6646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1605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14160500">
                  <a:moveTo>
                    <a:pt x="141605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14160500" y="0"/>
                  </a:lnTo>
                  <a:lnTo>
                    <a:pt x="14160500" y="19050000"/>
                  </a:lnTo>
                  <a:close/>
                </a:path>
              </a:pathLst>
            </a:custGeom>
            <a:blipFill>
              <a:blip r:embed="rId3"/>
              <a:stretch>
                <a:fillRect l="-28" t="0" r="-28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-2561783">
            <a:off x="-2150393" y="-1597808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4" y="0"/>
                </a:lnTo>
                <a:lnTo>
                  <a:pt x="6000674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616117">
            <a:off x="14754144" y="7087147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5" y="0"/>
                </a:lnTo>
                <a:lnTo>
                  <a:pt x="6000675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811046" y="2797094"/>
            <a:ext cx="7721756" cy="5378175"/>
            <a:chOff x="0" y="0"/>
            <a:chExt cx="10295674" cy="717090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2531166"/>
              <a:ext cx="10295674" cy="46397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 spc="15">
                  <a:solidFill>
                    <a:srgbClr val="3275C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GPT-2 is a generative language model by OpenAI designed to predict the next word in a sequence, producing coherent and fluent text.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161925"/>
              <a:ext cx="10295674" cy="1783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200"/>
                </a:lnSpc>
              </a:pPr>
              <a:r>
                <a:rPr lang="en-US" sz="8000" b="true">
                  <a:solidFill>
                    <a:srgbClr val="56AAF0"/>
                  </a:solidFill>
                  <a:latin typeface="Dynamo Medium"/>
                  <a:ea typeface="Dynamo Medium"/>
                  <a:cs typeface="Dynamo Medium"/>
                  <a:sym typeface="Dynamo Medium"/>
                </a:rPr>
                <a:t>INTRODUCTION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296246"/>
              <a:ext cx="10295674" cy="10629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19"/>
                </a:lnSpc>
              </a:pPr>
              <a:r>
                <a:rPr lang="en-US" sz="4799" b="true">
                  <a:solidFill>
                    <a:srgbClr val="3275C5"/>
                  </a:solidFill>
                  <a:latin typeface="Dynamo Medium"/>
                  <a:ea typeface="Dynamo Medium"/>
                  <a:cs typeface="Dynamo Medium"/>
                  <a:sym typeface="Dynamo Medium"/>
                </a:rPr>
                <a:t>GPT-2 OVERVIEW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E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057250" y="2797094"/>
            <a:ext cx="4173353" cy="5614377"/>
            <a:chOff x="0" y="0"/>
            <a:chExt cx="14160500" cy="190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48918" y="3146933"/>
              <a:ext cx="10725785" cy="12979655"/>
            </a:xfrm>
            <a:custGeom>
              <a:avLst/>
              <a:gdLst/>
              <a:ahLst/>
              <a:cxnLst/>
              <a:rect r="r" b="b" t="t" l="l"/>
              <a:pathLst>
                <a:path h="12979655" w="10725785">
                  <a:moveTo>
                    <a:pt x="8757412" y="12979655"/>
                  </a:moveTo>
                  <a:lnTo>
                    <a:pt x="1968373" y="12979655"/>
                  </a:lnTo>
                  <a:cubicBezTo>
                    <a:pt x="881253" y="12979655"/>
                    <a:pt x="0" y="12098402"/>
                    <a:pt x="0" y="11011282"/>
                  </a:cubicBezTo>
                  <a:lnTo>
                    <a:pt x="0" y="1968373"/>
                  </a:lnTo>
                  <a:cubicBezTo>
                    <a:pt x="0" y="881253"/>
                    <a:pt x="881253" y="0"/>
                    <a:pt x="1968373" y="0"/>
                  </a:cubicBezTo>
                  <a:lnTo>
                    <a:pt x="8757412" y="0"/>
                  </a:lnTo>
                  <a:cubicBezTo>
                    <a:pt x="9844532" y="0"/>
                    <a:pt x="10725785" y="881253"/>
                    <a:pt x="10725785" y="1968373"/>
                  </a:cubicBezTo>
                  <a:lnTo>
                    <a:pt x="10725785" y="11011407"/>
                  </a:lnTo>
                  <a:cubicBezTo>
                    <a:pt x="10725658" y="12098402"/>
                    <a:pt x="9844405" y="12979655"/>
                    <a:pt x="8757412" y="12979655"/>
                  </a:cubicBezTo>
                  <a:close/>
                </a:path>
              </a:pathLst>
            </a:custGeom>
            <a:blipFill>
              <a:blip r:embed="rId2"/>
              <a:stretch>
                <a:fillRect l="-11317" t="0" r="-14580" b="-12039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1605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14160500">
                  <a:moveTo>
                    <a:pt x="141605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14160500" y="0"/>
                  </a:lnTo>
                  <a:lnTo>
                    <a:pt x="14160500" y="19050000"/>
                  </a:lnTo>
                  <a:close/>
                </a:path>
              </a:pathLst>
            </a:custGeom>
            <a:blipFill>
              <a:blip r:embed="rId3"/>
              <a:stretch>
                <a:fillRect l="-28" t="0" r="-28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-2561783">
            <a:off x="-2150393" y="-1597808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4" y="0"/>
                </a:lnTo>
                <a:lnTo>
                  <a:pt x="6000674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616117">
            <a:off x="14754144" y="7087147"/>
            <a:ext cx="6000674" cy="4342306"/>
          </a:xfrm>
          <a:custGeom>
            <a:avLst/>
            <a:gdLst/>
            <a:ahLst/>
            <a:cxnLst/>
            <a:rect r="r" b="b" t="t" l="l"/>
            <a:pathLst>
              <a:path h="4342306" w="6000674">
                <a:moveTo>
                  <a:pt x="0" y="0"/>
                </a:moveTo>
                <a:lnTo>
                  <a:pt x="6000675" y="0"/>
                </a:lnTo>
                <a:lnTo>
                  <a:pt x="6000675" y="4342306"/>
                </a:lnTo>
                <a:lnTo>
                  <a:pt x="0" y="4342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811046" y="2797094"/>
            <a:ext cx="7721756" cy="6083025"/>
            <a:chOff x="0" y="0"/>
            <a:chExt cx="10295674" cy="811070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2531166"/>
              <a:ext cx="10295674" cy="55795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 spc="15">
                  <a:solidFill>
                    <a:srgbClr val="3275C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GPT-2's pre-training is general, so fine-tuning adjusts it to a specific domain, like creative writing, allowing it to generate text that better fits specialized contexts (e.g., poetry, short stories, or dialogue).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161925"/>
              <a:ext cx="10295674" cy="1783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200"/>
                </a:lnSpc>
              </a:pPr>
              <a:r>
                <a:rPr lang="en-US" sz="8000" b="true">
                  <a:solidFill>
                    <a:srgbClr val="56AAF0"/>
                  </a:solidFill>
                  <a:latin typeface="Dynamo Medium"/>
                  <a:ea typeface="Dynamo Medium"/>
                  <a:cs typeface="Dynamo Medium"/>
                  <a:sym typeface="Dynamo Medium"/>
                </a:rPr>
                <a:t>INTRODUCTION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296246"/>
              <a:ext cx="10295674" cy="10629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19"/>
                </a:lnSpc>
              </a:pPr>
              <a:r>
                <a:rPr lang="en-US" sz="4799" b="true">
                  <a:solidFill>
                    <a:srgbClr val="3275C5"/>
                  </a:solidFill>
                  <a:latin typeface="Dynamo Medium"/>
                  <a:ea typeface="Dynamo Medium"/>
                  <a:cs typeface="Dynamo Medium"/>
                  <a:sym typeface="Dynamo Medium"/>
                </a:rPr>
                <a:t>WHY FINE-TUNE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E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29537" y="3703305"/>
            <a:ext cx="4611146" cy="4611146"/>
          </a:xfrm>
          <a:custGeom>
            <a:avLst/>
            <a:gdLst/>
            <a:ahLst/>
            <a:cxnLst/>
            <a:rect r="r" b="b" t="t" l="l"/>
            <a:pathLst>
              <a:path h="4611146" w="4611146">
                <a:moveTo>
                  <a:pt x="0" y="0"/>
                </a:moveTo>
                <a:lnTo>
                  <a:pt x="4611146" y="0"/>
                </a:lnTo>
                <a:lnTo>
                  <a:pt x="4611146" y="4611146"/>
                </a:lnTo>
                <a:lnTo>
                  <a:pt x="0" y="4611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80280">
            <a:off x="-1340224" y="-2572471"/>
            <a:ext cx="8627188" cy="5144941"/>
          </a:xfrm>
          <a:custGeom>
            <a:avLst/>
            <a:gdLst/>
            <a:ahLst/>
            <a:cxnLst/>
            <a:rect r="r" b="b" t="t" l="l"/>
            <a:pathLst>
              <a:path h="5144941" w="8627188">
                <a:moveTo>
                  <a:pt x="0" y="0"/>
                </a:moveTo>
                <a:lnTo>
                  <a:pt x="8627188" y="0"/>
                </a:lnTo>
                <a:lnTo>
                  <a:pt x="8627188" y="5144942"/>
                </a:lnTo>
                <a:lnTo>
                  <a:pt x="0" y="5144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80402" y="866775"/>
            <a:ext cx="13124423" cy="2567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true">
                <a:solidFill>
                  <a:srgbClr val="56AAF0"/>
                </a:solidFill>
                <a:latin typeface="Dynamo Medium"/>
                <a:ea typeface="Dynamo Medium"/>
                <a:cs typeface="Dynamo Medium"/>
                <a:sym typeface="Dynamo Medium"/>
              </a:rPr>
              <a:t>DATASET AND</a:t>
            </a:r>
          </a:p>
          <a:p>
            <a:pPr algn="l">
              <a:lnSpc>
                <a:spcPts val="9240"/>
              </a:lnSpc>
            </a:pPr>
            <a:r>
              <a:rPr lang="en-US" sz="6600" b="true">
                <a:solidFill>
                  <a:srgbClr val="56AAF0"/>
                </a:solidFill>
                <a:latin typeface="Dynamo Medium"/>
                <a:ea typeface="Dynamo Medium"/>
                <a:cs typeface="Dynamo Medium"/>
                <a:sym typeface="Dynamo Medium"/>
              </a:rPr>
              <a:t>PREPROCESSING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2275" y="4067175"/>
            <a:ext cx="5817261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11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text is converted into tokens that the GPT-2 model can process. Hugging Face’s tokenizers are commonly used for this.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533288"/>
            <a:ext cx="5817261" cy="2093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5"/>
              </a:lnSpc>
            </a:pPr>
            <a:r>
              <a:rPr lang="en-US" sz="2982" spc="11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Typically, a large text corpus is required, such as a collection of short stories, poems, or creative writing.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909297" y="5095875"/>
            <a:ext cx="5882285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11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Essential steps include removing unwanted characters, symbols, or inconsistencies (like HTML tags or non-language text).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442613" y="1351822"/>
            <a:ext cx="9599275" cy="608012"/>
            <a:chOff x="0" y="0"/>
            <a:chExt cx="12799033" cy="810683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810683" cy="81068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275C5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93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1047921" y="52916"/>
              <a:ext cx="3100641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spc="11" b="true">
                  <a:solidFill>
                    <a:srgbClr val="3275C5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Data Source</a:t>
              </a:r>
            </a:p>
          </p:txBody>
        </p:sp>
        <p:grpSp>
          <p:nvGrpSpPr>
            <p:cNvPr name="Group 13" id="13"/>
            <p:cNvGrpSpPr/>
            <p:nvPr/>
          </p:nvGrpSpPr>
          <p:grpSpPr>
            <a:xfrm rot="0">
              <a:off x="4199362" y="0"/>
              <a:ext cx="810683" cy="810683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6AAF0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93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5247282" y="52916"/>
              <a:ext cx="3261978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spc="11" b="true">
                  <a:solidFill>
                    <a:srgbClr val="3275C5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Data Cleaning</a:t>
              </a:r>
            </a:p>
          </p:txBody>
        </p:sp>
        <p:grpSp>
          <p:nvGrpSpPr>
            <p:cNvPr name="Group 17" id="17"/>
            <p:cNvGrpSpPr/>
            <p:nvPr/>
          </p:nvGrpSpPr>
          <p:grpSpPr>
            <a:xfrm rot="0">
              <a:off x="8560060" y="0"/>
              <a:ext cx="810683" cy="810683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64CAF4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93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9586643" y="52916"/>
              <a:ext cx="3212390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spc="11" b="true">
                  <a:solidFill>
                    <a:srgbClr val="3275C5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Tokenization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8820853">
            <a:off x="11232533" y="7572586"/>
            <a:ext cx="8627188" cy="5144941"/>
          </a:xfrm>
          <a:custGeom>
            <a:avLst/>
            <a:gdLst/>
            <a:ahLst/>
            <a:cxnLst/>
            <a:rect r="r" b="b" t="t" l="l"/>
            <a:pathLst>
              <a:path h="5144941" w="8627188">
                <a:moveTo>
                  <a:pt x="0" y="0"/>
                </a:moveTo>
                <a:lnTo>
                  <a:pt x="8627188" y="0"/>
                </a:lnTo>
                <a:lnTo>
                  <a:pt x="8627188" y="5144941"/>
                </a:lnTo>
                <a:lnTo>
                  <a:pt x="0" y="51449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E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6927" y="2961871"/>
            <a:ext cx="6615043" cy="3018865"/>
          </a:xfrm>
          <a:custGeom>
            <a:avLst/>
            <a:gdLst/>
            <a:ahLst/>
            <a:cxnLst/>
            <a:rect r="r" b="b" t="t" l="l"/>
            <a:pathLst>
              <a:path h="3018865" w="6615043">
                <a:moveTo>
                  <a:pt x="0" y="0"/>
                </a:moveTo>
                <a:lnTo>
                  <a:pt x="6615043" y="0"/>
                </a:lnTo>
                <a:lnTo>
                  <a:pt x="6615043" y="3018865"/>
                </a:lnTo>
                <a:lnTo>
                  <a:pt x="0" y="30188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15702" y="3545148"/>
            <a:ext cx="2070265" cy="1792757"/>
            <a:chOff x="0" y="0"/>
            <a:chExt cx="4282440" cy="3708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82440" cy="3708400"/>
            </a:xfrm>
            <a:custGeom>
              <a:avLst/>
              <a:gdLst/>
              <a:ahLst/>
              <a:cxnLst/>
              <a:rect r="r" b="b" t="t" l="l"/>
              <a:pathLst>
                <a:path h="3708400" w="428244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4"/>
              <a:stretch>
                <a:fillRect l="0" t="-7739" r="0" b="-7739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843697" y="2961871"/>
            <a:ext cx="6615043" cy="3018865"/>
          </a:xfrm>
          <a:custGeom>
            <a:avLst/>
            <a:gdLst/>
            <a:ahLst/>
            <a:cxnLst/>
            <a:rect r="r" b="b" t="t" l="l"/>
            <a:pathLst>
              <a:path h="3018865" w="6615043">
                <a:moveTo>
                  <a:pt x="0" y="0"/>
                </a:moveTo>
                <a:lnTo>
                  <a:pt x="6615043" y="0"/>
                </a:lnTo>
                <a:lnTo>
                  <a:pt x="6615043" y="3018865"/>
                </a:lnTo>
                <a:lnTo>
                  <a:pt x="0" y="30188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522472" y="3545148"/>
            <a:ext cx="2070265" cy="1792757"/>
            <a:chOff x="0" y="0"/>
            <a:chExt cx="4282440" cy="3708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82440" cy="3708400"/>
            </a:xfrm>
            <a:custGeom>
              <a:avLst/>
              <a:gdLst/>
              <a:ahLst/>
              <a:cxnLst/>
              <a:rect r="r" b="b" t="t" l="l"/>
              <a:pathLst>
                <a:path h="3708400" w="428244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5"/>
              <a:stretch>
                <a:fillRect l="0" t="-7739" r="0" b="-7739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-10800000">
            <a:off x="12592738" y="-611740"/>
            <a:ext cx="5871820" cy="3280879"/>
          </a:xfrm>
          <a:custGeom>
            <a:avLst/>
            <a:gdLst/>
            <a:ahLst/>
            <a:cxnLst/>
            <a:rect r="r" b="b" t="t" l="l"/>
            <a:pathLst>
              <a:path h="3280879" w="5871820">
                <a:moveTo>
                  <a:pt x="0" y="0"/>
                </a:moveTo>
                <a:lnTo>
                  <a:pt x="5871820" y="0"/>
                </a:lnTo>
                <a:lnTo>
                  <a:pt x="5871820" y="3280880"/>
                </a:lnTo>
                <a:lnTo>
                  <a:pt x="0" y="32808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000"/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36927" y="6028361"/>
            <a:ext cx="6615043" cy="317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11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transformer-based architecture that generates text by considering context in the form of previous words. It works through multiple attention layers, allowing it to understand complex relationships in the text.</a:t>
            </a:r>
          </a:p>
        </p:txBody>
      </p:sp>
      <p:sp>
        <p:nvSpPr>
          <p:cNvPr name="Freeform 10" id="10"/>
          <p:cNvSpPr/>
          <p:nvPr/>
        </p:nvSpPr>
        <p:spPr>
          <a:xfrm flipH="true" flipV="true" rot="-10800000">
            <a:off x="-827372" y="8133386"/>
            <a:ext cx="5871820" cy="3280879"/>
          </a:xfrm>
          <a:custGeom>
            <a:avLst/>
            <a:gdLst/>
            <a:ahLst/>
            <a:cxnLst/>
            <a:rect r="r" b="b" t="t" l="l"/>
            <a:pathLst>
              <a:path h="3280879" w="5871820">
                <a:moveTo>
                  <a:pt x="5871820" y="3280880"/>
                </a:moveTo>
                <a:lnTo>
                  <a:pt x="0" y="3280880"/>
                </a:lnTo>
                <a:lnTo>
                  <a:pt x="0" y="0"/>
                </a:lnTo>
                <a:lnTo>
                  <a:pt x="5871820" y="0"/>
                </a:lnTo>
                <a:lnTo>
                  <a:pt x="5871820" y="3280880"/>
                </a:lnTo>
                <a:close/>
              </a:path>
            </a:pathLst>
          </a:custGeom>
          <a:blipFill>
            <a:blip r:embed="rId6">
              <a:alphaModFix amt="69000"/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151218" y="3714116"/>
            <a:ext cx="2971665" cy="1429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0"/>
              </a:lnSpc>
            </a:pPr>
            <a:r>
              <a:rPr lang="en-US" sz="4100" spc="205">
                <a:solidFill>
                  <a:srgbClr val="FCFEFF"/>
                </a:solidFill>
                <a:latin typeface="Dynamo Medium"/>
                <a:ea typeface="Dynamo Medium"/>
                <a:cs typeface="Dynamo Medium"/>
                <a:sym typeface="Dynamo Medium"/>
              </a:rPr>
              <a:t>HUGGING</a:t>
            </a:r>
          </a:p>
          <a:p>
            <a:pPr algn="l">
              <a:lnSpc>
                <a:spcPts val="5740"/>
              </a:lnSpc>
            </a:pPr>
            <a:r>
              <a:rPr lang="en-US" sz="4100" spc="205">
                <a:solidFill>
                  <a:srgbClr val="FCFEFF"/>
                </a:solidFill>
                <a:latin typeface="Dynamo Medium"/>
                <a:ea typeface="Dynamo Medium"/>
                <a:cs typeface="Dynamo Medium"/>
                <a:sym typeface="Dynamo Medium"/>
              </a:rPr>
              <a:t>FACE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843697" y="6028361"/>
            <a:ext cx="6615043" cy="2638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11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Pre-trained GPT-2 models are loaded via Hugging Face's transformers library, which simplifies access to models, tokenizers, and utilities needed for fine-tuning.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59352" y="866775"/>
            <a:ext cx="12769296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56AAF0"/>
                </a:solidFill>
                <a:latin typeface="Dynamo Medium"/>
                <a:ea typeface="Dynamo Medium"/>
                <a:cs typeface="Dynamo Medium"/>
                <a:sym typeface="Dynamo Medium"/>
              </a:rPr>
              <a:t>MODEL ARCHITECTURE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044448" y="3714116"/>
            <a:ext cx="2971665" cy="1429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0"/>
              </a:lnSpc>
            </a:pPr>
            <a:r>
              <a:rPr lang="en-US" sz="4100" spc="205">
                <a:solidFill>
                  <a:srgbClr val="FCFEFF"/>
                </a:solidFill>
                <a:latin typeface="Dynamo Medium"/>
                <a:ea typeface="Dynamo Medium"/>
                <a:cs typeface="Dynamo Medium"/>
                <a:sym typeface="Dynamo Medium"/>
              </a:rPr>
              <a:t>GPT-2</a:t>
            </a:r>
          </a:p>
          <a:p>
            <a:pPr algn="l">
              <a:lnSpc>
                <a:spcPts val="5740"/>
              </a:lnSpc>
            </a:pPr>
            <a:r>
              <a:rPr lang="en-US" sz="4100" spc="205">
                <a:solidFill>
                  <a:srgbClr val="FCFEFF"/>
                </a:solidFill>
                <a:latin typeface="Dynamo Medium"/>
                <a:ea typeface="Dynamo Medium"/>
                <a:cs typeface="Dynamo Medium"/>
                <a:sym typeface="Dynamo Medium"/>
              </a:rPr>
              <a:t>MODEL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E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2592738" y="-611740"/>
            <a:ext cx="5871820" cy="3280879"/>
          </a:xfrm>
          <a:custGeom>
            <a:avLst/>
            <a:gdLst/>
            <a:ahLst/>
            <a:cxnLst/>
            <a:rect r="r" b="b" t="t" l="l"/>
            <a:pathLst>
              <a:path h="3280879" w="5871820">
                <a:moveTo>
                  <a:pt x="0" y="0"/>
                </a:moveTo>
                <a:lnTo>
                  <a:pt x="5871820" y="0"/>
                </a:lnTo>
                <a:lnTo>
                  <a:pt x="5871820" y="3280880"/>
                </a:lnTo>
                <a:lnTo>
                  <a:pt x="0" y="32808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10800000">
            <a:off x="-827372" y="8133386"/>
            <a:ext cx="5871820" cy="3280879"/>
          </a:xfrm>
          <a:custGeom>
            <a:avLst/>
            <a:gdLst/>
            <a:ahLst/>
            <a:cxnLst/>
            <a:rect r="r" b="b" t="t" l="l"/>
            <a:pathLst>
              <a:path h="3280879" w="5871820">
                <a:moveTo>
                  <a:pt x="5871820" y="3280880"/>
                </a:moveTo>
                <a:lnTo>
                  <a:pt x="0" y="3280880"/>
                </a:lnTo>
                <a:lnTo>
                  <a:pt x="0" y="0"/>
                </a:lnTo>
                <a:lnTo>
                  <a:pt x="5871820" y="0"/>
                </a:lnTo>
                <a:lnTo>
                  <a:pt x="5871820" y="3280880"/>
                </a:lnTo>
                <a:close/>
              </a:path>
            </a:pathLst>
          </a:custGeom>
          <a:blipFill>
            <a:blip r:embed="rId2">
              <a:alphaModFix amt="69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65529" y="4119593"/>
            <a:ext cx="17356942" cy="4013793"/>
          </a:xfrm>
          <a:custGeom>
            <a:avLst/>
            <a:gdLst/>
            <a:ahLst/>
            <a:cxnLst/>
            <a:rect r="r" b="b" t="t" l="l"/>
            <a:pathLst>
              <a:path h="4013793" w="17356942">
                <a:moveTo>
                  <a:pt x="0" y="0"/>
                </a:moveTo>
                <a:lnTo>
                  <a:pt x="17356942" y="0"/>
                </a:lnTo>
                <a:lnTo>
                  <a:pt x="17356942" y="4013793"/>
                </a:lnTo>
                <a:lnTo>
                  <a:pt x="0" y="40137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59352" y="866775"/>
            <a:ext cx="12769296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56AAF0"/>
                </a:solidFill>
                <a:latin typeface="Dynamo Medium"/>
                <a:ea typeface="Dynamo Medium"/>
                <a:cs typeface="Dynamo Medium"/>
                <a:sym typeface="Dynamo Medium"/>
              </a:rPr>
              <a:t>MODEL ARCHITECTURE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CFE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63698" y="866775"/>
            <a:ext cx="10760605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true" sz="8000">
                <a:solidFill>
                  <a:srgbClr val="56AAF0"/>
                </a:solidFill>
                <a:latin typeface="Dynamo Medium"/>
                <a:ea typeface="Dynamo Medium"/>
                <a:cs typeface="Dynamo Medium"/>
                <a:sym typeface="Dynamo Medium"/>
              </a:rPr>
              <a:t>FINE-TUNING PROCESS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4006574" y="-369454"/>
            <a:ext cx="7009358" cy="1159703"/>
            <a:chOff x="0" y="0"/>
            <a:chExt cx="1250766" cy="2069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1494" y="0"/>
              <a:ext cx="1227777" cy="206940"/>
            </a:xfrm>
            <a:custGeom>
              <a:avLst/>
              <a:gdLst/>
              <a:ahLst/>
              <a:cxnLst/>
              <a:rect r="r" b="b" t="t" l="l"/>
              <a:pathLst>
                <a:path h="206940" w="1227777">
                  <a:moveTo>
                    <a:pt x="212692" y="0"/>
                  </a:moveTo>
                  <a:lnTo>
                    <a:pt x="1218286" y="0"/>
                  </a:lnTo>
                  <a:cubicBezTo>
                    <a:pt x="1221833" y="0"/>
                    <a:pt x="1225033" y="2128"/>
                    <a:pt x="1226405" y="5398"/>
                  </a:cubicBezTo>
                  <a:cubicBezTo>
                    <a:pt x="1227778" y="8669"/>
                    <a:pt x="1227054" y="12443"/>
                    <a:pt x="1224569" y="14974"/>
                  </a:cubicBezTo>
                  <a:lnTo>
                    <a:pt x="1050775" y="191966"/>
                  </a:lnTo>
                  <a:cubicBezTo>
                    <a:pt x="1041370" y="201544"/>
                    <a:pt x="1028510" y="206940"/>
                    <a:pt x="1015086" y="206940"/>
                  </a:cubicBezTo>
                  <a:lnTo>
                    <a:pt x="9492" y="206940"/>
                  </a:lnTo>
                  <a:cubicBezTo>
                    <a:pt x="5945" y="206940"/>
                    <a:pt x="2745" y="204812"/>
                    <a:pt x="1373" y="201542"/>
                  </a:cubicBezTo>
                  <a:cubicBezTo>
                    <a:pt x="0" y="198271"/>
                    <a:pt x="724" y="194497"/>
                    <a:pt x="3209" y="191966"/>
                  </a:cubicBezTo>
                  <a:lnTo>
                    <a:pt x="177003" y="14974"/>
                  </a:lnTo>
                  <a:cubicBezTo>
                    <a:pt x="186408" y="5396"/>
                    <a:pt x="199268" y="0"/>
                    <a:pt x="212692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19050"/>
              <a:ext cx="1047566" cy="187890"/>
            </a:xfrm>
            <a:prstGeom prst="rect">
              <a:avLst/>
            </a:prstGeom>
          </p:spPr>
          <p:txBody>
            <a:bodyPr anchor="ctr" rtlCol="false" tIns="83282" lIns="83282" bIns="83282" rIns="83282"/>
            <a:lstStyle/>
            <a:p>
              <a:pPr algn="ctr">
                <a:lnSpc>
                  <a:spcPts val="199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748459" y="508418"/>
            <a:ext cx="3144637" cy="520282"/>
            <a:chOff x="0" y="0"/>
            <a:chExt cx="1250766" cy="2069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3485" y="0"/>
              <a:ext cx="1223797" cy="206940"/>
            </a:xfrm>
            <a:custGeom>
              <a:avLst/>
              <a:gdLst/>
              <a:ahLst/>
              <a:cxnLst/>
              <a:rect r="r" b="b" t="t" l="l"/>
              <a:pathLst>
                <a:path h="206940" w="1223797">
                  <a:moveTo>
                    <a:pt x="214334" y="0"/>
                  </a:moveTo>
                  <a:lnTo>
                    <a:pt x="1212662" y="0"/>
                  </a:lnTo>
                  <a:cubicBezTo>
                    <a:pt x="1216822" y="0"/>
                    <a:pt x="1220577" y="2496"/>
                    <a:pt x="1222187" y="6333"/>
                  </a:cubicBezTo>
                  <a:cubicBezTo>
                    <a:pt x="1223796" y="10170"/>
                    <a:pt x="1222947" y="14598"/>
                    <a:pt x="1220032" y="17567"/>
                  </a:cubicBezTo>
                  <a:lnTo>
                    <a:pt x="1051330" y="189373"/>
                  </a:lnTo>
                  <a:cubicBezTo>
                    <a:pt x="1040297" y="200610"/>
                    <a:pt x="1025210" y="206940"/>
                    <a:pt x="1009462" y="206940"/>
                  </a:cubicBezTo>
                  <a:lnTo>
                    <a:pt x="11134" y="206940"/>
                  </a:lnTo>
                  <a:cubicBezTo>
                    <a:pt x="6974" y="206940"/>
                    <a:pt x="3219" y="204444"/>
                    <a:pt x="1609" y="200607"/>
                  </a:cubicBezTo>
                  <a:cubicBezTo>
                    <a:pt x="0" y="196770"/>
                    <a:pt x="849" y="192342"/>
                    <a:pt x="3764" y="189373"/>
                  </a:cubicBezTo>
                  <a:lnTo>
                    <a:pt x="172466" y="17567"/>
                  </a:lnTo>
                  <a:cubicBezTo>
                    <a:pt x="183499" y="6330"/>
                    <a:pt x="198586" y="0"/>
                    <a:pt x="214334" y="0"/>
                  </a:cubicBezTo>
                  <a:close/>
                </a:path>
              </a:pathLst>
            </a:custGeom>
            <a:solidFill>
              <a:srgbClr val="64CAF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19050"/>
              <a:ext cx="1047566" cy="187890"/>
            </a:xfrm>
            <a:prstGeom prst="rect">
              <a:avLst/>
            </a:prstGeom>
          </p:spPr>
          <p:txBody>
            <a:bodyPr anchor="ctr" rtlCol="false" tIns="83282" lIns="83282" bIns="83282" rIns="83282"/>
            <a:lstStyle/>
            <a:p>
              <a:pPr algn="ctr">
                <a:lnSpc>
                  <a:spcPts val="199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410002" y="-369454"/>
            <a:ext cx="7009358" cy="1138013"/>
            <a:chOff x="0" y="0"/>
            <a:chExt cx="812800" cy="13196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4243" y="0"/>
              <a:ext cx="784313" cy="131963"/>
            </a:xfrm>
            <a:custGeom>
              <a:avLst/>
              <a:gdLst/>
              <a:ahLst/>
              <a:cxnLst/>
              <a:rect r="r" b="b" t="t" l="l"/>
              <a:pathLst>
                <a:path h="131963" w="784313">
                  <a:moveTo>
                    <a:pt x="574371" y="0"/>
                  </a:moveTo>
                  <a:lnTo>
                    <a:pt x="6743" y="0"/>
                  </a:lnTo>
                  <a:cubicBezTo>
                    <a:pt x="3990" y="0"/>
                    <a:pt x="1564" y="1811"/>
                    <a:pt x="782" y="4451"/>
                  </a:cubicBezTo>
                  <a:cubicBezTo>
                    <a:pt x="0" y="7091"/>
                    <a:pt x="1048" y="9930"/>
                    <a:pt x="3357" y="11430"/>
                  </a:cubicBezTo>
                  <a:lnTo>
                    <a:pt x="171357" y="120533"/>
                  </a:lnTo>
                  <a:cubicBezTo>
                    <a:pt x="182844" y="127993"/>
                    <a:pt x="196246" y="131963"/>
                    <a:pt x="209943" y="131963"/>
                  </a:cubicBezTo>
                  <a:lnTo>
                    <a:pt x="777571" y="131963"/>
                  </a:lnTo>
                  <a:cubicBezTo>
                    <a:pt x="780324" y="131963"/>
                    <a:pt x="782750" y="130152"/>
                    <a:pt x="783532" y="127512"/>
                  </a:cubicBezTo>
                  <a:cubicBezTo>
                    <a:pt x="784314" y="124873"/>
                    <a:pt x="783266" y="122033"/>
                    <a:pt x="780957" y="120533"/>
                  </a:cubicBezTo>
                  <a:lnTo>
                    <a:pt x="612957" y="11430"/>
                  </a:lnTo>
                  <a:cubicBezTo>
                    <a:pt x="601470" y="3970"/>
                    <a:pt x="588068" y="0"/>
                    <a:pt x="574371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19050"/>
              <a:ext cx="609600" cy="112913"/>
            </a:xfrm>
            <a:prstGeom prst="rect">
              <a:avLst/>
            </a:prstGeom>
          </p:spPr>
          <p:txBody>
            <a:bodyPr anchor="ctr" rtlCol="false" tIns="83282" lIns="83282" bIns="83282" rIns="83282"/>
            <a:lstStyle/>
            <a:p>
              <a:pPr algn="ctr">
                <a:lnSpc>
                  <a:spcPts val="199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629956" y="508418"/>
            <a:ext cx="3144637" cy="520282"/>
            <a:chOff x="0" y="0"/>
            <a:chExt cx="812800" cy="1344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26532" y="0"/>
              <a:ext cx="759735" cy="134478"/>
            </a:xfrm>
            <a:custGeom>
              <a:avLst/>
              <a:gdLst/>
              <a:ahLst/>
              <a:cxnLst/>
              <a:rect r="r" b="b" t="t" l="l"/>
              <a:pathLst>
                <a:path h="134478" w="759735">
                  <a:moveTo>
                    <a:pt x="543677" y="0"/>
                  </a:moveTo>
                  <a:lnTo>
                    <a:pt x="12859" y="0"/>
                  </a:lnTo>
                  <a:cubicBezTo>
                    <a:pt x="7628" y="0"/>
                    <a:pt x="3015" y="3429"/>
                    <a:pt x="1508" y="8438"/>
                  </a:cubicBezTo>
                  <a:cubicBezTo>
                    <a:pt x="0" y="13447"/>
                    <a:pt x="1955" y="18853"/>
                    <a:pt x="6317" y="21740"/>
                  </a:cubicBezTo>
                  <a:lnTo>
                    <a:pt x="143819" y="112739"/>
                  </a:lnTo>
                  <a:cubicBezTo>
                    <a:pt x="165244" y="126918"/>
                    <a:pt x="190367" y="134478"/>
                    <a:pt x="216059" y="134478"/>
                  </a:cubicBezTo>
                  <a:lnTo>
                    <a:pt x="746877" y="134478"/>
                  </a:lnTo>
                  <a:cubicBezTo>
                    <a:pt x="752108" y="134478"/>
                    <a:pt x="756721" y="131049"/>
                    <a:pt x="758228" y="126040"/>
                  </a:cubicBezTo>
                  <a:cubicBezTo>
                    <a:pt x="759736" y="121031"/>
                    <a:pt x="757781" y="115626"/>
                    <a:pt x="753419" y="112739"/>
                  </a:cubicBezTo>
                  <a:lnTo>
                    <a:pt x="615917" y="21740"/>
                  </a:lnTo>
                  <a:cubicBezTo>
                    <a:pt x="594492" y="7561"/>
                    <a:pt x="569369" y="0"/>
                    <a:pt x="543677" y="0"/>
                  </a:cubicBezTo>
                  <a:close/>
                </a:path>
              </a:pathLst>
            </a:custGeom>
            <a:solidFill>
              <a:srgbClr val="64CAF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19050"/>
              <a:ext cx="609600" cy="115428"/>
            </a:xfrm>
            <a:prstGeom prst="rect">
              <a:avLst/>
            </a:prstGeom>
          </p:spPr>
          <p:txBody>
            <a:bodyPr anchor="ctr" rtlCol="false" tIns="83282" lIns="83282" bIns="83282" rIns="83282"/>
            <a:lstStyle/>
            <a:p>
              <a:pPr algn="ctr">
                <a:lnSpc>
                  <a:spcPts val="1993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310651" y="3844574"/>
            <a:ext cx="9666698" cy="5413726"/>
            <a:chOff x="0" y="0"/>
            <a:chExt cx="12888930" cy="7218302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3193273"/>
              <a:ext cx="4101616" cy="1304444"/>
              <a:chOff x="0" y="0"/>
              <a:chExt cx="10367846" cy="323088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5080" y="12700"/>
                <a:ext cx="10352606" cy="3205480"/>
              </a:xfrm>
              <a:custGeom>
                <a:avLst/>
                <a:gdLst/>
                <a:ahLst/>
                <a:cxnLst/>
                <a:rect r="r" b="b" t="t" l="l"/>
                <a:pathLst>
                  <a:path h="3205480" w="10352606">
                    <a:moveTo>
                      <a:pt x="9562665" y="3205480"/>
                    </a:moveTo>
                    <a:lnTo>
                      <a:pt x="0" y="3205480"/>
                    </a:lnTo>
                    <a:lnTo>
                      <a:pt x="791210" y="1602740"/>
                    </a:lnTo>
                    <a:lnTo>
                      <a:pt x="0" y="0"/>
                    </a:lnTo>
                    <a:lnTo>
                      <a:pt x="9562665" y="0"/>
                    </a:lnTo>
                    <a:lnTo>
                      <a:pt x="10352606" y="1602740"/>
                    </a:lnTo>
                    <a:lnTo>
                      <a:pt x="9562665" y="3205480"/>
                    </a:lnTo>
                    <a:close/>
                  </a:path>
                </a:pathLst>
              </a:custGeom>
              <a:solidFill>
                <a:srgbClr val="4FCDCC"/>
              </a:solidFill>
            </p:spPr>
          </p:sp>
        </p:grpSp>
        <p:grpSp>
          <p:nvGrpSpPr>
            <p:cNvPr name="Group 18" id="18"/>
            <p:cNvGrpSpPr/>
            <p:nvPr/>
          </p:nvGrpSpPr>
          <p:grpSpPr>
            <a:xfrm rot="0">
              <a:off x="4402518" y="3193273"/>
              <a:ext cx="4101616" cy="1304444"/>
              <a:chOff x="0" y="0"/>
              <a:chExt cx="10367846" cy="323088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5080" y="12700"/>
                <a:ext cx="10352606" cy="3205480"/>
              </a:xfrm>
              <a:custGeom>
                <a:avLst/>
                <a:gdLst/>
                <a:ahLst/>
                <a:cxnLst/>
                <a:rect r="r" b="b" t="t" l="l"/>
                <a:pathLst>
                  <a:path h="3205480" w="10352606">
                    <a:moveTo>
                      <a:pt x="9562665" y="3205480"/>
                    </a:moveTo>
                    <a:lnTo>
                      <a:pt x="0" y="3205480"/>
                    </a:lnTo>
                    <a:lnTo>
                      <a:pt x="791210" y="1602740"/>
                    </a:lnTo>
                    <a:lnTo>
                      <a:pt x="0" y="0"/>
                    </a:lnTo>
                    <a:lnTo>
                      <a:pt x="9562665" y="0"/>
                    </a:lnTo>
                    <a:lnTo>
                      <a:pt x="10352606" y="1602740"/>
                    </a:lnTo>
                    <a:lnTo>
                      <a:pt x="9562665" y="3205480"/>
                    </a:lnTo>
                    <a:close/>
                  </a:path>
                </a:pathLst>
              </a:custGeom>
              <a:solidFill>
                <a:srgbClr val="18B6B4"/>
              </a:solidFill>
            </p:spPr>
          </p:sp>
        </p:grpSp>
        <p:grpSp>
          <p:nvGrpSpPr>
            <p:cNvPr name="Group 20" id="20"/>
            <p:cNvGrpSpPr/>
            <p:nvPr/>
          </p:nvGrpSpPr>
          <p:grpSpPr>
            <a:xfrm rot="0">
              <a:off x="8787314" y="3193273"/>
              <a:ext cx="4101616" cy="1304444"/>
              <a:chOff x="0" y="0"/>
              <a:chExt cx="10367846" cy="323088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5080" y="12700"/>
                <a:ext cx="10352606" cy="3205480"/>
              </a:xfrm>
              <a:custGeom>
                <a:avLst/>
                <a:gdLst/>
                <a:ahLst/>
                <a:cxnLst/>
                <a:rect r="r" b="b" t="t" l="l"/>
                <a:pathLst>
                  <a:path h="3205480" w="10352606">
                    <a:moveTo>
                      <a:pt x="9562665" y="3205480"/>
                    </a:moveTo>
                    <a:lnTo>
                      <a:pt x="0" y="3205480"/>
                    </a:lnTo>
                    <a:lnTo>
                      <a:pt x="791210" y="1602740"/>
                    </a:lnTo>
                    <a:lnTo>
                      <a:pt x="0" y="0"/>
                    </a:lnTo>
                    <a:lnTo>
                      <a:pt x="9562665" y="0"/>
                    </a:lnTo>
                    <a:lnTo>
                      <a:pt x="10352606" y="1602740"/>
                    </a:lnTo>
                    <a:lnTo>
                      <a:pt x="9562665" y="3205480"/>
                    </a:ln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grpSp>
          <p:nvGrpSpPr>
            <p:cNvPr name="Group 22" id="22"/>
            <p:cNvGrpSpPr/>
            <p:nvPr/>
          </p:nvGrpSpPr>
          <p:grpSpPr>
            <a:xfrm rot="0">
              <a:off x="861427" y="0"/>
              <a:ext cx="2378762" cy="2378762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FCDCC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599"/>
                  </a:lnSpc>
                </a:pPr>
                <a:r>
                  <a:rPr lang="en-US" b="true" sz="3999" spc="119">
                    <a:solidFill>
                      <a:srgbClr val="FFFFFF"/>
                    </a:solidFill>
                    <a:latin typeface="Aileron Ultra-Bold"/>
                    <a:ea typeface="Aileron Ultra-Bold"/>
                    <a:cs typeface="Aileron Ultra-Bold"/>
                    <a:sym typeface="Aileron Ultra-Bold"/>
                  </a:rPr>
                  <a:t>1</a:t>
                </a: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5280260" y="0"/>
              <a:ext cx="2378762" cy="2378762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8B6B4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599"/>
                  </a:lnSpc>
                </a:pPr>
                <a:r>
                  <a:rPr lang="en-US" b="true" sz="3999" spc="119">
                    <a:solidFill>
                      <a:srgbClr val="FFFFFF"/>
                    </a:solidFill>
                    <a:latin typeface="Aileron Ultra-Bold"/>
                    <a:ea typeface="Aileron Ultra-Bold"/>
                    <a:cs typeface="Aileron Ultra-Bold"/>
                    <a:sym typeface="Aileron Ultra-Bold"/>
                  </a:rPr>
                  <a:t>2</a:t>
                </a: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9665622" y="0"/>
              <a:ext cx="2378762" cy="2378762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7C9EF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599"/>
                  </a:lnSpc>
                </a:pPr>
                <a:r>
                  <a:rPr lang="en-US" b="true" sz="3999" spc="119">
                    <a:solidFill>
                      <a:srgbClr val="FFFFFF"/>
                    </a:solidFill>
                    <a:latin typeface="Aileron Ultra-Bold"/>
                    <a:ea typeface="Aileron Ultra-Bold"/>
                    <a:cs typeface="Aileron Ultra-Bold"/>
                    <a:sym typeface="Aileron Ultra-Bold"/>
                  </a:rPr>
                  <a:t>3</a:t>
                </a:r>
              </a:p>
            </p:txBody>
          </p:sp>
        </p:grpSp>
        <p:sp>
          <p:nvSpPr>
            <p:cNvPr name="AutoShape 31" id="31"/>
            <p:cNvSpPr/>
            <p:nvPr/>
          </p:nvSpPr>
          <p:spPr>
            <a:xfrm flipH="true">
              <a:off x="2050808" y="2378762"/>
              <a:ext cx="0" cy="832674"/>
            </a:xfrm>
            <a:prstGeom prst="line">
              <a:avLst/>
            </a:prstGeom>
            <a:ln cap="flat" w="50800">
              <a:solidFill>
                <a:srgbClr val="18B6B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 flipH="true">
              <a:off x="6453326" y="2378762"/>
              <a:ext cx="16315" cy="832674"/>
            </a:xfrm>
            <a:prstGeom prst="line">
              <a:avLst/>
            </a:prstGeom>
            <a:ln cap="flat" w="50800">
              <a:solidFill>
                <a:srgbClr val="18B6B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3" id="33"/>
            <p:cNvSpPr/>
            <p:nvPr/>
          </p:nvSpPr>
          <p:spPr>
            <a:xfrm flipH="true">
              <a:off x="10838122" y="2378762"/>
              <a:ext cx="16880" cy="832674"/>
            </a:xfrm>
            <a:prstGeom prst="line">
              <a:avLst/>
            </a:prstGeom>
            <a:ln cap="flat" w="50800">
              <a:solidFill>
                <a:srgbClr val="37C9E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34" id="34"/>
            <p:cNvSpPr txBox="true"/>
            <p:nvPr/>
          </p:nvSpPr>
          <p:spPr>
            <a:xfrm rot="0">
              <a:off x="67175" y="4810805"/>
              <a:ext cx="4002710" cy="2407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spc="78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Loading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 spc="78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Pre-trained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 spc="78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model</a:t>
              </a:r>
            </a:p>
            <a:p>
              <a:pPr algn="ctr" marL="0" indent="0" lvl="0">
                <a:lnSpc>
                  <a:spcPts val="3640"/>
                </a:lnSpc>
              </a:pP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4451971" y="4810805"/>
              <a:ext cx="4002710" cy="11882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spc="78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Hyper-parameters</a:t>
              </a:r>
            </a:p>
            <a:p>
              <a:pPr algn="ctr" marL="0" indent="0" lvl="0">
                <a:lnSpc>
                  <a:spcPts val="3640"/>
                </a:lnSpc>
              </a:pPr>
              <a:r>
                <a:rPr lang="en-US" sz="2600" spc="78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Tuning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8836767" y="4810805"/>
              <a:ext cx="4002710" cy="17978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spc="78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Training</a:t>
              </a:r>
              <a:r>
                <a:rPr lang="en-US" sz="2600" spc="78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 spc="78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Method</a:t>
              </a:r>
            </a:p>
            <a:p>
              <a:pPr algn="ctr" marL="0" indent="0" lvl="0">
                <a:lnSpc>
                  <a:spcPts val="3640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CFE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63698" y="866775"/>
            <a:ext cx="10760605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true" sz="8000">
                <a:solidFill>
                  <a:srgbClr val="56AAF0"/>
                </a:solidFill>
                <a:latin typeface="Dynamo Medium"/>
                <a:ea typeface="Dynamo Medium"/>
                <a:cs typeface="Dynamo Medium"/>
                <a:sym typeface="Dynamo Medium"/>
              </a:rPr>
              <a:t>FINE-TUNING PROCESS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4006574" y="-369454"/>
            <a:ext cx="7009358" cy="1159703"/>
            <a:chOff x="0" y="0"/>
            <a:chExt cx="1250766" cy="2069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1494" y="0"/>
              <a:ext cx="1227777" cy="206940"/>
            </a:xfrm>
            <a:custGeom>
              <a:avLst/>
              <a:gdLst/>
              <a:ahLst/>
              <a:cxnLst/>
              <a:rect r="r" b="b" t="t" l="l"/>
              <a:pathLst>
                <a:path h="206940" w="1227777">
                  <a:moveTo>
                    <a:pt x="212692" y="0"/>
                  </a:moveTo>
                  <a:lnTo>
                    <a:pt x="1218286" y="0"/>
                  </a:lnTo>
                  <a:cubicBezTo>
                    <a:pt x="1221833" y="0"/>
                    <a:pt x="1225033" y="2128"/>
                    <a:pt x="1226405" y="5398"/>
                  </a:cubicBezTo>
                  <a:cubicBezTo>
                    <a:pt x="1227778" y="8669"/>
                    <a:pt x="1227054" y="12443"/>
                    <a:pt x="1224569" y="14974"/>
                  </a:cubicBezTo>
                  <a:lnTo>
                    <a:pt x="1050775" y="191966"/>
                  </a:lnTo>
                  <a:cubicBezTo>
                    <a:pt x="1041370" y="201544"/>
                    <a:pt x="1028510" y="206940"/>
                    <a:pt x="1015086" y="206940"/>
                  </a:cubicBezTo>
                  <a:lnTo>
                    <a:pt x="9492" y="206940"/>
                  </a:lnTo>
                  <a:cubicBezTo>
                    <a:pt x="5945" y="206940"/>
                    <a:pt x="2745" y="204812"/>
                    <a:pt x="1373" y="201542"/>
                  </a:cubicBezTo>
                  <a:cubicBezTo>
                    <a:pt x="0" y="198271"/>
                    <a:pt x="724" y="194497"/>
                    <a:pt x="3209" y="191966"/>
                  </a:cubicBezTo>
                  <a:lnTo>
                    <a:pt x="177003" y="14974"/>
                  </a:lnTo>
                  <a:cubicBezTo>
                    <a:pt x="186408" y="5396"/>
                    <a:pt x="199268" y="0"/>
                    <a:pt x="212692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19050"/>
              <a:ext cx="1047566" cy="187890"/>
            </a:xfrm>
            <a:prstGeom prst="rect">
              <a:avLst/>
            </a:prstGeom>
          </p:spPr>
          <p:txBody>
            <a:bodyPr anchor="ctr" rtlCol="false" tIns="83282" lIns="83282" bIns="83282" rIns="83282"/>
            <a:lstStyle/>
            <a:p>
              <a:pPr algn="ctr">
                <a:lnSpc>
                  <a:spcPts val="199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748459" y="508418"/>
            <a:ext cx="3144637" cy="520282"/>
            <a:chOff x="0" y="0"/>
            <a:chExt cx="1250766" cy="2069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3485" y="0"/>
              <a:ext cx="1223797" cy="206940"/>
            </a:xfrm>
            <a:custGeom>
              <a:avLst/>
              <a:gdLst/>
              <a:ahLst/>
              <a:cxnLst/>
              <a:rect r="r" b="b" t="t" l="l"/>
              <a:pathLst>
                <a:path h="206940" w="1223797">
                  <a:moveTo>
                    <a:pt x="214334" y="0"/>
                  </a:moveTo>
                  <a:lnTo>
                    <a:pt x="1212662" y="0"/>
                  </a:lnTo>
                  <a:cubicBezTo>
                    <a:pt x="1216822" y="0"/>
                    <a:pt x="1220577" y="2496"/>
                    <a:pt x="1222187" y="6333"/>
                  </a:cubicBezTo>
                  <a:cubicBezTo>
                    <a:pt x="1223796" y="10170"/>
                    <a:pt x="1222947" y="14598"/>
                    <a:pt x="1220032" y="17567"/>
                  </a:cubicBezTo>
                  <a:lnTo>
                    <a:pt x="1051330" y="189373"/>
                  </a:lnTo>
                  <a:cubicBezTo>
                    <a:pt x="1040297" y="200610"/>
                    <a:pt x="1025210" y="206940"/>
                    <a:pt x="1009462" y="206940"/>
                  </a:cubicBezTo>
                  <a:lnTo>
                    <a:pt x="11134" y="206940"/>
                  </a:lnTo>
                  <a:cubicBezTo>
                    <a:pt x="6974" y="206940"/>
                    <a:pt x="3219" y="204444"/>
                    <a:pt x="1609" y="200607"/>
                  </a:cubicBezTo>
                  <a:cubicBezTo>
                    <a:pt x="0" y="196770"/>
                    <a:pt x="849" y="192342"/>
                    <a:pt x="3764" y="189373"/>
                  </a:cubicBezTo>
                  <a:lnTo>
                    <a:pt x="172466" y="17567"/>
                  </a:lnTo>
                  <a:cubicBezTo>
                    <a:pt x="183499" y="6330"/>
                    <a:pt x="198586" y="0"/>
                    <a:pt x="214334" y="0"/>
                  </a:cubicBezTo>
                  <a:close/>
                </a:path>
              </a:pathLst>
            </a:custGeom>
            <a:solidFill>
              <a:srgbClr val="64CAF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19050"/>
              <a:ext cx="1047566" cy="187890"/>
            </a:xfrm>
            <a:prstGeom prst="rect">
              <a:avLst/>
            </a:prstGeom>
          </p:spPr>
          <p:txBody>
            <a:bodyPr anchor="ctr" rtlCol="false" tIns="83282" lIns="83282" bIns="83282" rIns="83282"/>
            <a:lstStyle/>
            <a:p>
              <a:pPr algn="ctr">
                <a:lnSpc>
                  <a:spcPts val="199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410002" y="-369454"/>
            <a:ext cx="7009358" cy="1138013"/>
            <a:chOff x="0" y="0"/>
            <a:chExt cx="812800" cy="13196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4243" y="0"/>
              <a:ext cx="784313" cy="131963"/>
            </a:xfrm>
            <a:custGeom>
              <a:avLst/>
              <a:gdLst/>
              <a:ahLst/>
              <a:cxnLst/>
              <a:rect r="r" b="b" t="t" l="l"/>
              <a:pathLst>
                <a:path h="131963" w="784313">
                  <a:moveTo>
                    <a:pt x="574371" y="0"/>
                  </a:moveTo>
                  <a:lnTo>
                    <a:pt x="6743" y="0"/>
                  </a:lnTo>
                  <a:cubicBezTo>
                    <a:pt x="3990" y="0"/>
                    <a:pt x="1564" y="1811"/>
                    <a:pt x="782" y="4451"/>
                  </a:cubicBezTo>
                  <a:cubicBezTo>
                    <a:pt x="0" y="7091"/>
                    <a:pt x="1048" y="9930"/>
                    <a:pt x="3357" y="11430"/>
                  </a:cubicBezTo>
                  <a:lnTo>
                    <a:pt x="171357" y="120533"/>
                  </a:lnTo>
                  <a:cubicBezTo>
                    <a:pt x="182844" y="127993"/>
                    <a:pt x="196246" y="131963"/>
                    <a:pt x="209943" y="131963"/>
                  </a:cubicBezTo>
                  <a:lnTo>
                    <a:pt x="777571" y="131963"/>
                  </a:lnTo>
                  <a:cubicBezTo>
                    <a:pt x="780324" y="131963"/>
                    <a:pt x="782750" y="130152"/>
                    <a:pt x="783532" y="127512"/>
                  </a:cubicBezTo>
                  <a:cubicBezTo>
                    <a:pt x="784314" y="124873"/>
                    <a:pt x="783266" y="122033"/>
                    <a:pt x="780957" y="120533"/>
                  </a:cubicBezTo>
                  <a:lnTo>
                    <a:pt x="612957" y="11430"/>
                  </a:lnTo>
                  <a:cubicBezTo>
                    <a:pt x="601470" y="3970"/>
                    <a:pt x="588068" y="0"/>
                    <a:pt x="574371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19050"/>
              <a:ext cx="609600" cy="112913"/>
            </a:xfrm>
            <a:prstGeom prst="rect">
              <a:avLst/>
            </a:prstGeom>
          </p:spPr>
          <p:txBody>
            <a:bodyPr anchor="ctr" rtlCol="false" tIns="83282" lIns="83282" bIns="83282" rIns="83282"/>
            <a:lstStyle/>
            <a:p>
              <a:pPr algn="ctr">
                <a:lnSpc>
                  <a:spcPts val="199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629956" y="508418"/>
            <a:ext cx="3144637" cy="520282"/>
            <a:chOff x="0" y="0"/>
            <a:chExt cx="812800" cy="1344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26532" y="0"/>
              <a:ext cx="759735" cy="134478"/>
            </a:xfrm>
            <a:custGeom>
              <a:avLst/>
              <a:gdLst/>
              <a:ahLst/>
              <a:cxnLst/>
              <a:rect r="r" b="b" t="t" l="l"/>
              <a:pathLst>
                <a:path h="134478" w="759735">
                  <a:moveTo>
                    <a:pt x="543677" y="0"/>
                  </a:moveTo>
                  <a:lnTo>
                    <a:pt x="12859" y="0"/>
                  </a:lnTo>
                  <a:cubicBezTo>
                    <a:pt x="7628" y="0"/>
                    <a:pt x="3015" y="3429"/>
                    <a:pt x="1508" y="8438"/>
                  </a:cubicBezTo>
                  <a:cubicBezTo>
                    <a:pt x="0" y="13447"/>
                    <a:pt x="1955" y="18853"/>
                    <a:pt x="6317" y="21740"/>
                  </a:cubicBezTo>
                  <a:lnTo>
                    <a:pt x="143819" y="112739"/>
                  </a:lnTo>
                  <a:cubicBezTo>
                    <a:pt x="165244" y="126918"/>
                    <a:pt x="190367" y="134478"/>
                    <a:pt x="216059" y="134478"/>
                  </a:cubicBezTo>
                  <a:lnTo>
                    <a:pt x="746877" y="134478"/>
                  </a:lnTo>
                  <a:cubicBezTo>
                    <a:pt x="752108" y="134478"/>
                    <a:pt x="756721" y="131049"/>
                    <a:pt x="758228" y="126040"/>
                  </a:cubicBezTo>
                  <a:cubicBezTo>
                    <a:pt x="759736" y="121031"/>
                    <a:pt x="757781" y="115626"/>
                    <a:pt x="753419" y="112739"/>
                  </a:cubicBezTo>
                  <a:lnTo>
                    <a:pt x="615917" y="21740"/>
                  </a:lnTo>
                  <a:cubicBezTo>
                    <a:pt x="594492" y="7561"/>
                    <a:pt x="569369" y="0"/>
                    <a:pt x="543677" y="0"/>
                  </a:cubicBezTo>
                  <a:close/>
                </a:path>
              </a:pathLst>
            </a:custGeom>
            <a:solidFill>
              <a:srgbClr val="64CAF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19050"/>
              <a:ext cx="609600" cy="115428"/>
            </a:xfrm>
            <a:prstGeom prst="rect">
              <a:avLst/>
            </a:prstGeom>
          </p:spPr>
          <p:txBody>
            <a:bodyPr anchor="ctr" rtlCol="false" tIns="83282" lIns="83282" bIns="83282" rIns="83282"/>
            <a:lstStyle/>
            <a:p>
              <a:pPr algn="ctr">
                <a:lnSpc>
                  <a:spcPts val="1993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382265" y="5785210"/>
            <a:ext cx="3076212" cy="978333"/>
            <a:chOff x="0" y="0"/>
            <a:chExt cx="10367846" cy="323088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5080" y="12700"/>
              <a:ext cx="10352606" cy="3205480"/>
            </a:xfrm>
            <a:custGeom>
              <a:avLst/>
              <a:gdLst/>
              <a:ahLst/>
              <a:cxnLst/>
              <a:rect r="r" b="b" t="t" l="l"/>
              <a:pathLst>
                <a:path h="3205480" w="10352606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solidFill>
              <a:srgbClr val="4FCDCC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5028335" y="3390256"/>
            <a:ext cx="1784071" cy="178407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FCDC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b="true" sz="3999" spc="11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1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>
            <a:off x="5920370" y="5174327"/>
            <a:ext cx="0" cy="624506"/>
          </a:xfrm>
          <a:prstGeom prst="line">
            <a:avLst/>
          </a:prstGeom>
          <a:ln cap="flat" w="38100">
            <a:solidFill>
              <a:srgbClr val="18B6B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4432646" y="6984072"/>
            <a:ext cx="3002033" cy="181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Loading</a:t>
            </a:r>
          </a:p>
          <a:p>
            <a:pPr algn="ctr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Pre-trained</a:t>
            </a:r>
          </a:p>
          <a:p>
            <a:pPr algn="ctr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model</a:t>
            </a:r>
          </a:p>
          <a:p>
            <a:pPr algn="ctr" marL="0" indent="0" lvl="0">
              <a:lnSpc>
                <a:spcPts val="3640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8208841" y="3314056"/>
            <a:ext cx="5696895" cy="490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spc="11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Start with a pre-trained GPT-2 and further train it on the new dataset by adjusting layers to better understand the specific creative writing style.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CFE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63698" y="866775"/>
            <a:ext cx="10760605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true" sz="8000">
                <a:solidFill>
                  <a:srgbClr val="56AAF0"/>
                </a:solidFill>
                <a:latin typeface="Dynamo Medium"/>
                <a:ea typeface="Dynamo Medium"/>
                <a:cs typeface="Dynamo Medium"/>
                <a:sym typeface="Dynamo Medium"/>
              </a:rPr>
              <a:t>FINE-TUNING PROCESS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4006574" y="-369454"/>
            <a:ext cx="7009358" cy="1159703"/>
            <a:chOff x="0" y="0"/>
            <a:chExt cx="1250766" cy="2069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1494" y="0"/>
              <a:ext cx="1227777" cy="206940"/>
            </a:xfrm>
            <a:custGeom>
              <a:avLst/>
              <a:gdLst/>
              <a:ahLst/>
              <a:cxnLst/>
              <a:rect r="r" b="b" t="t" l="l"/>
              <a:pathLst>
                <a:path h="206940" w="1227777">
                  <a:moveTo>
                    <a:pt x="212692" y="0"/>
                  </a:moveTo>
                  <a:lnTo>
                    <a:pt x="1218286" y="0"/>
                  </a:lnTo>
                  <a:cubicBezTo>
                    <a:pt x="1221833" y="0"/>
                    <a:pt x="1225033" y="2128"/>
                    <a:pt x="1226405" y="5398"/>
                  </a:cubicBezTo>
                  <a:cubicBezTo>
                    <a:pt x="1227778" y="8669"/>
                    <a:pt x="1227054" y="12443"/>
                    <a:pt x="1224569" y="14974"/>
                  </a:cubicBezTo>
                  <a:lnTo>
                    <a:pt x="1050775" y="191966"/>
                  </a:lnTo>
                  <a:cubicBezTo>
                    <a:pt x="1041370" y="201544"/>
                    <a:pt x="1028510" y="206940"/>
                    <a:pt x="1015086" y="206940"/>
                  </a:cubicBezTo>
                  <a:lnTo>
                    <a:pt x="9492" y="206940"/>
                  </a:lnTo>
                  <a:cubicBezTo>
                    <a:pt x="5945" y="206940"/>
                    <a:pt x="2745" y="204812"/>
                    <a:pt x="1373" y="201542"/>
                  </a:cubicBezTo>
                  <a:cubicBezTo>
                    <a:pt x="0" y="198271"/>
                    <a:pt x="724" y="194497"/>
                    <a:pt x="3209" y="191966"/>
                  </a:cubicBezTo>
                  <a:lnTo>
                    <a:pt x="177003" y="14974"/>
                  </a:lnTo>
                  <a:cubicBezTo>
                    <a:pt x="186408" y="5396"/>
                    <a:pt x="199268" y="0"/>
                    <a:pt x="212692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19050"/>
              <a:ext cx="1047566" cy="187890"/>
            </a:xfrm>
            <a:prstGeom prst="rect">
              <a:avLst/>
            </a:prstGeom>
          </p:spPr>
          <p:txBody>
            <a:bodyPr anchor="ctr" rtlCol="false" tIns="83282" lIns="83282" bIns="83282" rIns="83282"/>
            <a:lstStyle/>
            <a:p>
              <a:pPr algn="ctr">
                <a:lnSpc>
                  <a:spcPts val="199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748459" y="508418"/>
            <a:ext cx="3144637" cy="520282"/>
            <a:chOff x="0" y="0"/>
            <a:chExt cx="1250766" cy="2069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3485" y="0"/>
              <a:ext cx="1223797" cy="206940"/>
            </a:xfrm>
            <a:custGeom>
              <a:avLst/>
              <a:gdLst/>
              <a:ahLst/>
              <a:cxnLst/>
              <a:rect r="r" b="b" t="t" l="l"/>
              <a:pathLst>
                <a:path h="206940" w="1223797">
                  <a:moveTo>
                    <a:pt x="214334" y="0"/>
                  </a:moveTo>
                  <a:lnTo>
                    <a:pt x="1212662" y="0"/>
                  </a:lnTo>
                  <a:cubicBezTo>
                    <a:pt x="1216822" y="0"/>
                    <a:pt x="1220577" y="2496"/>
                    <a:pt x="1222187" y="6333"/>
                  </a:cubicBezTo>
                  <a:cubicBezTo>
                    <a:pt x="1223796" y="10170"/>
                    <a:pt x="1222947" y="14598"/>
                    <a:pt x="1220032" y="17567"/>
                  </a:cubicBezTo>
                  <a:lnTo>
                    <a:pt x="1051330" y="189373"/>
                  </a:lnTo>
                  <a:cubicBezTo>
                    <a:pt x="1040297" y="200610"/>
                    <a:pt x="1025210" y="206940"/>
                    <a:pt x="1009462" y="206940"/>
                  </a:cubicBezTo>
                  <a:lnTo>
                    <a:pt x="11134" y="206940"/>
                  </a:lnTo>
                  <a:cubicBezTo>
                    <a:pt x="6974" y="206940"/>
                    <a:pt x="3219" y="204444"/>
                    <a:pt x="1609" y="200607"/>
                  </a:cubicBezTo>
                  <a:cubicBezTo>
                    <a:pt x="0" y="196770"/>
                    <a:pt x="849" y="192342"/>
                    <a:pt x="3764" y="189373"/>
                  </a:cubicBezTo>
                  <a:lnTo>
                    <a:pt x="172466" y="17567"/>
                  </a:lnTo>
                  <a:cubicBezTo>
                    <a:pt x="183499" y="6330"/>
                    <a:pt x="198586" y="0"/>
                    <a:pt x="214334" y="0"/>
                  </a:cubicBezTo>
                  <a:close/>
                </a:path>
              </a:pathLst>
            </a:custGeom>
            <a:solidFill>
              <a:srgbClr val="64CAF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19050"/>
              <a:ext cx="1047566" cy="187890"/>
            </a:xfrm>
            <a:prstGeom prst="rect">
              <a:avLst/>
            </a:prstGeom>
          </p:spPr>
          <p:txBody>
            <a:bodyPr anchor="ctr" rtlCol="false" tIns="83282" lIns="83282" bIns="83282" rIns="83282"/>
            <a:lstStyle/>
            <a:p>
              <a:pPr algn="ctr">
                <a:lnSpc>
                  <a:spcPts val="199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410002" y="-369454"/>
            <a:ext cx="7009358" cy="1138013"/>
            <a:chOff x="0" y="0"/>
            <a:chExt cx="812800" cy="13196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4243" y="0"/>
              <a:ext cx="784313" cy="131963"/>
            </a:xfrm>
            <a:custGeom>
              <a:avLst/>
              <a:gdLst/>
              <a:ahLst/>
              <a:cxnLst/>
              <a:rect r="r" b="b" t="t" l="l"/>
              <a:pathLst>
                <a:path h="131963" w="784313">
                  <a:moveTo>
                    <a:pt x="574371" y="0"/>
                  </a:moveTo>
                  <a:lnTo>
                    <a:pt x="6743" y="0"/>
                  </a:lnTo>
                  <a:cubicBezTo>
                    <a:pt x="3990" y="0"/>
                    <a:pt x="1564" y="1811"/>
                    <a:pt x="782" y="4451"/>
                  </a:cubicBezTo>
                  <a:cubicBezTo>
                    <a:pt x="0" y="7091"/>
                    <a:pt x="1048" y="9930"/>
                    <a:pt x="3357" y="11430"/>
                  </a:cubicBezTo>
                  <a:lnTo>
                    <a:pt x="171357" y="120533"/>
                  </a:lnTo>
                  <a:cubicBezTo>
                    <a:pt x="182844" y="127993"/>
                    <a:pt x="196246" y="131963"/>
                    <a:pt x="209943" y="131963"/>
                  </a:cubicBezTo>
                  <a:lnTo>
                    <a:pt x="777571" y="131963"/>
                  </a:lnTo>
                  <a:cubicBezTo>
                    <a:pt x="780324" y="131963"/>
                    <a:pt x="782750" y="130152"/>
                    <a:pt x="783532" y="127512"/>
                  </a:cubicBezTo>
                  <a:cubicBezTo>
                    <a:pt x="784314" y="124873"/>
                    <a:pt x="783266" y="122033"/>
                    <a:pt x="780957" y="120533"/>
                  </a:cubicBezTo>
                  <a:lnTo>
                    <a:pt x="612957" y="11430"/>
                  </a:lnTo>
                  <a:cubicBezTo>
                    <a:pt x="601470" y="3970"/>
                    <a:pt x="588068" y="0"/>
                    <a:pt x="574371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19050"/>
              <a:ext cx="609600" cy="112913"/>
            </a:xfrm>
            <a:prstGeom prst="rect">
              <a:avLst/>
            </a:prstGeom>
          </p:spPr>
          <p:txBody>
            <a:bodyPr anchor="ctr" rtlCol="false" tIns="83282" lIns="83282" bIns="83282" rIns="83282"/>
            <a:lstStyle/>
            <a:p>
              <a:pPr algn="ctr">
                <a:lnSpc>
                  <a:spcPts val="199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629956" y="508418"/>
            <a:ext cx="3144637" cy="520282"/>
            <a:chOff x="0" y="0"/>
            <a:chExt cx="812800" cy="1344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26532" y="0"/>
              <a:ext cx="759735" cy="134478"/>
            </a:xfrm>
            <a:custGeom>
              <a:avLst/>
              <a:gdLst/>
              <a:ahLst/>
              <a:cxnLst/>
              <a:rect r="r" b="b" t="t" l="l"/>
              <a:pathLst>
                <a:path h="134478" w="759735">
                  <a:moveTo>
                    <a:pt x="543677" y="0"/>
                  </a:moveTo>
                  <a:lnTo>
                    <a:pt x="12859" y="0"/>
                  </a:lnTo>
                  <a:cubicBezTo>
                    <a:pt x="7628" y="0"/>
                    <a:pt x="3015" y="3429"/>
                    <a:pt x="1508" y="8438"/>
                  </a:cubicBezTo>
                  <a:cubicBezTo>
                    <a:pt x="0" y="13447"/>
                    <a:pt x="1955" y="18853"/>
                    <a:pt x="6317" y="21740"/>
                  </a:cubicBezTo>
                  <a:lnTo>
                    <a:pt x="143819" y="112739"/>
                  </a:lnTo>
                  <a:cubicBezTo>
                    <a:pt x="165244" y="126918"/>
                    <a:pt x="190367" y="134478"/>
                    <a:pt x="216059" y="134478"/>
                  </a:cubicBezTo>
                  <a:lnTo>
                    <a:pt x="746877" y="134478"/>
                  </a:lnTo>
                  <a:cubicBezTo>
                    <a:pt x="752108" y="134478"/>
                    <a:pt x="756721" y="131049"/>
                    <a:pt x="758228" y="126040"/>
                  </a:cubicBezTo>
                  <a:cubicBezTo>
                    <a:pt x="759736" y="121031"/>
                    <a:pt x="757781" y="115626"/>
                    <a:pt x="753419" y="112739"/>
                  </a:cubicBezTo>
                  <a:lnTo>
                    <a:pt x="615917" y="21740"/>
                  </a:lnTo>
                  <a:cubicBezTo>
                    <a:pt x="594492" y="7561"/>
                    <a:pt x="569369" y="0"/>
                    <a:pt x="543677" y="0"/>
                  </a:cubicBezTo>
                  <a:close/>
                </a:path>
              </a:pathLst>
            </a:custGeom>
            <a:solidFill>
              <a:srgbClr val="64CAF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19050"/>
              <a:ext cx="609600" cy="115428"/>
            </a:xfrm>
            <a:prstGeom prst="rect">
              <a:avLst/>
            </a:prstGeom>
          </p:spPr>
          <p:txBody>
            <a:bodyPr anchor="ctr" rtlCol="false" tIns="83282" lIns="83282" bIns="83282" rIns="83282"/>
            <a:lstStyle/>
            <a:p>
              <a:pPr algn="ctr">
                <a:lnSpc>
                  <a:spcPts val="1993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399861" y="3390256"/>
            <a:ext cx="3076212" cy="4499326"/>
            <a:chOff x="0" y="0"/>
            <a:chExt cx="4101616" cy="5999102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3193273"/>
              <a:ext cx="4101616" cy="1304444"/>
              <a:chOff x="0" y="0"/>
              <a:chExt cx="10367846" cy="323088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5080" y="12700"/>
                <a:ext cx="10352606" cy="3205480"/>
              </a:xfrm>
              <a:custGeom>
                <a:avLst/>
                <a:gdLst/>
                <a:ahLst/>
                <a:cxnLst/>
                <a:rect r="r" b="b" t="t" l="l"/>
                <a:pathLst>
                  <a:path h="3205480" w="10352606">
                    <a:moveTo>
                      <a:pt x="9562665" y="3205480"/>
                    </a:moveTo>
                    <a:lnTo>
                      <a:pt x="0" y="3205480"/>
                    </a:lnTo>
                    <a:lnTo>
                      <a:pt x="791210" y="1602740"/>
                    </a:lnTo>
                    <a:lnTo>
                      <a:pt x="0" y="0"/>
                    </a:lnTo>
                    <a:lnTo>
                      <a:pt x="9562665" y="0"/>
                    </a:lnTo>
                    <a:lnTo>
                      <a:pt x="10352606" y="1602740"/>
                    </a:lnTo>
                    <a:lnTo>
                      <a:pt x="9562665" y="3205480"/>
                    </a:lnTo>
                    <a:close/>
                  </a:path>
                </a:pathLst>
              </a:custGeom>
              <a:solidFill>
                <a:srgbClr val="18B6B4"/>
              </a:solidFill>
            </p:spPr>
          </p:sp>
        </p:grpSp>
        <p:grpSp>
          <p:nvGrpSpPr>
            <p:cNvPr name="Group 18" id="18"/>
            <p:cNvGrpSpPr/>
            <p:nvPr/>
          </p:nvGrpSpPr>
          <p:grpSpPr>
            <a:xfrm rot="0">
              <a:off x="877741" y="0"/>
              <a:ext cx="2378762" cy="2378762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8B6B4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599"/>
                  </a:lnSpc>
                </a:pPr>
                <a:r>
                  <a:rPr lang="en-US" b="true" sz="3999" spc="119">
                    <a:solidFill>
                      <a:srgbClr val="FFFFFF"/>
                    </a:solidFill>
                    <a:latin typeface="Aileron Ultra-Bold"/>
                    <a:ea typeface="Aileron Ultra-Bold"/>
                    <a:cs typeface="Aileron Ultra-Bold"/>
                    <a:sym typeface="Aileron Ultra-Bold"/>
                  </a:rPr>
                  <a:t>2</a:t>
                </a:r>
              </a:p>
            </p:txBody>
          </p:sp>
        </p:grpSp>
        <p:sp>
          <p:nvSpPr>
            <p:cNvPr name="AutoShape 21" id="21"/>
            <p:cNvSpPr/>
            <p:nvPr/>
          </p:nvSpPr>
          <p:spPr>
            <a:xfrm flipH="true">
              <a:off x="2050808" y="2378762"/>
              <a:ext cx="16315" cy="832674"/>
            </a:xfrm>
            <a:prstGeom prst="line">
              <a:avLst/>
            </a:prstGeom>
            <a:ln cap="flat" w="50800">
              <a:solidFill>
                <a:srgbClr val="18B6B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2" id="22"/>
            <p:cNvSpPr txBox="true"/>
            <p:nvPr/>
          </p:nvSpPr>
          <p:spPr>
            <a:xfrm rot="0">
              <a:off x="49453" y="4810805"/>
              <a:ext cx="4002710" cy="11882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spc="78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Hyper-parameters</a:t>
              </a:r>
            </a:p>
            <a:p>
              <a:pPr algn="ctr" marL="0" indent="0" lvl="0">
                <a:lnSpc>
                  <a:spcPts val="3640"/>
                </a:lnSpc>
              </a:pPr>
              <a:r>
                <a:rPr lang="en-US" sz="2600" spc="78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Tuning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8208841" y="3314056"/>
            <a:ext cx="7336957" cy="490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spc="11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Adjust key parameters like learning rate, batch size, and epochs to control the training. For instance, larger batch sizes can help stabilize training, while more epochs might increase specialization.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DAGT6D5gV-Q</dc:identifier>
  <dcterms:modified xsi:type="dcterms:W3CDTF">2011-08-01T06:04:30Z</dcterms:modified>
  <cp:revision>1</cp:revision>
  <dc:title>BUSINESS</dc:title>
</cp:coreProperties>
</file>