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84" r:id="rId6"/>
    <p:sldId id="260" r:id="rId7"/>
    <p:sldId id="261" r:id="rId8"/>
    <p:sldId id="262" r:id="rId9"/>
    <p:sldId id="263" r:id="rId10"/>
    <p:sldId id="274" r:id="rId11"/>
    <p:sldId id="275" r:id="rId12"/>
    <p:sldId id="276" r:id="rId13"/>
    <p:sldId id="265" r:id="rId14"/>
    <p:sldId id="266" r:id="rId15"/>
    <p:sldId id="267" r:id="rId16"/>
    <p:sldId id="268" r:id="rId17"/>
    <p:sldId id="269" r:id="rId18"/>
    <p:sldId id="270" r:id="rId19"/>
    <p:sldId id="278" r:id="rId20"/>
    <p:sldId id="280" r:id="rId21"/>
    <p:sldId id="283" r:id="rId22"/>
    <p:sldId id="281" r:id="rId23"/>
    <p:sldId id="282" r:id="rId24"/>
    <p:sldId id="277" r:id="rId25"/>
    <p:sldId id="285" r:id="rId26"/>
    <p:sldId id="286" r:id="rId27"/>
    <p:sldId id="287" r:id="rId28"/>
    <p:sldId id="271" r:id="rId29"/>
    <p:sldId id="272" r:id="rId30"/>
    <p:sldId id="273" r:id="rId31"/>
  </p:sldIdLst>
  <p:sldSz cx="18288000" cy="10287000"/>
  <p:notesSz cx="6858000" cy="9144000"/>
  <p:embeddedFontLst>
    <p:embeddedFont>
      <p:font typeface="Arimo" panose="020B0604020202020204" charset="0"/>
      <p:regular r:id="rId32"/>
    </p:embeddedFont>
    <p:embeddedFont>
      <p:font typeface="DM Sans" pitchFamily="2" charset="0"/>
      <p:regular r:id="rId33"/>
    </p:embeddedFont>
    <p:embeddedFont>
      <p:font typeface="DM Sans Bold" charset="0"/>
      <p:regular r:id="rId34"/>
    </p:embeddedFont>
    <p:embeddedFont>
      <p:font typeface="Kollektif" panose="020B0604020202020204" charset="0"/>
      <p:regular r:id="rId35"/>
    </p:embeddedFont>
    <p:embeddedFont>
      <p:font typeface="Kollektif Bold"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scikit-activeml.github.io/scikit-activeml-docs/https:/medium.com/@hardik.dave/active-learning-sampling-strategies-f8d8ac7037c8https:/younsess-elbrag.medium.com/active-learning-approaches-strategies-deep-learning-integration-and-essential-tools-6ff2bdfe5cb"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AutoShape 2"/>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3" name="AutoShape 3"/>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4" name="AutoShape 4"/>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5" name="TextBox 5"/>
          <p:cNvSpPr txBox="1"/>
          <p:nvPr/>
        </p:nvSpPr>
        <p:spPr>
          <a:xfrm>
            <a:off x="2327220" y="3305040"/>
            <a:ext cx="14035235" cy="386397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SAMPLING TECHNIQUES IN ACTIVE LEARNING</a:t>
            </a:r>
          </a:p>
        </p:txBody>
      </p:sp>
      <p:sp>
        <p:nvSpPr>
          <p:cNvPr id="6" name="TextBox 6"/>
          <p:cNvSpPr txBox="1"/>
          <p:nvPr/>
        </p:nvSpPr>
        <p:spPr>
          <a:xfrm>
            <a:off x="5327775" y="7534410"/>
            <a:ext cx="7197206" cy="523246"/>
          </a:xfrm>
          <a:prstGeom prst="rect">
            <a:avLst/>
          </a:prstGeom>
        </p:spPr>
        <p:txBody>
          <a:bodyPr lIns="0" tIns="0" rIns="0" bIns="0" rtlCol="0" anchor="t">
            <a:spAutoFit/>
          </a:bodyPr>
          <a:lstStyle/>
          <a:p>
            <a:pPr algn="ctr">
              <a:lnSpc>
                <a:spcPts val="4070"/>
              </a:lnSpc>
            </a:pPr>
            <a:r>
              <a:rPr lang="en-US" sz="3700">
                <a:solidFill>
                  <a:srgbClr val="545454"/>
                </a:solidFill>
                <a:latin typeface="DM Sans"/>
              </a:rPr>
              <a:t>Selected Topics in AI-2</a:t>
            </a:r>
          </a:p>
        </p:txBody>
      </p:sp>
      <p:sp>
        <p:nvSpPr>
          <p:cNvPr id="7" name="TextBox 7"/>
          <p:cNvSpPr txBox="1"/>
          <p:nvPr/>
        </p:nvSpPr>
        <p:spPr>
          <a:xfrm>
            <a:off x="5327775" y="2267444"/>
            <a:ext cx="7197206" cy="523246"/>
          </a:xfrm>
          <a:prstGeom prst="rect">
            <a:avLst/>
          </a:prstGeom>
        </p:spPr>
        <p:txBody>
          <a:bodyPr lIns="0" tIns="0" rIns="0" bIns="0" rtlCol="0" anchor="t">
            <a:spAutoFit/>
          </a:bodyPr>
          <a:lstStyle/>
          <a:p>
            <a:pPr algn="ctr">
              <a:lnSpc>
                <a:spcPts val="4070"/>
              </a:lnSpc>
            </a:pPr>
            <a:r>
              <a:rPr lang="en-US" sz="3700">
                <a:solidFill>
                  <a:srgbClr val="545454"/>
                </a:solidFill>
                <a:latin typeface="DM Sans"/>
              </a:rPr>
              <a:t>Project one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68626" y="1065220"/>
            <a:ext cx="6858337" cy="917575"/>
          </a:xfrm>
          <a:prstGeom prst="rect">
            <a:avLst/>
          </a:prstGeom>
        </p:spPr>
        <p:txBody>
          <a:bodyPr lIns="0" tIns="0" rIns="0" bIns="0" rtlCol="0" anchor="t">
            <a:spAutoFit/>
          </a:bodyPr>
          <a:lstStyle/>
          <a:p>
            <a:pPr>
              <a:lnSpc>
                <a:spcPts val="3500"/>
              </a:lnSpc>
            </a:pPr>
            <a:r>
              <a:rPr lang="en-US" sz="3500" dirty="0">
                <a:solidFill>
                  <a:srgbClr val="227C9D"/>
                </a:solidFill>
                <a:latin typeface="Kollektif Bold"/>
              </a:rPr>
              <a:t>APPLYING ACTIVE LEARNING ON IRIS DATASET </a:t>
            </a:r>
          </a:p>
        </p:txBody>
      </p:sp>
      <p:sp>
        <p:nvSpPr>
          <p:cNvPr id="4" name="TextBox 4"/>
          <p:cNvSpPr txBox="1"/>
          <p:nvPr/>
        </p:nvSpPr>
        <p:spPr>
          <a:xfrm>
            <a:off x="12192000" y="8807367"/>
            <a:ext cx="3833323" cy="366832"/>
          </a:xfrm>
          <a:prstGeom prst="rect">
            <a:avLst/>
          </a:prstGeom>
        </p:spPr>
        <p:txBody>
          <a:bodyPr lIns="0" tIns="0" rIns="0" bIns="0" rtlCol="0" anchor="t">
            <a:spAutoFit/>
          </a:bodyPr>
          <a:lstStyle/>
          <a:p>
            <a:pPr>
              <a:lnSpc>
                <a:spcPts val="2879"/>
              </a:lnSpc>
            </a:pPr>
            <a:r>
              <a:rPr lang="en-US" sz="2400" dirty="0">
                <a:solidFill>
                  <a:srgbClr val="545454"/>
                </a:solidFill>
                <a:latin typeface="DM Sans Bold"/>
              </a:rPr>
              <a:t>accuracy score is 0.89</a:t>
            </a:r>
          </a:p>
        </p:txBody>
      </p:sp>
      <p:sp>
        <p:nvSpPr>
          <p:cNvPr id="5" name="TextBox 5"/>
          <p:cNvSpPr txBox="1"/>
          <p:nvPr/>
        </p:nvSpPr>
        <p:spPr>
          <a:xfrm>
            <a:off x="10211313" y="1982795"/>
            <a:ext cx="6423094" cy="421640"/>
          </a:xfrm>
          <a:prstGeom prst="rect">
            <a:avLst/>
          </a:prstGeom>
        </p:spPr>
        <p:txBody>
          <a:bodyPr lIns="0" tIns="0" rIns="0" bIns="0" rtlCol="0" anchor="t">
            <a:spAutoFit/>
          </a:bodyPr>
          <a:lstStyle/>
          <a:p>
            <a:pPr algn="ctr">
              <a:lnSpc>
                <a:spcPts val="3100"/>
              </a:lnSpc>
            </a:pPr>
            <a:r>
              <a:rPr lang="en-US" sz="3100">
                <a:solidFill>
                  <a:srgbClr val="227C9D"/>
                </a:solidFill>
                <a:latin typeface="Kollektif Bold"/>
              </a:rPr>
              <a:t>ENTROPY </a:t>
            </a:r>
          </a:p>
        </p:txBody>
      </p:sp>
      <p:pic>
        <p:nvPicPr>
          <p:cNvPr id="1026" name="Picture 2">
            <a:extLst>
              <a:ext uri="{FF2B5EF4-FFF2-40B4-BE49-F238E27FC236}">
                <a16:creationId xmlns:a16="http://schemas.microsoft.com/office/drawing/2014/main" id="{941CDCA8-3778-184E-FB35-7E6F845CE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349" y="2676647"/>
            <a:ext cx="8197023" cy="598526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09C297E5-8DDC-DBD6-2B79-B4F81DB72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209" y="2428680"/>
            <a:ext cx="7583118" cy="648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49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68626" y="1065220"/>
            <a:ext cx="6858337" cy="917575"/>
          </a:xfrm>
          <a:prstGeom prst="rect">
            <a:avLst/>
          </a:prstGeom>
        </p:spPr>
        <p:txBody>
          <a:bodyPr lIns="0" tIns="0" rIns="0" bIns="0" rtlCol="0" anchor="t">
            <a:spAutoFit/>
          </a:bodyPr>
          <a:lstStyle/>
          <a:p>
            <a:pPr>
              <a:lnSpc>
                <a:spcPts val="3500"/>
              </a:lnSpc>
            </a:pPr>
            <a:r>
              <a:rPr lang="en-US" sz="3500" dirty="0">
                <a:solidFill>
                  <a:srgbClr val="227C9D"/>
                </a:solidFill>
                <a:latin typeface="Kollektif Bold"/>
              </a:rPr>
              <a:t>APPLYING ACTIVE LEARNING ON IRIS DATASET </a:t>
            </a:r>
          </a:p>
        </p:txBody>
      </p:sp>
      <p:sp>
        <p:nvSpPr>
          <p:cNvPr id="4" name="TextBox 4"/>
          <p:cNvSpPr txBox="1"/>
          <p:nvPr/>
        </p:nvSpPr>
        <p:spPr>
          <a:xfrm>
            <a:off x="12192000" y="8807367"/>
            <a:ext cx="3833323" cy="366832"/>
          </a:xfrm>
          <a:prstGeom prst="rect">
            <a:avLst/>
          </a:prstGeom>
        </p:spPr>
        <p:txBody>
          <a:bodyPr lIns="0" tIns="0" rIns="0" bIns="0" rtlCol="0" anchor="t">
            <a:spAutoFit/>
          </a:bodyPr>
          <a:lstStyle/>
          <a:p>
            <a:pPr>
              <a:lnSpc>
                <a:spcPts val="2879"/>
              </a:lnSpc>
            </a:pPr>
            <a:r>
              <a:rPr lang="en-US" sz="2400" dirty="0">
                <a:solidFill>
                  <a:srgbClr val="545454"/>
                </a:solidFill>
                <a:latin typeface="DM Sans Bold"/>
              </a:rPr>
              <a:t>accuracy score is 0.93</a:t>
            </a:r>
          </a:p>
        </p:txBody>
      </p:sp>
      <p:pic>
        <p:nvPicPr>
          <p:cNvPr id="1026" name="Picture 2">
            <a:extLst>
              <a:ext uri="{FF2B5EF4-FFF2-40B4-BE49-F238E27FC236}">
                <a16:creationId xmlns:a16="http://schemas.microsoft.com/office/drawing/2014/main" id="{941CDCA8-3778-184E-FB35-7E6F845CE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349" y="2676647"/>
            <a:ext cx="8197023" cy="598526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09C297E5-8DDC-DBD6-2B79-B4F81DB72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209" y="2428680"/>
            <a:ext cx="7583118" cy="648119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7F06C25-5FD2-DC71-827E-C67B481272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208" y="2404435"/>
            <a:ext cx="7611485" cy="65054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E763E96-3BDD-2568-0909-1FE8AEA2E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4349" y="2762161"/>
            <a:ext cx="8197023" cy="59852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4"/>
          <p:cNvSpPr txBox="1"/>
          <p:nvPr/>
        </p:nvSpPr>
        <p:spPr>
          <a:xfrm>
            <a:off x="10211313" y="2297764"/>
            <a:ext cx="6423094" cy="421640"/>
          </a:xfrm>
          <a:prstGeom prst="rect">
            <a:avLst/>
          </a:prstGeom>
        </p:spPr>
        <p:txBody>
          <a:bodyPr lIns="0" tIns="0" rIns="0" bIns="0" rtlCol="0" anchor="t">
            <a:spAutoFit/>
          </a:bodyPr>
          <a:lstStyle/>
          <a:p>
            <a:pPr algn="ctr">
              <a:lnSpc>
                <a:spcPts val="3100"/>
              </a:lnSpc>
            </a:pPr>
            <a:r>
              <a:rPr lang="en-US" sz="3100" dirty="0">
                <a:solidFill>
                  <a:srgbClr val="227C9D"/>
                </a:solidFill>
                <a:latin typeface="Kollektif Bold"/>
              </a:rPr>
              <a:t> MARGIN STRATEGY </a:t>
            </a:r>
          </a:p>
        </p:txBody>
      </p:sp>
    </p:spTree>
    <p:extLst>
      <p:ext uri="{BB962C8B-B14F-4D97-AF65-F5344CB8AC3E}">
        <p14:creationId xmlns:p14="http://schemas.microsoft.com/office/powerpoint/2010/main" val="308666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68626" y="1065220"/>
            <a:ext cx="6858337" cy="917575"/>
          </a:xfrm>
          <a:prstGeom prst="rect">
            <a:avLst/>
          </a:prstGeom>
        </p:spPr>
        <p:txBody>
          <a:bodyPr lIns="0" tIns="0" rIns="0" bIns="0" rtlCol="0" anchor="t">
            <a:spAutoFit/>
          </a:bodyPr>
          <a:lstStyle/>
          <a:p>
            <a:pPr>
              <a:lnSpc>
                <a:spcPts val="3500"/>
              </a:lnSpc>
            </a:pPr>
            <a:r>
              <a:rPr lang="en-US" sz="3500" dirty="0">
                <a:solidFill>
                  <a:srgbClr val="227C9D"/>
                </a:solidFill>
                <a:latin typeface="Kollektif Bold"/>
              </a:rPr>
              <a:t>APPLYING ACTIVE LEARNING ON IRIS DATASET </a:t>
            </a:r>
          </a:p>
        </p:txBody>
      </p:sp>
      <p:sp>
        <p:nvSpPr>
          <p:cNvPr id="4" name="TextBox 4"/>
          <p:cNvSpPr txBox="1"/>
          <p:nvPr/>
        </p:nvSpPr>
        <p:spPr>
          <a:xfrm>
            <a:off x="12192000" y="8807367"/>
            <a:ext cx="3833323" cy="366832"/>
          </a:xfrm>
          <a:prstGeom prst="rect">
            <a:avLst/>
          </a:prstGeom>
        </p:spPr>
        <p:txBody>
          <a:bodyPr lIns="0" tIns="0" rIns="0" bIns="0" rtlCol="0" anchor="t">
            <a:spAutoFit/>
          </a:bodyPr>
          <a:lstStyle/>
          <a:p>
            <a:pPr>
              <a:lnSpc>
                <a:spcPts val="2879"/>
              </a:lnSpc>
            </a:pPr>
            <a:r>
              <a:rPr lang="en-US" sz="2400" dirty="0">
                <a:solidFill>
                  <a:srgbClr val="545454"/>
                </a:solidFill>
                <a:latin typeface="DM Sans Bold"/>
              </a:rPr>
              <a:t>accuracy score is 0.9</a:t>
            </a:r>
          </a:p>
        </p:txBody>
      </p:sp>
      <p:pic>
        <p:nvPicPr>
          <p:cNvPr id="1026" name="Picture 2">
            <a:extLst>
              <a:ext uri="{FF2B5EF4-FFF2-40B4-BE49-F238E27FC236}">
                <a16:creationId xmlns:a16="http://schemas.microsoft.com/office/drawing/2014/main" id="{941CDCA8-3778-184E-FB35-7E6F845CE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349" y="2676647"/>
            <a:ext cx="8197023" cy="598526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09C297E5-8DDC-DBD6-2B79-B4F81DB72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209" y="2428680"/>
            <a:ext cx="7583118" cy="648119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E2E3F88-668A-825F-2073-2F96032CDB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53" y="2538412"/>
            <a:ext cx="7631609" cy="65226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7"/>
          <p:cNvSpPr txBox="1"/>
          <p:nvPr/>
        </p:nvSpPr>
        <p:spPr>
          <a:xfrm>
            <a:off x="9971259" y="2636858"/>
            <a:ext cx="7716974" cy="397545"/>
          </a:xfrm>
          <a:prstGeom prst="rect">
            <a:avLst/>
          </a:prstGeom>
        </p:spPr>
        <p:txBody>
          <a:bodyPr wrap="square" lIns="0" tIns="0" rIns="0" bIns="0" rtlCol="0" anchor="t">
            <a:spAutoFit/>
          </a:bodyPr>
          <a:lstStyle/>
          <a:p>
            <a:pPr algn="ctr">
              <a:lnSpc>
                <a:spcPts val="3100"/>
              </a:lnSpc>
            </a:pPr>
            <a:r>
              <a:rPr lang="en-US" sz="3100">
                <a:solidFill>
                  <a:srgbClr val="227C9D"/>
                </a:solidFill>
                <a:latin typeface="Kollektif Bold"/>
              </a:rPr>
              <a:t>QUERY BY COMMITTEE</a:t>
            </a:r>
          </a:p>
        </p:txBody>
      </p:sp>
      <p:pic>
        <p:nvPicPr>
          <p:cNvPr id="2054" name="Picture 6">
            <a:extLst>
              <a:ext uri="{FF2B5EF4-FFF2-40B4-BE49-F238E27FC236}">
                <a16:creationId xmlns:a16="http://schemas.microsoft.com/office/drawing/2014/main" id="{F1C0E5E4-48A6-2490-7A41-10E52E192F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61040" y="2538412"/>
            <a:ext cx="8210878" cy="59953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7">
            <a:extLst>
              <a:ext uri="{FF2B5EF4-FFF2-40B4-BE49-F238E27FC236}">
                <a16:creationId xmlns:a16="http://schemas.microsoft.com/office/drawing/2014/main" id="{FD1CAF63-0802-510E-E17C-0E7F7C263FC3}"/>
              </a:ext>
            </a:extLst>
          </p:cNvPr>
          <p:cNvSpPr txBox="1"/>
          <p:nvPr/>
        </p:nvSpPr>
        <p:spPr>
          <a:xfrm>
            <a:off x="10554932" y="1853017"/>
            <a:ext cx="6423094" cy="421640"/>
          </a:xfrm>
          <a:prstGeom prst="rect">
            <a:avLst/>
          </a:prstGeom>
        </p:spPr>
        <p:txBody>
          <a:bodyPr lIns="0" tIns="0" rIns="0" bIns="0" rtlCol="0" anchor="t">
            <a:spAutoFit/>
          </a:bodyPr>
          <a:lstStyle/>
          <a:p>
            <a:pPr algn="ctr">
              <a:lnSpc>
                <a:spcPts val="3100"/>
              </a:lnSpc>
            </a:pPr>
            <a:r>
              <a:rPr lang="en-US" sz="3100">
                <a:solidFill>
                  <a:srgbClr val="227C9D"/>
                </a:solidFill>
                <a:latin typeface="Kollektif Bold"/>
              </a:rPr>
              <a:t>QUERY BY COMMITTEE</a:t>
            </a:r>
          </a:p>
        </p:txBody>
      </p:sp>
    </p:spTree>
    <p:extLst>
      <p:ext uri="{BB962C8B-B14F-4D97-AF65-F5344CB8AC3E}">
        <p14:creationId xmlns:p14="http://schemas.microsoft.com/office/powerpoint/2010/main" val="210438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982200" y="2263604"/>
            <a:ext cx="5496945" cy="5759792"/>
          </a:xfrm>
          <a:custGeom>
            <a:avLst/>
            <a:gdLst/>
            <a:ahLst/>
            <a:cxnLst/>
            <a:rect l="l" t="t" r="r" b="b"/>
            <a:pathLst>
              <a:path w="5496945" h="5759792">
                <a:moveTo>
                  <a:pt x="0" y="0"/>
                </a:moveTo>
                <a:lnTo>
                  <a:pt x="5496945" y="0"/>
                </a:lnTo>
                <a:lnTo>
                  <a:pt x="5496945" y="5759792"/>
                </a:lnTo>
                <a:lnTo>
                  <a:pt x="0" y="5759792"/>
                </a:lnTo>
                <a:lnTo>
                  <a:pt x="0" y="0"/>
                </a:lnTo>
                <a:close/>
              </a:path>
            </a:pathLst>
          </a:custGeom>
          <a:blipFill>
            <a:blip r:embed="rId2"/>
            <a:stretch>
              <a:fillRect/>
            </a:stretch>
          </a:blipFill>
        </p:spPr>
        <p:txBody>
          <a:bodyPr/>
          <a:lstStyle/>
          <a:p>
            <a:endParaRPr lang="en-US" dirty="0"/>
          </a:p>
        </p:txBody>
      </p:sp>
      <p:sp>
        <p:nvSpPr>
          <p:cNvPr id="3" name="TextBox 3"/>
          <p:cNvSpPr txBox="1"/>
          <p:nvPr/>
        </p:nvSpPr>
        <p:spPr>
          <a:xfrm>
            <a:off x="1477353" y="2853107"/>
            <a:ext cx="7666647" cy="479425"/>
          </a:xfrm>
          <a:prstGeom prst="rect">
            <a:avLst/>
          </a:prstGeom>
        </p:spPr>
        <p:txBody>
          <a:bodyPr lIns="0" tIns="0" rIns="0" bIns="0" rtlCol="0" anchor="t">
            <a:spAutoFit/>
          </a:bodyPr>
          <a:lstStyle/>
          <a:p>
            <a:pPr>
              <a:lnSpc>
                <a:spcPts val="3500"/>
              </a:lnSpc>
            </a:pPr>
            <a:r>
              <a:rPr lang="en-US" sz="3500">
                <a:solidFill>
                  <a:srgbClr val="227C9D"/>
                </a:solidFill>
                <a:latin typeface="Kollektif Bold"/>
              </a:rPr>
              <a:t>DIGITS DATASET Distribution</a:t>
            </a:r>
          </a:p>
        </p:txBody>
      </p:sp>
      <p:sp>
        <p:nvSpPr>
          <p:cNvPr id="4" name="TextBox 4"/>
          <p:cNvSpPr txBox="1"/>
          <p:nvPr/>
        </p:nvSpPr>
        <p:spPr>
          <a:xfrm>
            <a:off x="1477353" y="4215353"/>
            <a:ext cx="6713943" cy="2171700"/>
          </a:xfrm>
          <a:prstGeom prst="rect">
            <a:avLst/>
          </a:prstGeom>
        </p:spPr>
        <p:txBody>
          <a:bodyPr lIns="0" tIns="0" rIns="0" bIns="0" rtlCol="0" anchor="t">
            <a:spAutoFit/>
          </a:bodyPr>
          <a:lstStyle/>
          <a:p>
            <a:pPr>
              <a:lnSpc>
                <a:spcPts val="2879"/>
              </a:lnSpc>
            </a:pPr>
            <a:r>
              <a:rPr lang="en-US" sz="2400">
                <a:solidFill>
                  <a:srgbClr val="545454"/>
                </a:solidFill>
                <a:latin typeface="DM Sans"/>
              </a:rPr>
              <a:t>The Digits dataset is reasonably balanced, with an equal distribution of handwritten digits 0 through 9. This balance ensures fair representation of each digit class, facilitating effective training and evaluation of classification models.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306961" y="2859468"/>
            <a:ext cx="6667904" cy="4868738"/>
          </a:xfrm>
          <a:custGeom>
            <a:avLst/>
            <a:gdLst/>
            <a:ahLst/>
            <a:cxnLst/>
            <a:rect l="l" t="t" r="r" b="b"/>
            <a:pathLst>
              <a:path w="6667904" h="4868738">
                <a:moveTo>
                  <a:pt x="0" y="0"/>
                </a:moveTo>
                <a:lnTo>
                  <a:pt x="6667904" y="0"/>
                </a:lnTo>
                <a:lnTo>
                  <a:pt x="6667904" y="4868737"/>
                </a:lnTo>
                <a:lnTo>
                  <a:pt x="0" y="4868737"/>
                </a:lnTo>
                <a:lnTo>
                  <a:pt x="0" y="0"/>
                </a:lnTo>
                <a:close/>
              </a:path>
            </a:pathLst>
          </a:custGeom>
          <a:blipFill>
            <a:blip r:embed="rId2"/>
            <a:stretch>
              <a:fillRect/>
            </a:stretch>
          </a:blipFill>
        </p:spPr>
      </p:sp>
      <p:sp>
        <p:nvSpPr>
          <p:cNvPr id="3" name="TextBox 3"/>
          <p:cNvSpPr txBox="1"/>
          <p:nvPr/>
        </p:nvSpPr>
        <p:spPr>
          <a:xfrm>
            <a:off x="1539531" y="2007040"/>
            <a:ext cx="6858337" cy="917575"/>
          </a:xfrm>
          <a:prstGeom prst="rect">
            <a:avLst/>
          </a:prstGeom>
        </p:spPr>
        <p:txBody>
          <a:bodyPr lIns="0" tIns="0" rIns="0" bIns="0" rtlCol="0" anchor="t">
            <a:spAutoFit/>
          </a:bodyPr>
          <a:lstStyle/>
          <a:p>
            <a:pPr>
              <a:lnSpc>
                <a:spcPts val="3500"/>
              </a:lnSpc>
            </a:pPr>
            <a:r>
              <a:rPr lang="en-US" sz="3500">
                <a:solidFill>
                  <a:srgbClr val="227C9D"/>
                </a:solidFill>
                <a:latin typeface="Kollektif Bold"/>
              </a:rPr>
              <a:t>APPLYING ACTIVE LEARNING ON DIGITS DATASET </a:t>
            </a:r>
          </a:p>
        </p:txBody>
      </p:sp>
      <p:sp>
        <p:nvSpPr>
          <p:cNvPr id="4" name="TextBox 4"/>
          <p:cNvSpPr txBox="1"/>
          <p:nvPr/>
        </p:nvSpPr>
        <p:spPr>
          <a:xfrm>
            <a:off x="10856768" y="8156830"/>
            <a:ext cx="3833323" cy="361950"/>
          </a:xfrm>
          <a:prstGeom prst="rect">
            <a:avLst/>
          </a:prstGeom>
        </p:spPr>
        <p:txBody>
          <a:bodyPr lIns="0" tIns="0" rIns="0" bIns="0" rtlCol="0" anchor="t">
            <a:spAutoFit/>
          </a:bodyPr>
          <a:lstStyle/>
          <a:p>
            <a:pPr>
              <a:lnSpc>
                <a:spcPts val="2879"/>
              </a:lnSpc>
            </a:pPr>
            <a:r>
              <a:rPr lang="en-US" sz="2400">
                <a:solidFill>
                  <a:srgbClr val="545454"/>
                </a:solidFill>
                <a:latin typeface="DM Sans Bold"/>
              </a:rPr>
              <a:t>accuracy score is 0.96</a:t>
            </a:r>
          </a:p>
        </p:txBody>
      </p:sp>
      <p:sp>
        <p:nvSpPr>
          <p:cNvPr id="5" name="TextBox 5"/>
          <p:cNvSpPr txBox="1"/>
          <p:nvPr/>
        </p:nvSpPr>
        <p:spPr>
          <a:xfrm>
            <a:off x="9561883" y="2007040"/>
            <a:ext cx="6423094" cy="421640"/>
          </a:xfrm>
          <a:prstGeom prst="rect">
            <a:avLst/>
          </a:prstGeom>
        </p:spPr>
        <p:txBody>
          <a:bodyPr lIns="0" tIns="0" rIns="0" bIns="0" rtlCol="0" anchor="t">
            <a:spAutoFit/>
          </a:bodyPr>
          <a:lstStyle/>
          <a:p>
            <a:pPr algn="ctr">
              <a:lnSpc>
                <a:spcPts val="3100"/>
              </a:lnSpc>
            </a:pPr>
            <a:r>
              <a:rPr lang="en-US" sz="3100" dirty="0">
                <a:solidFill>
                  <a:srgbClr val="227C9D"/>
                </a:solidFill>
                <a:latin typeface="Kollektif Bold"/>
              </a:rPr>
              <a:t>ENTROPY </a:t>
            </a:r>
          </a:p>
        </p:txBody>
      </p:sp>
      <p:sp>
        <p:nvSpPr>
          <p:cNvPr id="6" name="TextBox 6"/>
          <p:cNvSpPr txBox="1"/>
          <p:nvPr/>
        </p:nvSpPr>
        <p:spPr>
          <a:xfrm>
            <a:off x="1539531" y="3268881"/>
            <a:ext cx="6572264" cy="3352800"/>
          </a:xfrm>
          <a:prstGeom prst="rect">
            <a:avLst/>
          </a:prstGeom>
        </p:spPr>
        <p:txBody>
          <a:bodyPr lIns="0" tIns="0" rIns="0" bIns="0" rtlCol="0" anchor="t">
            <a:spAutoFit/>
          </a:bodyPr>
          <a:lstStyle/>
          <a:p>
            <a:pPr algn="just">
              <a:lnSpc>
                <a:spcPts val="3360"/>
              </a:lnSpc>
            </a:pPr>
            <a:r>
              <a:rPr lang="en-US" sz="2800">
                <a:solidFill>
                  <a:srgbClr val="545454"/>
                </a:solidFill>
                <a:latin typeface="DM Sans"/>
              </a:rPr>
              <a:t>Afterward, we utilised a pool-based sampling technique for training and applied the ParzenWindowClassifier for making predictions. The model attained an accuracy of 0.10 without active learning. Here are the outcomes following its implementation.</a:t>
            </a:r>
          </a:p>
          <a:p>
            <a:pPr algn="just">
              <a:lnSpc>
                <a:spcPts val="3360"/>
              </a:lnSpc>
            </a:pPr>
            <a:endParaRPr lang="en-US" sz="2800">
              <a:solidFill>
                <a:srgbClr val="545454"/>
              </a:solidFill>
              <a:latin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20448" y="3113359"/>
            <a:ext cx="6614059" cy="4829421"/>
          </a:xfrm>
          <a:custGeom>
            <a:avLst/>
            <a:gdLst/>
            <a:ahLst/>
            <a:cxnLst/>
            <a:rect l="l" t="t" r="r" b="b"/>
            <a:pathLst>
              <a:path w="6614059" h="4829421">
                <a:moveTo>
                  <a:pt x="0" y="0"/>
                </a:moveTo>
                <a:lnTo>
                  <a:pt x="6614059" y="0"/>
                </a:lnTo>
                <a:lnTo>
                  <a:pt x="6614059" y="4829422"/>
                </a:lnTo>
                <a:lnTo>
                  <a:pt x="0" y="4829422"/>
                </a:lnTo>
                <a:lnTo>
                  <a:pt x="0" y="0"/>
                </a:lnTo>
                <a:close/>
              </a:path>
            </a:pathLst>
          </a:custGeom>
          <a:blipFill>
            <a:blip r:embed="rId2"/>
            <a:stretch>
              <a:fillRect/>
            </a:stretch>
          </a:blipFill>
        </p:spPr>
      </p:sp>
      <p:sp>
        <p:nvSpPr>
          <p:cNvPr id="3" name="Freeform 3"/>
          <p:cNvSpPr/>
          <p:nvPr/>
        </p:nvSpPr>
        <p:spPr>
          <a:xfrm>
            <a:off x="9501166" y="3183396"/>
            <a:ext cx="6272555" cy="4580063"/>
          </a:xfrm>
          <a:custGeom>
            <a:avLst/>
            <a:gdLst/>
            <a:ahLst/>
            <a:cxnLst/>
            <a:rect l="l" t="t" r="r" b="b"/>
            <a:pathLst>
              <a:path w="6272555" h="4580063">
                <a:moveTo>
                  <a:pt x="0" y="0"/>
                </a:moveTo>
                <a:lnTo>
                  <a:pt x="6272554" y="0"/>
                </a:lnTo>
                <a:lnTo>
                  <a:pt x="6272554" y="4580063"/>
                </a:lnTo>
                <a:lnTo>
                  <a:pt x="0" y="4580063"/>
                </a:lnTo>
                <a:lnTo>
                  <a:pt x="0" y="0"/>
                </a:lnTo>
                <a:close/>
              </a:path>
            </a:pathLst>
          </a:custGeom>
          <a:blipFill>
            <a:blip r:embed="rId3"/>
            <a:stretch>
              <a:fillRect/>
            </a:stretch>
          </a:blipFill>
        </p:spPr>
      </p:sp>
      <p:sp>
        <p:nvSpPr>
          <p:cNvPr id="4" name="TextBox 4"/>
          <p:cNvSpPr txBox="1"/>
          <p:nvPr/>
        </p:nvSpPr>
        <p:spPr>
          <a:xfrm>
            <a:off x="1820448" y="2123986"/>
            <a:ext cx="6423094" cy="421640"/>
          </a:xfrm>
          <a:prstGeom prst="rect">
            <a:avLst/>
          </a:prstGeom>
        </p:spPr>
        <p:txBody>
          <a:bodyPr lIns="0" tIns="0" rIns="0" bIns="0" rtlCol="0" anchor="t">
            <a:spAutoFit/>
          </a:bodyPr>
          <a:lstStyle/>
          <a:p>
            <a:pPr algn="ctr">
              <a:lnSpc>
                <a:spcPts val="3100"/>
              </a:lnSpc>
            </a:pPr>
            <a:r>
              <a:rPr lang="en-US" sz="3100">
                <a:solidFill>
                  <a:srgbClr val="227C9D"/>
                </a:solidFill>
                <a:latin typeface="Kollektif Bold"/>
              </a:rPr>
              <a:t> MARGIN STRATEGY </a:t>
            </a:r>
          </a:p>
        </p:txBody>
      </p:sp>
      <p:sp>
        <p:nvSpPr>
          <p:cNvPr id="5" name="TextBox 5"/>
          <p:cNvSpPr txBox="1"/>
          <p:nvPr/>
        </p:nvSpPr>
        <p:spPr>
          <a:xfrm>
            <a:off x="3210816" y="8401228"/>
            <a:ext cx="3833323" cy="361950"/>
          </a:xfrm>
          <a:prstGeom prst="rect">
            <a:avLst/>
          </a:prstGeom>
        </p:spPr>
        <p:txBody>
          <a:bodyPr lIns="0" tIns="0" rIns="0" bIns="0" rtlCol="0" anchor="t">
            <a:spAutoFit/>
          </a:bodyPr>
          <a:lstStyle/>
          <a:p>
            <a:pPr>
              <a:lnSpc>
                <a:spcPts val="2879"/>
              </a:lnSpc>
            </a:pPr>
            <a:r>
              <a:rPr lang="en-US" sz="2400">
                <a:solidFill>
                  <a:srgbClr val="545454"/>
                </a:solidFill>
                <a:latin typeface="DM Sans Bold"/>
              </a:rPr>
              <a:t>accuracy score is 0.94</a:t>
            </a:r>
          </a:p>
        </p:txBody>
      </p:sp>
      <p:sp>
        <p:nvSpPr>
          <p:cNvPr id="6" name="TextBox 6"/>
          <p:cNvSpPr txBox="1"/>
          <p:nvPr/>
        </p:nvSpPr>
        <p:spPr>
          <a:xfrm>
            <a:off x="10645512" y="8401228"/>
            <a:ext cx="3833323" cy="361950"/>
          </a:xfrm>
          <a:prstGeom prst="rect">
            <a:avLst/>
          </a:prstGeom>
        </p:spPr>
        <p:txBody>
          <a:bodyPr lIns="0" tIns="0" rIns="0" bIns="0" rtlCol="0" anchor="t">
            <a:spAutoFit/>
          </a:bodyPr>
          <a:lstStyle/>
          <a:p>
            <a:pPr>
              <a:lnSpc>
                <a:spcPts val="2879"/>
              </a:lnSpc>
            </a:pPr>
            <a:r>
              <a:rPr lang="en-US" sz="2400">
                <a:solidFill>
                  <a:srgbClr val="545454"/>
                </a:solidFill>
                <a:latin typeface="DM Sans Bold"/>
              </a:rPr>
              <a:t>accuracy score is 0.92</a:t>
            </a:r>
          </a:p>
        </p:txBody>
      </p:sp>
      <p:sp>
        <p:nvSpPr>
          <p:cNvPr id="7" name="TextBox 7"/>
          <p:cNvSpPr txBox="1"/>
          <p:nvPr/>
        </p:nvSpPr>
        <p:spPr>
          <a:xfrm>
            <a:off x="9350627" y="2123986"/>
            <a:ext cx="6423094" cy="421640"/>
          </a:xfrm>
          <a:prstGeom prst="rect">
            <a:avLst/>
          </a:prstGeom>
        </p:spPr>
        <p:txBody>
          <a:bodyPr lIns="0" tIns="0" rIns="0" bIns="0" rtlCol="0" anchor="t">
            <a:spAutoFit/>
          </a:bodyPr>
          <a:lstStyle/>
          <a:p>
            <a:pPr algn="ctr">
              <a:lnSpc>
                <a:spcPts val="3100"/>
              </a:lnSpc>
            </a:pPr>
            <a:r>
              <a:rPr lang="en-US" sz="3100">
                <a:solidFill>
                  <a:srgbClr val="227C9D"/>
                </a:solidFill>
                <a:latin typeface="Kollektif Bold"/>
              </a:rPr>
              <a:t>QUERY BY COMMITTEE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064009" y="2263604"/>
            <a:ext cx="5496945" cy="5759792"/>
          </a:xfrm>
          <a:custGeom>
            <a:avLst/>
            <a:gdLst/>
            <a:ahLst/>
            <a:cxnLst/>
            <a:rect l="l" t="t" r="r" b="b"/>
            <a:pathLst>
              <a:path w="5496945" h="5759792">
                <a:moveTo>
                  <a:pt x="0" y="0"/>
                </a:moveTo>
                <a:lnTo>
                  <a:pt x="5496944" y="0"/>
                </a:lnTo>
                <a:lnTo>
                  <a:pt x="5496944" y="5759792"/>
                </a:lnTo>
                <a:lnTo>
                  <a:pt x="0" y="5759792"/>
                </a:lnTo>
                <a:lnTo>
                  <a:pt x="0" y="0"/>
                </a:lnTo>
                <a:close/>
              </a:path>
            </a:pathLst>
          </a:custGeom>
          <a:blipFill>
            <a:blip r:embed="rId2"/>
            <a:stretch>
              <a:fillRect/>
            </a:stretch>
          </a:blipFill>
        </p:spPr>
      </p:sp>
      <p:sp>
        <p:nvSpPr>
          <p:cNvPr id="3" name="TextBox 3"/>
          <p:cNvSpPr txBox="1"/>
          <p:nvPr/>
        </p:nvSpPr>
        <p:spPr>
          <a:xfrm>
            <a:off x="1477353" y="2853107"/>
            <a:ext cx="7666647" cy="917575"/>
          </a:xfrm>
          <a:prstGeom prst="rect">
            <a:avLst/>
          </a:prstGeom>
        </p:spPr>
        <p:txBody>
          <a:bodyPr lIns="0" tIns="0" rIns="0" bIns="0" rtlCol="0" anchor="t">
            <a:spAutoFit/>
          </a:bodyPr>
          <a:lstStyle/>
          <a:p>
            <a:pPr>
              <a:lnSpc>
                <a:spcPts val="3500"/>
              </a:lnSpc>
            </a:pPr>
            <a:r>
              <a:rPr lang="en-US" sz="3500" dirty="0">
                <a:solidFill>
                  <a:srgbClr val="227C9D"/>
                </a:solidFill>
                <a:latin typeface="Kollektif Bold"/>
              </a:rPr>
              <a:t>BREAST CANCER WISCONSIN DATASET</a:t>
            </a:r>
          </a:p>
        </p:txBody>
      </p:sp>
      <p:sp>
        <p:nvSpPr>
          <p:cNvPr id="4" name="TextBox 4"/>
          <p:cNvSpPr txBox="1"/>
          <p:nvPr/>
        </p:nvSpPr>
        <p:spPr>
          <a:xfrm>
            <a:off x="1477353" y="4215353"/>
            <a:ext cx="6713943" cy="2171700"/>
          </a:xfrm>
          <a:prstGeom prst="rect">
            <a:avLst/>
          </a:prstGeom>
        </p:spPr>
        <p:txBody>
          <a:bodyPr lIns="0" tIns="0" rIns="0" bIns="0" rtlCol="0" anchor="t">
            <a:spAutoFit/>
          </a:bodyPr>
          <a:lstStyle/>
          <a:p>
            <a:pPr>
              <a:lnSpc>
                <a:spcPts val="2879"/>
              </a:lnSpc>
            </a:pPr>
            <a:r>
              <a:rPr lang="en-US" sz="2400">
                <a:solidFill>
                  <a:srgbClr val="545454"/>
                </a:solidFill>
                <a:latin typeface="DM Sans"/>
              </a:rPr>
              <a:t>The Breast Cancer Wisconsin dataset exhibits an imbalance between the number of instances for malignant (cancerous) and benign (non-cancerous) tumors. Typically, malignant cases are fewer compared to benign cases, resulting in an imbalanced distribution.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77353" y="2005419"/>
            <a:ext cx="6858337" cy="1355725"/>
          </a:xfrm>
          <a:prstGeom prst="rect">
            <a:avLst/>
          </a:prstGeom>
        </p:spPr>
        <p:txBody>
          <a:bodyPr lIns="0" tIns="0" rIns="0" bIns="0" rtlCol="0" anchor="t">
            <a:spAutoFit/>
          </a:bodyPr>
          <a:lstStyle/>
          <a:p>
            <a:pPr>
              <a:lnSpc>
                <a:spcPts val="3500"/>
              </a:lnSpc>
            </a:pPr>
            <a:r>
              <a:rPr lang="en-US" sz="3500">
                <a:solidFill>
                  <a:srgbClr val="227C9D"/>
                </a:solidFill>
                <a:latin typeface="Kollektif Bold"/>
              </a:rPr>
              <a:t>APPLYING ACTIVE LEARNING ON BREAST CANCER WISCONSIN DATASET </a:t>
            </a:r>
          </a:p>
        </p:txBody>
      </p:sp>
      <p:sp>
        <p:nvSpPr>
          <p:cNvPr id="3" name="Freeform 3"/>
          <p:cNvSpPr/>
          <p:nvPr/>
        </p:nvSpPr>
        <p:spPr>
          <a:xfrm>
            <a:off x="9499120" y="3001285"/>
            <a:ext cx="6678756" cy="4876661"/>
          </a:xfrm>
          <a:custGeom>
            <a:avLst/>
            <a:gdLst/>
            <a:ahLst/>
            <a:cxnLst/>
            <a:rect l="l" t="t" r="r" b="b"/>
            <a:pathLst>
              <a:path w="6678756" h="4876661">
                <a:moveTo>
                  <a:pt x="0" y="0"/>
                </a:moveTo>
                <a:lnTo>
                  <a:pt x="6678755" y="0"/>
                </a:lnTo>
                <a:lnTo>
                  <a:pt x="6678755" y="4876661"/>
                </a:lnTo>
                <a:lnTo>
                  <a:pt x="0" y="4876661"/>
                </a:lnTo>
                <a:lnTo>
                  <a:pt x="0" y="0"/>
                </a:lnTo>
                <a:close/>
              </a:path>
            </a:pathLst>
          </a:custGeom>
          <a:blipFill>
            <a:blip r:embed="rId2"/>
            <a:stretch>
              <a:fillRect/>
            </a:stretch>
          </a:blipFill>
        </p:spPr>
      </p:sp>
      <p:sp>
        <p:nvSpPr>
          <p:cNvPr id="4" name="TextBox 4"/>
          <p:cNvSpPr txBox="1"/>
          <p:nvPr/>
        </p:nvSpPr>
        <p:spPr>
          <a:xfrm>
            <a:off x="11318621" y="8282662"/>
            <a:ext cx="3833323" cy="361950"/>
          </a:xfrm>
          <a:prstGeom prst="rect">
            <a:avLst/>
          </a:prstGeom>
        </p:spPr>
        <p:txBody>
          <a:bodyPr lIns="0" tIns="0" rIns="0" bIns="0" rtlCol="0" anchor="t">
            <a:spAutoFit/>
          </a:bodyPr>
          <a:lstStyle/>
          <a:p>
            <a:pPr>
              <a:lnSpc>
                <a:spcPts val="2879"/>
              </a:lnSpc>
            </a:pPr>
            <a:r>
              <a:rPr lang="en-US" sz="2400">
                <a:solidFill>
                  <a:srgbClr val="545454"/>
                </a:solidFill>
                <a:latin typeface="DM Sans Bold"/>
              </a:rPr>
              <a:t>accuracy score is 0.96</a:t>
            </a:r>
          </a:p>
        </p:txBody>
      </p:sp>
      <p:sp>
        <p:nvSpPr>
          <p:cNvPr id="5" name="TextBox 5"/>
          <p:cNvSpPr txBox="1"/>
          <p:nvPr/>
        </p:nvSpPr>
        <p:spPr>
          <a:xfrm>
            <a:off x="9754781" y="2005419"/>
            <a:ext cx="6423094" cy="421640"/>
          </a:xfrm>
          <a:prstGeom prst="rect">
            <a:avLst/>
          </a:prstGeom>
        </p:spPr>
        <p:txBody>
          <a:bodyPr lIns="0" tIns="0" rIns="0" bIns="0" rtlCol="0" anchor="t">
            <a:spAutoFit/>
          </a:bodyPr>
          <a:lstStyle/>
          <a:p>
            <a:pPr algn="ctr">
              <a:lnSpc>
                <a:spcPts val="3100"/>
              </a:lnSpc>
            </a:pPr>
            <a:r>
              <a:rPr lang="en-US" sz="3100" dirty="0">
                <a:solidFill>
                  <a:srgbClr val="227C9D"/>
                </a:solidFill>
                <a:latin typeface="Kollektif Bold"/>
              </a:rPr>
              <a:t>MARGIN SAMPLING</a:t>
            </a:r>
          </a:p>
        </p:txBody>
      </p:sp>
      <p:sp>
        <p:nvSpPr>
          <p:cNvPr id="6" name="TextBox 6"/>
          <p:cNvSpPr txBox="1"/>
          <p:nvPr/>
        </p:nvSpPr>
        <p:spPr>
          <a:xfrm>
            <a:off x="1477353" y="3686946"/>
            <a:ext cx="6572264" cy="3352800"/>
          </a:xfrm>
          <a:prstGeom prst="rect">
            <a:avLst/>
          </a:prstGeom>
        </p:spPr>
        <p:txBody>
          <a:bodyPr lIns="0" tIns="0" rIns="0" bIns="0" rtlCol="0" anchor="t">
            <a:spAutoFit/>
          </a:bodyPr>
          <a:lstStyle/>
          <a:p>
            <a:pPr>
              <a:lnSpc>
                <a:spcPts val="3360"/>
              </a:lnSpc>
            </a:pPr>
            <a:r>
              <a:rPr lang="en-US" sz="2800">
                <a:solidFill>
                  <a:srgbClr val="545454"/>
                </a:solidFill>
                <a:latin typeface="DM Sans"/>
              </a:rPr>
              <a:t>We utilised a pool-based sampling technique for training and applied the ParzenWindowClassifier for making predictions. The model attained an accuracy of 0.54 without active learning. Here are the outcomes following its implementation.</a:t>
            </a:r>
          </a:p>
          <a:p>
            <a:pPr>
              <a:lnSpc>
                <a:spcPts val="3360"/>
              </a:lnSpc>
            </a:pPr>
            <a:endParaRPr lang="en-US" sz="2800">
              <a:solidFill>
                <a:srgbClr val="545454"/>
              </a:solidFill>
              <a:latin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8365" y="3119852"/>
            <a:ext cx="6985176" cy="5100401"/>
          </a:xfrm>
          <a:custGeom>
            <a:avLst/>
            <a:gdLst/>
            <a:ahLst/>
            <a:cxnLst/>
            <a:rect l="l" t="t" r="r" b="b"/>
            <a:pathLst>
              <a:path w="6985176" h="5100401">
                <a:moveTo>
                  <a:pt x="0" y="0"/>
                </a:moveTo>
                <a:lnTo>
                  <a:pt x="6985176" y="0"/>
                </a:lnTo>
                <a:lnTo>
                  <a:pt x="6985176" y="5100401"/>
                </a:lnTo>
                <a:lnTo>
                  <a:pt x="0" y="5100401"/>
                </a:lnTo>
                <a:lnTo>
                  <a:pt x="0" y="0"/>
                </a:lnTo>
                <a:close/>
              </a:path>
            </a:pathLst>
          </a:custGeom>
          <a:blipFill>
            <a:blip r:embed="rId2"/>
            <a:stretch>
              <a:fillRect/>
            </a:stretch>
          </a:blipFill>
        </p:spPr>
      </p:sp>
      <p:sp>
        <p:nvSpPr>
          <p:cNvPr id="3" name="Freeform 3"/>
          <p:cNvSpPr/>
          <p:nvPr/>
        </p:nvSpPr>
        <p:spPr>
          <a:xfrm>
            <a:off x="9171298" y="3119852"/>
            <a:ext cx="6781752" cy="4951866"/>
          </a:xfrm>
          <a:custGeom>
            <a:avLst/>
            <a:gdLst/>
            <a:ahLst/>
            <a:cxnLst/>
            <a:rect l="l" t="t" r="r" b="b"/>
            <a:pathLst>
              <a:path w="6781752" h="4951866">
                <a:moveTo>
                  <a:pt x="0" y="0"/>
                </a:moveTo>
                <a:lnTo>
                  <a:pt x="6781752" y="0"/>
                </a:lnTo>
                <a:lnTo>
                  <a:pt x="6781752" y="4951866"/>
                </a:lnTo>
                <a:lnTo>
                  <a:pt x="0" y="4951866"/>
                </a:lnTo>
                <a:lnTo>
                  <a:pt x="0" y="0"/>
                </a:lnTo>
                <a:close/>
              </a:path>
            </a:pathLst>
          </a:custGeom>
          <a:blipFill>
            <a:blip r:embed="rId3"/>
            <a:stretch>
              <a:fillRect/>
            </a:stretch>
          </a:blipFill>
        </p:spPr>
      </p:sp>
      <p:sp>
        <p:nvSpPr>
          <p:cNvPr id="4" name="TextBox 4"/>
          <p:cNvSpPr txBox="1"/>
          <p:nvPr/>
        </p:nvSpPr>
        <p:spPr>
          <a:xfrm>
            <a:off x="1820448" y="2123986"/>
            <a:ext cx="6423094" cy="421640"/>
          </a:xfrm>
          <a:prstGeom prst="rect">
            <a:avLst/>
          </a:prstGeom>
        </p:spPr>
        <p:txBody>
          <a:bodyPr lIns="0" tIns="0" rIns="0" bIns="0" rtlCol="0" anchor="t">
            <a:spAutoFit/>
          </a:bodyPr>
          <a:lstStyle/>
          <a:p>
            <a:pPr algn="ctr">
              <a:lnSpc>
                <a:spcPts val="3100"/>
              </a:lnSpc>
            </a:pPr>
            <a:r>
              <a:rPr lang="en-US" sz="3100">
                <a:solidFill>
                  <a:srgbClr val="227C9D"/>
                </a:solidFill>
                <a:latin typeface="Kollektif Bold"/>
              </a:rPr>
              <a:t> ENTROPY STRATEGY </a:t>
            </a:r>
          </a:p>
        </p:txBody>
      </p:sp>
      <p:sp>
        <p:nvSpPr>
          <p:cNvPr id="5" name="TextBox 5"/>
          <p:cNvSpPr txBox="1"/>
          <p:nvPr/>
        </p:nvSpPr>
        <p:spPr>
          <a:xfrm>
            <a:off x="2834292" y="8401228"/>
            <a:ext cx="3833323" cy="361950"/>
          </a:xfrm>
          <a:prstGeom prst="rect">
            <a:avLst/>
          </a:prstGeom>
        </p:spPr>
        <p:txBody>
          <a:bodyPr lIns="0" tIns="0" rIns="0" bIns="0" rtlCol="0" anchor="t">
            <a:spAutoFit/>
          </a:bodyPr>
          <a:lstStyle/>
          <a:p>
            <a:pPr>
              <a:lnSpc>
                <a:spcPts val="2879"/>
              </a:lnSpc>
            </a:pPr>
            <a:r>
              <a:rPr lang="en-US" sz="2400">
                <a:solidFill>
                  <a:srgbClr val="545454"/>
                </a:solidFill>
                <a:latin typeface="DM Sans Bold"/>
              </a:rPr>
              <a:t>accuracy score is 0.96</a:t>
            </a:r>
          </a:p>
        </p:txBody>
      </p:sp>
      <p:sp>
        <p:nvSpPr>
          <p:cNvPr id="6" name="TextBox 6"/>
          <p:cNvSpPr txBox="1"/>
          <p:nvPr/>
        </p:nvSpPr>
        <p:spPr>
          <a:xfrm>
            <a:off x="10645512" y="8401228"/>
            <a:ext cx="3833323" cy="361950"/>
          </a:xfrm>
          <a:prstGeom prst="rect">
            <a:avLst/>
          </a:prstGeom>
        </p:spPr>
        <p:txBody>
          <a:bodyPr lIns="0" tIns="0" rIns="0" bIns="0" rtlCol="0" anchor="t">
            <a:spAutoFit/>
          </a:bodyPr>
          <a:lstStyle/>
          <a:p>
            <a:pPr>
              <a:lnSpc>
                <a:spcPts val="2879"/>
              </a:lnSpc>
            </a:pPr>
            <a:r>
              <a:rPr lang="en-US" sz="2400">
                <a:solidFill>
                  <a:srgbClr val="545454"/>
                </a:solidFill>
                <a:latin typeface="DM Sans Bold"/>
              </a:rPr>
              <a:t>accuracy score is 0.80</a:t>
            </a:r>
          </a:p>
        </p:txBody>
      </p:sp>
      <p:sp>
        <p:nvSpPr>
          <p:cNvPr id="7" name="TextBox 7"/>
          <p:cNvSpPr txBox="1"/>
          <p:nvPr/>
        </p:nvSpPr>
        <p:spPr>
          <a:xfrm>
            <a:off x="9350627" y="2123986"/>
            <a:ext cx="6423094" cy="421640"/>
          </a:xfrm>
          <a:prstGeom prst="rect">
            <a:avLst/>
          </a:prstGeom>
        </p:spPr>
        <p:txBody>
          <a:bodyPr lIns="0" tIns="0" rIns="0" bIns="0" rtlCol="0" anchor="t">
            <a:spAutoFit/>
          </a:bodyPr>
          <a:lstStyle/>
          <a:p>
            <a:pPr algn="ctr">
              <a:lnSpc>
                <a:spcPts val="3100"/>
              </a:lnSpc>
            </a:pPr>
            <a:r>
              <a:rPr lang="en-US" sz="3100">
                <a:solidFill>
                  <a:srgbClr val="227C9D"/>
                </a:solidFill>
                <a:latin typeface="Kollektif Bold"/>
              </a:rPr>
              <a:t>QUERY BY COMMITTEE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77353" y="2005419"/>
            <a:ext cx="6858337" cy="1355725"/>
          </a:xfrm>
          <a:prstGeom prst="rect">
            <a:avLst/>
          </a:prstGeom>
        </p:spPr>
        <p:txBody>
          <a:bodyPr lIns="0" tIns="0" rIns="0" bIns="0" rtlCol="0" anchor="t">
            <a:spAutoFit/>
          </a:bodyPr>
          <a:lstStyle/>
          <a:p>
            <a:pPr>
              <a:lnSpc>
                <a:spcPts val="3500"/>
              </a:lnSpc>
            </a:pPr>
            <a:r>
              <a:rPr lang="en-US" sz="3500">
                <a:solidFill>
                  <a:srgbClr val="227C9D"/>
                </a:solidFill>
                <a:latin typeface="Kollektif Bold"/>
              </a:rPr>
              <a:t>APPLYING ACTIVE LEARNING ON BREAST CANCER WISCONSIN DATASET </a:t>
            </a:r>
          </a:p>
        </p:txBody>
      </p:sp>
      <p:sp>
        <p:nvSpPr>
          <p:cNvPr id="3" name="Freeform 3"/>
          <p:cNvSpPr/>
          <p:nvPr/>
        </p:nvSpPr>
        <p:spPr>
          <a:xfrm>
            <a:off x="9499120" y="3001285"/>
            <a:ext cx="6678756" cy="4876661"/>
          </a:xfrm>
          <a:custGeom>
            <a:avLst/>
            <a:gdLst/>
            <a:ahLst/>
            <a:cxnLst/>
            <a:rect l="l" t="t" r="r" b="b"/>
            <a:pathLst>
              <a:path w="6678756" h="4876661">
                <a:moveTo>
                  <a:pt x="0" y="0"/>
                </a:moveTo>
                <a:lnTo>
                  <a:pt x="6678755" y="0"/>
                </a:lnTo>
                <a:lnTo>
                  <a:pt x="6678755" y="4876661"/>
                </a:lnTo>
                <a:lnTo>
                  <a:pt x="0" y="4876661"/>
                </a:lnTo>
                <a:lnTo>
                  <a:pt x="0" y="0"/>
                </a:lnTo>
                <a:close/>
              </a:path>
            </a:pathLst>
          </a:custGeom>
          <a:blipFill>
            <a:blip r:embed="rId2"/>
            <a:stretch>
              <a:fillRect/>
            </a:stretch>
          </a:blipFill>
        </p:spPr>
      </p:sp>
      <p:sp>
        <p:nvSpPr>
          <p:cNvPr id="4" name="TextBox 4"/>
          <p:cNvSpPr txBox="1"/>
          <p:nvPr/>
        </p:nvSpPr>
        <p:spPr>
          <a:xfrm>
            <a:off x="11318621" y="8282662"/>
            <a:ext cx="3833323" cy="361950"/>
          </a:xfrm>
          <a:prstGeom prst="rect">
            <a:avLst/>
          </a:prstGeom>
        </p:spPr>
        <p:txBody>
          <a:bodyPr lIns="0" tIns="0" rIns="0" bIns="0" rtlCol="0" anchor="t">
            <a:spAutoFit/>
          </a:bodyPr>
          <a:lstStyle/>
          <a:p>
            <a:pPr>
              <a:lnSpc>
                <a:spcPts val="2879"/>
              </a:lnSpc>
            </a:pPr>
            <a:r>
              <a:rPr lang="en-US" sz="2400">
                <a:solidFill>
                  <a:srgbClr val="545454"/>
                </a:solidFill>
                <a:latin typeface="DM Sans Bold"/>
              </a:rPr>
              <a:t>accuracy score is 0.96</a:t>
            </a:r>
          </a:p>
        </p:txBody>
      </p:sp>
      <p:sp>
        <p:nvSpPr>
          <p:cNvPr id="5" name="TextBox 5"/>
          <p:cNvSpPr txBox="1"/>
          <p:nvPr/>
        </p:nvSpPr>
        <p:spPr>
          <a:xfrm>
            <a:off x="9754781" y="2005419"/>
            <a:ext cx="6423094" cy="421640"/>
          </a:xfrm>
          <a:prstGeom prst="rect">
            <a:avLst/>
          </a:prstGeom>
        </p:spPr>
        <p:txBody>
          <a:bodyPr lIns="0" tIns="0" rIns="0" bIns="0" rtlCol="0" anchor="t">
            <a:spAutoFit/>
          </a:bodyPr>
          <a:lstStyle/>
          <a:p>
            <a:pPr algn="ctr">
              <a:lnSpc>
                <a:spcPts val="3100"/>
              </a:lnSpc>
            </a:pPr>
            <a:r>
              <a:rPr lang="en-US" sz="3100">
                <a:solidFill>
                  <a:srgbClr val="227C9D"/>
                </a:solidFill>
                <a:latin typeface="Kollektif Bold"/>
              </a:rPr>
              <a:t>MARGIN SAMPLING</a:t>
            </a:r>
          </a:p>
        </p:txBody>
      </p:sp>
      <p:sp>
        <p:nvSpPr>
          <p:cNvPr id="6" name="TextBox 6"/>
          <p:cNvSpPr txBox="1"/>
          <p:nvPr/>
        </p:nvSpPr>
        <p:spPr>
          <a:xfrm>
            <a:off x="1477353" y="3686946"/>
            <a:ext cx="6572264" cy="3352800"/>
          </a:xfrm>
          <a:prstGeom prst="rect">
            <a:avLst/>
          </a:prstGeom>
        </p:spPr>
        <p:txBody>
          <a:bodyPr lIns="0" tIns="0" rIns="0" bIns="0" rtlCol="0" anchor="t">
            <a:spAutoFit/>
          </a:bodyPr>
          <a:lstStyle/>
          <a:p>
            <a:pPr>
              <a:lnSpc>
                <a:spcPts val="3360"/>
              </a:lnSpc>
            </a:pPr>
            <a:r>
              <a:rPr lang="en-US" sz="2800">
                <a:solidFill>
                  <a:srgbClr val="545454"/>
                </a:solidFill>
                <a:latin typeface="DM Sans"/>
              </a:rPr>
              <a:t>We utilised a pool-based sampling technique for training and applied the ParzenWindowClassifier for making predictions. The model attained an accuracy of 0.54 without active learning. Here are the outcomes following its implementation.</a:t>
            </a:r>
          </a:p>
          <a:p>
            <a:pPr>
              <a:lnSpc>
                <a:spcPts val="3360"/>
              </a:lnSpc>
            </a:pPr>
            <a:endParaRPr lang="en-US" sz="2800">
              <a:solidFill>
                <a:srgbClr val="545454"/>
              </a:solidFill>
              <a:latin typeface="DM Sans"/>
            </a:endParaRPr>
          </a:p>
        </p:txBody>
      </p:sp>
    </p:spTree>
    <p:extLst>
      <p:ext uri="{BB962C8B-B14F-4D97-AF65-F5344CB8AC3E}">
        <p14:creationId xmlns:p14="http://schemas.microsoft.com/office/powerpoint/2010/main" val="184198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710979" y="3194050"/>
            <a:ext cx="12866041" cy="13303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 INTRODUCTION</a:t>
            </a:r>
          </a:p>
        </p:txBody>
      </p:sp>
      <p:sp>
        <p:nvSpPr>
          <p:cNvPr id="3" name="TextBox 3"/>
          <p:cNvSpPr txBox="1"/>
          <p:nvPr/>
        </p:nvSpPr>
        <p:spPr>
          <a:xfrm>
            <a:off x="3784200" y="4802254"/>
            <a:ext cx="10719600" cy="2514600"/>
          </a:xfrm>
          <a:prstGeom prst="rect">
            <a:avLst/>
          </a:prstGeom>
        </p:spPr>
        <p:txBody>
          <a:bodyPr lIns="0" tIns="0" rIns="0" bIns="0" rtlCol="0" anchor="t">
            <a:spAutoFit/>
          </a:bodyPr>
          <a:lstStyle/>
          <a:p>
            <a:pPr algn="ctr">
              <a:lnSpc>
                <a:spcPts val="3360"/>
              </a:lnSpc>
            </a:pPr>
            <a:r>
              <a:rPr lang="en-US" sz="2800">
                <a:solidFill>
                  <a:srgbClr val="545454"/>
                </a:solidFill>
                <a:latin typeface="DM Sans"/>
              </a:rPr>
              <a:t>Active Learning involves selecting the most informative data points for labeling, iteratively improving a model's performance. It differs from traditional methods by allowing the model to choose which data points to learn from, optimizing learning efficiency.</a:t>
            </a:r>
          </a:p>
          <a:p>
            <a:pPr algn="ctr">
              <a:lnSpc>
                <a:spcPts val="3360"/>
              </a:lnSpc>
            </a:pPr>
            <a:endParaRPr lang="en-US" sz="2800">
              <a:solidFill>
                <a:srgbClr val="545454"/>
              </a:solidFill>
              <a:latin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68626" y="1065220"/>
            <a:ext cx="6858337" cy="917575"/>
          </a:xfrm>
          <a:prstGeom prst="rect">
            <a:avLst/>
          </a:prstGeom>
        </p:spPr>
        <p:txBody>
          <a:bodyPr lIns="0" tIns="0" rIns="0" bIns="0" rtlCol="0" anchor="t">
            <a:spAutoFit/>
          </a:bodyPr>
          <a:lstStyle/>
          <a:p>
            <a:pPr>
              <a:lnSpc>
                <a:spcPts val="3500"/>
              </a:lnSpc>
            </a:pPr>
            <a:r>
              <a:rPr lang="en-US" sz="3500" dirty="0">
                <a:solidFill>
                  <a:srgbClr val="227C9D"/>
                </a:solidFill>
                <a:latin typeface="Kollektif Bold"/>
              </a:rPr>
              <a:t>APPLYING ACTIVE LEARNING ON IRIS DATASET </a:t>
            </a:r>
          </a:p>
        </p:txBody>
      </p:sp>
      <p:sp>
        <p:nvSpPr>
          <p:cNvPr id="4" name="TextBox 4"/>
          <p:cNvSpPr txBox="1"/>
          <p:nvPr/>
        </p:nvSpPr>
        <p:spPr>
          <a:xfrm>
            <a:off x="12192000" y="8807367"/>
            <a:ext cx="3833323" cy="366832"/>
          </a:xfrm>
          <a:prstGeom prst="rect">
            <a:avLst/>
          </a:prstGeom>
        </p:spPr>
        <p:txBody>
          <a:bodyPr lIns="0" tIns="0" rIns="0" bIns="0" rtlCol="0" anchor="t">
            <a:spAutoFit/>
          </a:bodyPr>
          <a:lstStyle/>
          <a:p>
            <a:pPr>
              <a:lnSpc>
                <a:spcPts val="2879"/>
              </a:lnSpc>
            </a:pPr>
            <a:r>
              <a:rPr lang="en-US" sz="2400" dirty="0">
                <a:solidFill>
                  <a:srgbClr val="545454"/>
                </a:solidFill>
                <a:latin typeface="DM Sans Bold"/>
              </a:rPr>
              <a:t>accuracy score is 0.89</a:t>
            </a:r>
          </a:p>
        </p:txBody>
      </p:sp>
      <p:sp>
        <p:nvSpPr>
          <p:cNvPr id="5" name="TextBox 5"/>
          <p:cNvSpPr txBox="1"/>
          <p:nvPr/>
        </p:nvSpPr>
        <p:spPr>
          <a:xfrm>
            <a:off x="10211313" y="1982795"/>
            <a:ext cx="6423094" cy="421640"/>
          </a:xfrm>
          <a:prstGeom prst="rect">
            <a:avLst/>
          </a:prstGeom>
        </p:spPr>
        <p:txBody>
          <a:bodyPr lIns="0" tIns="0" rIns="0" bIns="0" rtlCol="0" anchor="t">
            <a:spAutoFit/>
          </a:bodyPr>
          <a:lstStyle/>
          <a:p>
            <a:pPr algn="ctr">
              <a:lnSpc>
                <a:spcPts val="3100"/>
              </a:lnSpc>
            </a:pPr>
            <a:r>
              <a:rPr lang="en-US" sz="3100">
                <a:solidFill>
                  <a:srgbClr val="227C9D"/>
                </a:solidFill>
                <a:latin typeface="Kollektif Bold"/>
              </a:rPr>
              <a:t>ENTROPY </a:t>
            </a:r>
          </a:p>
        </p:txBody>
      </p:sp>
      <p:pic>
        <p:nvPicPr>
          <p:cNvPr id="3074" name="Picture 2">
            <a:extLst>
              <a:ext uri="{FF2B5EF4-FFF2-40B4-BE49-F238E27FC236}">
                <a16:creationId xmlns:a16="http://schemas.microsoft.com/office/drawing/2014/main" id="{09C297E5-8DDC-DBD6-2B79-B4F81DB72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09" y="2428680"/>
            <a:ext cx="7583118" cy="648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337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68626" y="1065220"/>
            <a:ext cx="6858337" cy="917575"/>
          </a:xfrm>
          <a:prstGeom prst="rect">
            <a:avLst/>
          </a:prstGeom>
        </p:spPr>
        <p:txBody>
          <a:bodyPr lIns="0" tIns="0" rIns="0" bIns="0" rtlCol="0" anchor="t">
            <a:spAutoFit/>
          </a:bodyPr>
          <a:lstStyle/>
          <a:p>
            <a:pPr>
              <a:lnSpc>
                <a:spcPts val="3500"/>
              </a:lnSpc>
            </a:pPr>
            <a:r>
              <a:rPr lang="en-US" sz="3500" dirty="0">
                <a:solidFill>
                  <a:srgbClr val="227C9D"/>
                </a:solidFill>
                <a:latin typeface="Kollektif Bold"/>
              </a:rPr>
              <a:t>APPLYING ACTIVE LEARNING ON IRIS DATASET </a:t>
            </a:r>
          </a:p>
        </p:txBody>
      </p:sp>
      <p:sp>
        <p:nvSpPr>
          <p:cNvPr id="4" name="TextBox 4"/>
          <p:cNvSpPr txBox="1"/>
          <p:nvPr/>
        </p:nvSpPr>
        <p:spPr>
          <a:xfrm>
            <a:off x="12192000" y="8807367"/>
            <a:ext cx="3833323" cy="366832"/>
          </a:xfrm>
          <a:prstGeom prst="rect">
            <a:avLst/>
          </a:prstGeom>
        </p:spPr>
        <p:txBody>
          <a:bodyPr lIns="0" tIns="0" rIns="0" bIns="0" rtlCol="0" anchor="t">
            <a:spAutoFit/>
          </a:bodyPr>
          <a:lstStyle/>
          <a:p>
            <a:pPr>
              <a:lnSpc>
                <a:spcPts val="2879"/>
              </a:lnSpc>
            </a:pPr>
            <a:r>
              <a:rPr lang="en-US" sz="2400" dirty="0">
                <a:solidFill>
                  <a:srgbClr val="545454"/>
                </a:solidFill>
                <a:latin typeface="DM Sans Bold"/>
              </a:rPr>
              <a:t>accuracy score is 0.89</a:t>
            </a:r>
          </a:p>
        </p:txBody>
      </p:sp>
      <p:sp>
        <p:nvSpPr>
          <p:cNvPr id="5" name="TextBox 5"/>
          <p:cNvSpPr txBox="1"/>
          <p:nvPr/>
        </p:nvSpPr>
        <p:spPr>
          <a:xfrm>
            <a:off x="10211313" y="1982795"/>
            <a:ext cx="6423094" cy="421640"/>
          </a:xfrm>
          <a:prstGeom prst="rect">
            <a:avLst/>
          </a:prstGeom>
        </p:spPr>
        <p:txBody>
          <a:bodyPr lIns="0" tIns="0" rIns="0" bIns="0" rtlCol="0" anchor="t">
            <a:spAutoFit/>
          </a:bodyPr>
          <a:lstStyle/>
          <a:p>
            <a:pPr algn="ctr">
              <a:lnSpc>
                <a:spcPts val="3100"/>
              </a:lnSpc>
            </a:pPr>
            <a:r>
              <a:rPr lang="en-US" sz="3100">
                <a:solidFill>
                  <a:srgbClr val="227C9D"/>
                </a:solidFill>
                <a:latin typeface="Kollektif Bold"/>
              </a:rPr>
              <a:t>ENTROPY </a:t>
            </a:r>
          </a:p>
        </p:txBody>
      </p:sp>
      <p:pic>
        <p:nvPicPr>
          <p:cNvPr id="1026" name="Picture 2">
            <a:extLst>
              <a:ext uri="{FF2B5EF4-FFF2-40B4-BE49-F238E27FC236}">
                <a16:creationId xmlns:a16="http://schemas.microsoft.com/office/drawing/2014/main" id="{941CDCA8-3778-184E-FB35-7E6F845CE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349" y="2676647"/>
            <a:ext cx="8197023" cy="598526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5CAAD4A4-05AC-397C-A99E-BDD8D7387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00500"/>
            <a:ext cx="45339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0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68626" y="1065220"/>
            <a:ext cx="6858337" cy="917575"/>
          </a:xfrm>
          <a:prstGeom prst="rect">
            <a:avLst/>
          </a:prstGeom>
        </p:spPr>
        <p:txBody>
          <a:bodyPr lIns="0" tIns="0" rIns="0" bIns="0" rtlCol="0" anchor="t">
            <a:spAutoFit/>
          </a:bodyPr>
          <a:lstStyle/>
          <a:p>
            <a:pPr>
              <a:lnSpc>
                <a:spcPts val="3500"/>
              </a:lnSpc>
            </a:pPr>
            <a:r>
              <a:rPr lang="en-US" sz="3500" dirty="0">
                <a:solidFill>
                  <a:srgbClr val="227C9D"/>
                </a:solidFill>
                <a:latin typeface="Kollektif Bold"/>
              </a:rPr>
              <a:t>APPLYING ACTIVE LEARNING ON IRIS DATASET </a:t>
            </a:r>
          </a:p>
        </p:txBody>
      </p:sp>
      <p:sp>
        <p:nvSpPr>
          <p:cNvPr id="4" name="TextBox 4"/>
          <p:cNvSpPr txBox="1"/>
          <p:nvPr/>
        </p:nvSpPr>
        <p:spPr>
          <a:xfrm>
            <a:off x="12192000" y="8807367"/>
            <a:ext cx="3833323" cy="366832"/>
          </a:xfrm>
          <a:prstGeom prst="rect">
            <a:avLst/>
          </a:prstGeom>
        </p:spPr>
        <p:txBody>
          <a:bodyPr lIns="0" tIns="0" rIns="0" bIns="0" rtlCol="0" anchor="t">
            <a:spAutoFit/>
          </a:bodyPr>
          <a:lstStyle/>
          <a:p>
            <a:pPr>
              <a:lnSpc>
                <a:spcPts val="2879"/>
              </a:lnSpc>
            </a:pPr>
            <a:r>
              <a:rPr lang="en-US" sz="2400" dirty="0">
                <a:solidFill>
                  <a:srgbClr val="545454"/>
                </a:solidFill>
                <a:latin typeface="DM Sans Bold"/>
              </a:rPr>
              <a:t>accuracy score is 0.93</a:t>
            </a:r>
          </a:p>
        </p:txBody>
      </p:sp>
      <p:sp>
        <p:nvSpPr>
          <p:cNvPr id="7" name="TextBox 4"/>
          <p:cNvSpPr txBox="1"/>
          <p:nvPr/>
        </p:nvSpPr>
        <p:spPr>
          <a:xfrm>
            <a:off x="10211313" y="2297764"/>
            <a:ext cx="6423094" cy="421640"/>
          </a:xfrm>
          <a:prstGeom prst="rect">
            <a:avLst/>
          </a:prstGeom>
        </p:spPr>
        <p:txBody>
          <a:bodyPr lIns="0" tIns="0" rIns="0" bIns="0" rtlCol="0" anchor="t">
            <a:spAutoFit/>
          </a:bodyPr>
          <a:lstStyle/>
          <a:p>
            <a:pPr algn="ctr">
              <a:lnSpc>
                <a:spcPts val="3100"/>
              </a:lnSpc>
            </a:pPr>
            <a:r>
              <a:rPr lang="en-US" sz="3100" dirty="0">
                <a:solidFill>
                  <a:srgbClr val="227C9D"/>
                </a:solidFill>
                <a:latin typeface="Kollektif Bold"/>
              </a:rPr>
              <a:t> MARGIN STRATEGY </a:t>
            </a:r>
          </a:p>
        </p:txBody>
      </p:sp>
      <p:pic>
        <p:nvPicPr>
          <p:cNvPr id="4098" name="Picture 2">
            <a:extLst>
              <a:ext uri="{FF2B5EF4-FFF2-40B4-BE49-F238E27FC236}">
                <a16:creationId xmlns:a16="http://schemas.microsoft.com/office/drawing/2014/main" id="{67C3B529-8B66-6010-2404-9A9241D13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309" y="2981019"/>
            <a:ext cx="6174901" cy="452177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DD335D9-4F10-8382-171F-17EE23EBB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731" y="3502297"/>
            <a:ext cx="4810125"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300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68626" y="1065220"/>
            <a:ext cx="6858337" cy="917575"/>
          </a:xfrm>
          <a:prstGeom prst="rect">
            <a:avLst/>
          </a:prstGeom>
        </p:spPr>
        <p:txBody>
          <a:bodyPr lIns="0" tIns="0" rIns="0" bIns="0" rtlCol="0" anchor="t">
            <a:spAutoFit/>
          </a:bodyPr>
          <a:lstStyle/>
          <a:p>
            <a:pPr>
              <a:lnSpc>
                <a:spcPts val="3500"/>
              </a:lnSpc>
            </a:pPr>
            <a:r>
              <a:rPr lang="en-US" sz="3500" dirty="0">
                <a:solidFill>
                  <a:srgbClr val="227C9D"/>
                </a:solidFill>
                <a:latin typeface="Kollektif Bold"/>
              </a:rPr>
              <a:t>APPLYING ACTIVE LEARNING ON IRIS DATASET </a:t>
            </a:r>
          </a:p>
        </p:txBody>
      </p:sp>
      <p:sp>
        <p:nvSpPr>
          <p:cNvPr id="2" name="TextBox 7">
            <a:extLst>
              <a:ext uri="{FF2B5EF4-FFF2-40B4-BE49-F238E27FC236}">
                <a16:creationId xmlns:a16="http://schemas.microsoft.com/office/drawing/2014/main" id="{FD1CAF63-0802-510E-E17C-0E7F7C263FC3}"/>
              </a:ext>
            </a:extLst>
          </p:cNvPr>
          <p:cNvSpPr txBox="1"/>
          <p:nvPr/>
        </p:nvSpPr>
        <p:spPr>
          <a:xfrm>
            <a:off x="10554932" y="1853017"/>
            <a:ext cx="6423094" cy="421640"/>
          </a:xfrm>
          <a:prstGeom prst="rect">
            <a:avLst/>
          </a:prstGeom>
        </p:spPr>
        <p:txBody>
          <a:bodyPr lIns="0" tIns="0" rIns="0" bIns="0" rtlCol="0" anchor="t">
            <a:spAutoFit/>
          </a:bodyPr>
          <a:lstStyle/>
          <a:p>
            <a:pPr algn="ctr">
              <a:lnSpc>
                <a:spcPts val="3100"/>
              </a:lnSpc>
            </a:pPr>
            <a:r>
              <a:rPr lang="en-US" sz="3100" dirty="0">
                <a:solidFill>
                  <a:srgbClr val="227C9D"/>
                </a:solidFill>
                <a:latin typeface="Kollektif Bold"/>
              </a:rPr>
              <a:t>QUERY BY COMMITTEE</a:t>
            </a:r>
          </a:p>
        </p:txBody>
      </p:sp>
      <p:pic>
        <p:nvPicPr>
          <p:cNvPr id="5122" name="Picture 2">
            <a:extLst>
              <a:ext uri="{FF2B5EF4-FFF2-40B4-BE49-F238E27FC236}">
                <a16:creationId xmlns:a16="http://schemas.microsoft.com/office/drawing/2014/main" id="{DAE500CB-DDCA-865E-1094-A6A6936ED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200" y="3490421"/>
            <a:ext cx="5334000" cy="389522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8B30F92-D44C-045C-F3C8-2E1AD9E14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626" y="3533240"/>
            <a:ext cx="5051274" cy="420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297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477353" y="2853107"/>
            <a:ext cx="7666647" cy="897682"/>
          </a:xfrm>
          <a:prstGeom prst="rect">
            <a:avLst/>
          </a:prstGeom>
        </p:spPr>
        <p:txBody>
          <a:bodyPr lIns="0" tIns="0" rIns="0" bIns="0" rtlCol="0" anchor="t">
            <a:spAutoFit/>
          </a:bodyPr>
          <a:lstStyle/>
          <a:p>
            <a:pPr>
              <a:lnSpc>
                <a:spcPts val="3500"/>
              </a:lnSpc>
            </a:pPr>
            <a:r>
              <a:rPr lang="en-US" sz="3500" dirty="0">
                <a:solidFill>
                  <a:srgbClr val="227C9D"/>
                </a:solidFill>
                <a:latin typeface="Kollektif Bold"/>
              </a:rPr>
              <a:t>STROKE DATASET (IMBALANCED BONUS)</a:t>
            </a:r>
          </a:p>
        </p:txBody>
      </p:sp>
      <p:sp>
        <p:nvSpPr>
          <p:cNvPr id="4" name="TextBox 4"/>
          <p:cNvSpPr txBox="1"/>
          <p:nvPr/>
        </p:nvSpPr>
        <p:spPr>
          <a:xfrm>
            <a:off x="1477353" y="4215353"/>
            <a:ext cx="6713943" cy="1854418"/>
          </a:xfrm>
          <a:prstGeom prst="rect">
            <a:avLst/>
          </a:prstGeom>
        </p:spPr>
        <p:txBody>
          <a:bodyPr lIns="0" tIns="0" rIns="0" bIns="0" rtlCol="0" anchor="t">
            <a:spAutoFit/>
          </a:bodyPr>
          <a:lstStyle/>
          <a:p>
            <a:pPr>
              <a:lnSpc>
                <a:spcPts val="2879"/>
              </a:lnSpc>
            </a:pPr>
            <a:r>
              <a:rPr lang="en-US" sz="2400" dirty="0">
                <a:solidFill>
                  <a:srgbClr val="545454"/>
                </a:solidFill>
                <a:latin typeface="DM Sans"/>
              </a:rPr>
              <a:t>The Stroke Dataset contains medical records capturing demographics, habits, and clinical details to study stroke occurrences, aiding in risk analysis and predictive modeling for preventive healthcare strategies.</a:t>
            </a:r>
          </a:p>
        </p:txBody>
      </p:sp>
      <p:pic>
        <p:nvPicPr>
          <p:cNvPr id="1026" name="Picture 2">
            <a:extLst>
              <a:ext uri="{FF2B5EF4-FFF2-40B4-BE49-F238E27FC236}">
                <a16:creationId xmlns:a16="http://schemas.microsoft.com/office/drawing/2014/main" id="{8844CE77-78EA-3F2F-2C13-812325CF6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00" y="2742262"/>
            <a:ext cx="458152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910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EC9986-4906-7648-CF34-2EF6B45FDCD3}"/>
              </a:ext>
            </a:extLst>
          </p:cNvPr>
          <p:cNvPicPr>
            <a:picLocks noChangeAspect="1"/>
          </p:cNvPicPr>
          <p:nvPr/>
        </p:nvPicPr>
        <p:blipFill>
          <a:blip r:embed="rId2"/>
          <a:stretch>
            <a:fillRect/>
          </a:stretch>
        </p:blipFill>
        <p:spPr>
          <a:xfrm>
            <a:off x="9601200" y="2552700"/>
            <a:ext cx="6834187" cy="4595813"/>
          </a:xfrm>
          <a:prstGeom prst="rect">
            <a:avLst/>
          </a:prstGeom>
        </p:spPr>
      </p:pic>
      <p:pic>
        <p:nvPicPr>
          <p:cNvPr id="7" name="Picture 6">
            <a:extLst>
              <a:ext uri="{FF2B5EF4-FFF2-40B4-BE49-F238E27FC236}">
                <a16:creationId xmlns:a16="http://schemas.microsoft.com/office/drawing/2014/main" id="{4FBF5B27-DF33-B932-CAAB-72516E7292CE}"/>
              </a:ext>
            </a:extLst>
          </p:cNvPr>
          <p:cNvPicPr>
            <a:picLocks noChangeAspect="1"/>
          </p:cNvPicPr>
          <p:nvPr/>
        </p:nvPicPr>
        <p:blipFill>
          <a:blip r:embed="rId3"/>
          <a:stretch>
            <a:fillRect/>
          </a:stretch>
        </p:blipFill>
        <p:spPr>
          <a:xfrm>
            <a:off x="1824904" y="2552700"/>
            <a:ext cx="6267450" cy="5210175"/>
          </a:xfrm>
          <a:prstGeom prst="rect">
            <a:avLst/>
          </a:prstGeom>
        </p:spPr>
      </p:pic>
      <p:sp>
        <p:nvSpPr>
          <p:cNvPr id="9" name="TextBox 8">
            <a:extLst>
              <a:ext uri="{FF2B5EF4-FFF2-40B4-BE49-F238E27FC236}">
                <a16:creationId xmlns:a16="http://schemas.microsoft.com/office/drawing/2014/main" id="{CCDD377D-8642-02C9-12CD-D17C872E3706}"/>
              </a:ext>
            </a:extLst>
          </p:cNvPr>
          <p:cNvSpPr txBox="1"/>
          <p:nvPr/>
        </p:nvSpPr>
        <p:spPr>
          <a:xfrm>
            <a:off x="7291387" y="1562100"/>
            <a:ext cx="9144000" cy="584775"/>
          </a:xfrm>
          <a:prstGeom prst="rect">
            <a:avLst/>
          </a:prstGeom>
          <a:noFill/>
        </p:spPr>
        <p:txBody>
          <a:bodyPr wrap="square">
            <a:spAutoFit/>
          </a:bodyPr>
          <a:lstStyle/>
          <a:p>
            <a:r>
              <a:rPr lang="en-US" sz="3200" dirty="0">
                <a:solidFill>
                  <a:srgbClr val="227C9D"/>
                </a:solidFill>
                <a:latin typeface="Kollektif Bold"/>
              </a:rPr>
              <a:t>ENTROPY</a:t>
            </a:r>
            <a:endParaRPr lang="en-US" sz="3200" dirty="0"/>
          </a:p>
        </p:txBody>
      </p:sp>
    </p:spTree>
    <p:extLst>
      <p:ext uri="{BB962C8B-B14F-4D97-AF65-F5344CB8AC3E}">
        <p14:creationId xmlns:p14="http://schemas.microsoft.com/office/powerpoint/2010/main" val="1786017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DC283D-1912-71EF-D517-39E968670896}"/>
              </a:ext>
            </a:extLst>
          </p:cNvPr>
          <p:cNvPicPr>
            <a:picLocks noChangeAspect="1"/>
          </p:cNvPicPr>
          <p:nvPr/>
        </p:nvPicPr>
        <p:blipFill>
          <a:blip r:embed="rId2"/>
          <a:stretch>
            <a:fillRect/>
          </a:stretch>
        </p:blipFill>
        <p:spPr>
          <a:xfrm>
            <a:off x="10363200" y="3216441"/>
            <a:ext cx="6810375" cy="5105400"/>
          </a:xfrm>
          <a:prstGeom prst="rect">
            <a:avLst/>
          </a:prstGeom>
        </p:spPr>
      </p:pic>
      <p:pic>
        <p:nvPicPr>
          <p:cNvPr id="5" name="Picture 4">
            <a:extLst>
              <a:ext uri="{FF2B5EF4-FFF2-40B4-BE49-F238E27FC236}">
                <a16:creationId xmlns:a16="http://schemas.microsoft.com/office/drawing/2014/main" id="{7B338E41-0312-D8D1-1EC9-C569C71D6349}"/>
              </a:ext>
            </a:extLst>
          </p:cNvPr>
          <p:cNvPicPr>
            <a:picLocks noChangeAspect="1"/>
          </p:cNvPicPr>
          <p:nvPr/>
        </p:nvPicPr>
        <p:blipFill>
          <a:blip r:embed="rId3"/>
          <a:stretch>
            <a:fillRect/>
          </a:stretch>
        </p:blipFill>
        <p:spPr>
          <a:xfrm>
            <a:off x="1657351" y="3226832"/>
            <a:ext cx="6267450" cy="5210175"/>
          </a:xfrm>
          <a:prstGeom prst="rect">
            <a:avLst/>
          </a:prstGeom>
        </p:spPr>
      </p:pic>
      <p:sp>
        <p:nvSpPr>
          <p:cNvPr id="7" name="TextBox 6">
            <a:extLst>
              <a:ext uri="{FF2B5EF4-FFF2-40B4-BE49-F238E27FC236}">
                <a16:creationId xmlns:a16="http://schemas.microsoft.com/office/drawing/2014/main" id="{8A26DE01-82A3-6FA2-3C94-B026459E93CB}"/>
              </a:ext>
            </a:extLst>
          </p:cNvPr>
          <p:cNvSpPr txBox="1"/>
          <p:nvPr/>
        </p:nvSpPr>
        <p:spPr>
          <a:xfrm>
            <a:off x="7315200" y="1849993"/>
            <a:ext cx="9144000" cy="954107"/>
          </a:xfrm>
          <a:prstGeom prst="rect">
            <a:avLst/>
          </a:prstGeom>
          <a:noFill/>
        </p:spPr>
        <p:txBody>
          <a:bodyPr wrap="square">
            <a:spAutoFit/>
          </a:bodyPr>
          <a:lstStyle/>
          <a:p>
            <a:r>
              <a:rPr lang="en-US" sz="2800" kern="1200" dirty="0">
                <a:solidFill>
                  <a:srgbClr val="227C9D"/>
                </a:solidFill>
                <a:effectLst/>
                <a:latin typeface="Kollektif Bold" panose="020B0604020202020204" charset="0"/>
                <a:ea typeface="+mn-ea"/>
                <a:cs typeface="+mn-cs"/>
              </a:rPr>
              <a:t>MARGIN SAMPLING</a:t>
            </a:r>
            <a:endParaRPr lang="en-US" sz="2800" dirty="0">
              <a:effectLst/>
            </a:endParaRPr>
          </a:p>
          <a:p>
            <a:endParaRPr lang="en-US" sz="2800" dirty="0"/>
          </a:p>
        </p:txBody>
      </p:sp>
    </p:spTree>
    <p:extLst>
      <p:ext uri="{BB962C8B-B14F-4D97-AF65-F5344CB8AC3E}">
        <p14:creationId xmlns:p14="http://schemas.microsoft.com/office/powerpoint/2010/main" val="283431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D4E014-C67C-CC26-314A-DC288540D339}"/>
              </a:ext>
            </a:extLst>
          </p:cNvPr>
          <p:cNvSpPr txBox="1"/>
          <p:nvPr/>
        </p:nvSpPr>
        <p:spPr>
          <a:xfrm>
            <a:off x="3886200" y="1638300"/>
            <a:ext cx="9144000" cy="489878"/>
          </a:xfrm>
          <a:prstGeom prst="rect">
            <a:avLst/>
          </a:prstGeom>
          <a:noFill/>
        </p:spPr>
        <p:txBody>
          <a:bodyPr wrap="square">
            <a:spAutoFit/>
          </a:bodyPr>
          <a:lstStyle/>
          <a:p>
            <a:pPr marL="0" algn="ctr" rtl="0" eaLnBrk="1" latinLnBrk="0" hangingPunct="1">
              <a:lnSpc>
                <a:spcPts val="3100"/>
              </a:lnSpc>
              <a:spcBef>
                <a:spcPts val="0"/>
              </a:spcBef>
              <a:spcAft>
                <a:spcPts val="0"/>
              </a:spcAft>
            </a:pPr>
            <a:r>
              <a:rPr lang="en-US" sz="2800" kern="1200" dirty="0">
                <a:solidFill>
                  <a:srgbClr val="227C9D"/>
                </a:solidFill>
                <a:effectLst/>
                <a:latin typeface="Kollektif Bold" panose="020B0604020202020204" charset="0"/>
                <a:ea typeface="+mn-ea"/>
                <a:cs typeface="+mn-cs"/>
              </a:rPr>
              <a:t>QUERY BY COMMITTEE</a:t>
            </a:r>
            <a:endParaRPr lang="en-US" sz="2800" dirty="0">
              <a:effectLst/>
            </a:endParaRPr>
          </a:p>
        </p:txBody>
      </p:sp>
      <p:pic>
        <p:nvPicPr>
          <p:cNvPr id="9" name="Picture 8">
            <a:extLst>
              <a:ext uri="{FF2B5EF4-FFF2-40B4-BE49-F238E27FC236}">
                <a16:creationId xmlns:a16="http://schemas.microsoft.com/office/drawing/2014/main" id="{3A730FDB-67C6-FFA8-BE0D-72681B8BC441}"/>
              </a:ext>
            </a:extLst>
          </p:cNvPr>
          <p:cNvPicPr>
            <a:picLocks noChangeAspect="1"/>
          </p:cNvPicPr>
          <p:nvPr/>
        </p:nvPicPr>
        <p:blipFill>
          <a:blip r:embed="rId2"/>
          <a:stretch>
            <a:fillRect/>
          </a:stretch>
        </p:blipFill>
        <p:spPr>
          <a:xfrm>
            <a:off x="1219200" y="3428134"/>
            <a:ext cx="6267450" cy="5210175"/>
          </a:xfrm>
          <a:prstGeom prst="rect">
            <a:avLst/>
          </a:prstGeom>
        </p:spPr>
      </p:pic>
      <p:pic>
        <p:nvPicPr>
          <p:cNvPr id="11" name="Picture 10">
            <a:extLst>
              <a:ext uri="{FF2B5EF4-FFF2-40B4-BE49-F238E27FC236}">
                <a16:creationId xmlns:a16="http://schemas.microsoft.com/office/drawing/2014/main" id="{A000DB83-12F0-E471-417B-233743972615}"/>
              </a:ext>
            </a:extLst>
          </p:cNvPr>
          <p:cNvPicPr>
            <a:picLocks noChangeAspect="1"/>
          </p:cNvPicPr>
          <p:nvPr/>
        </p:nvPicPr>
        <p:blipFill>
          <a:blip r:embed="rId3"/>
          <a:stretch>
            <a:fillRect/>
          </a:stretch>
        </p:blipFill>
        <p:spPr>
          <a:xfrm>
            <a:off x="9982200" y="3410816"/>
            <a:ext cx="7419975" cy="5417881"/>
          </a:xfrm>
          <a:prstGeom prst="rect">
            <a:avLst/>
          </a:prstGeom>
        </p:spPr>
      </p:pic>
    </p:spTree>
    <p:extLst>
      <p:ext uri="{BB962C8B-B14F-4D97-AF65-F5344CB8AC3E}">
        <p14:creationId xmlns:p14="http://schemas.microsoft.com/office/powerpoint/2010/main" val="2534338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78105" y="1693817"/>
            <a:ext cx="5480392" cy="739902"/>
          </a:xfrm>
          <a:prstGeom prst="rect">
            <a:avLst/>
          </a:prstGeom>
        </p:spPr>
        <p:txBody>
          <a:bodyPr lIns="0" tIns="0" rIns="0" bIns="0" rtlCol="0" anchor="t">
            <a:spAutoFit/>
          </a:bodyPr>
          <a:lstStyle/>
          <a:p>
            <a:pPr>
              <a:lnSpc>
                <a:spcPts val="5544"/>
              </a:lnSpc>
            </a:pPr>
            <a:r>
              <a:rPr lang="en-US" sz="5600">
                <a:solidFill>
                  <a:srgbClr val="FE6D73"/>
                </a:solidFill>
                <a:latin typeface="Kollektif Bold"/>
              </a:rPr>
              <a:t>CONCLUSION</a:t>
            </a:r>
          </a:p>
        </p:txBody>
      </p:sp>
      <p:sp>
        <p:nvSpPr>
          <p:cNvPr id="3" name="TextBox 3"/>
          <p:cNvSpPr txBox="1"/>
          <p:nvPr/>
        </p:nvSpPr>
        <p:spPr>
          <a:xfrm>
            <a:off x="6615800" y="2806785"/>
            <a:ext cx="5056399" cy="1447800"/>
          </a:xfrm>
          <a:prstGeom prst="rect">
            <a:avLst/>
          </a:prstGeom>
        </p:spPr>
        <p:txBody>
          <a:bodyPr lIns="0" tIns="0" rIns="0" bIns="0" rtlCol="0" anchor="t">
            <a:spAutoFit/>
          </a:bodyPr>
          <a:lstStyle/>
          <a:p>
            <a:pPr>
              <a:lnSpc>
                <a:spcPts val="2879"/>
              </a:lnSpc>
            </a:pPr>
            <a:r>
              <a:rPr lang="en-US" sz="2400" dirty="0">
                <a:solidFill>
                  <a:srgbClr val="545454"/>
                </a:solidFill>
                <a:latin typeface="DM Sans"/>
              </a:rPr>
              <a:t>1- The findings indicate that among uncertainty-based strategies, there's no significant discrepancy.</a:t>
            </a:r>
          </a:p>
          <a:p>
            <a:pPr>
              <a:lnSpc>
                <a:spcPts val="2879"/>
              </a:lnSpc>
            </a:pPr>
            <a:endParaRPr lang="en-US" sz="2400" dirty="0">
              <a:solidFill>
                <a:srgbClr val="545454"/>
              </a:solidFill>
              <a:latin typeface="DM Sans"/>
            </a:endParaRPr>
          </a:p>
        </p:txBody>
      </p:sp>
      <p:sp>
        <p:nvSpPr>
          <p:cNvPr id="4" name="TextBox 4"/>
          <p:cNvSpPr txBox="1"/>
          <p:nvPr/>
        </p:nvSpPr>
        <p:spPr>
          <a:xfrm>
            <a:off x="6615800" y="4838700"/>
            <a:ext cx="5056399" cy="1482522"/>
          </a:xfrm>
          <a:prstGeom prst="rect">
            <a:avLst/>
          </a:prstGeom>
        </p:spPr>
        <p:txBody>
          <a:bodyPr lIns="0" tIns="0" rIns="0" bIns="0" rtlCol="0" anchor="t">
            <a:spAutoFit/>
          </a:bodyPr>
          <a:lstStyle/>
          <a:p>
            <a:pPr>
              <a:lnSpc>
                <a:spcPts val="2879"/>
              </a:lnSpc>
            </a:pPr>
            <a:r>
              <a:rPr lang="en-US" sz="2400" dirty="0">
                <a:solidFill>
                  <a:srgbClr val="545454"/>
                </a:solidFill>
                <a:latin typeface="DM Sans"/>
              </a:rPr>
              <a:t>2-Active learning methods generally outperform others in maintaining high evaluation metric scores, notably accuracy.</a:t>
            </a:r>
          </a:p>
        </p:txBody>
      </p:sp>
      <p:sp>
        <p:nvSpPr>
          <p:cNvPr id="6" name="TextBox 6"/>
          <p:cNvSpPr txBox="1"/>
          <p:nvPr/>
        </p:nvSpPr>
        <p:spPr>
          <a:xfrm>
            <a:off x="12202901" y="2806785"/>
            <a:ext cx="5056399" cy="1482522"/>
          </a:xfrm>
          <a:prstGeom prst="rect">
            <a:avLst/>
          </a:prstGeom>
        </p:spPr>
        <p:txBody>
          <a:bodyPr lIns="0" tIns="0" rIns="0" bIns="0" rtlCol="0" anchor="t">
            <a:spAutoFit/>
          </a:bodyPr>
          <a:lstStyle/>
          <a:p>
            <a:pPr>
              <a:lnSpc>
                <a:spcPts val="2879"/>
              </a:lnSpc>
            </a:pPr>
            <a:r>
              <a:rPr lang="en-US" sz="2400" dirty="0">
                <a:solidFill>
                  <a:srgbClr val="545454"/>
                </a:solidFill>
                <a:latin typeface="DM Sans"/>
              </a:rPr>
              <a:t>3- Furthermore, they excel in minimizing computational expenses, annotation efforts, and budgetary needs.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78105" y="1693817"/>
            <a:ext cx="5480392" cy="739902"/>
          </a:xfrm>
          <a:prstGeom prst="rect">
            <a:avLst/>
          </a:prstGeom>
        </p:spPr>
        <p:txBody>
          <a:bodyPr lIns="0" tIns="0" rIns="0" bIns="0" rtlCol="0" anchor="t">
            <a:spAutoFit/>
          </a:bodyPr>
          <a:lstStyle/>
          <a:p>
            <a:pPr>
              <a:lnSpc>
                <a:spcPts val="5544"/>
              </a:lnSpc>
            </a:pPr>
            <a:r>
              <a:rPr lang="en-US" sz="5600">
                <a:solidFill>
                  <a:srgbClr val="FE6D73"/>
                </a:solidFill>
                <a:latin typeface="Kollektif Bold"/>
              </a:rPr>
              <a:t>REFERENCES</a:t>
            </a:r>
          </a:p>
        </p:txBody>
      </p:sp>
      <p:sp>
        <p:nvSpPr>
          <p:cNvPr id="3" name="TextBox 3"/>
          <p:cNvSpPr txBox="1"/>
          <p:nvPr/>
        </p:nvSpPr>
        <p:spPr>
          <a:xfrm>
            <a:off x="991733" y="2916825"/>
            <a:ext cx="14063029" cy="2667000"/>
          </a:xfrm>
          <a:prstGeom prst="rect">
            <a:avLst/>
          </a:prstGeom>
        </p:spPr>
        <p:txBody>
          <a:bodyPr lIns="0" tIns="0" rIns="0" bIns="0" rtlCol="0" anchor="t">
            <a:spAutoFit/>
          </a:bodyPr>
          <a:lstStyle/>
          <a:p>
            <a:pPr marL="647700" lvl="1" indent="-323850">
              <a:lnSpc>
                <a:spcPts val="4200"/>
              </a:lnSpc>
              <a:buFont typeface="Arial"/>
              <a:buChar char="•"/>
            </a:pPr>
            <a:r>
              <a:rPr lang="en-US" sz="3000" u="sng">
                <a:solidFill>
                  <a:srgbClr val="000000"/>
                </a:solidFill>
                <a:latin typeface="Arimo"/>
                <a:hlinkClick r:id="rId2" tooltip="https://scikit-activeml.github.io/scikit-activeml-docs/https:/medium.com/@hardik.dave/active-learning-sampling-strategies-f8d8ac7037c8https:/younsess-elbrag.medium.com/active-learning-approaches-strategies-deep-learning-integration-and-essential-tools-6ff2bdfe5cb"/>
              </a:rPr>
              <a:t>https://scikit-activeml.github.io/scikit-activeml-docs/</a:t>
            </a:r>
          </a:p>
          <a:p>
            <a:pPr marL="647700" lvl="1" indent="-323850">
              <a:lnSpc>
                <a:spcPts val="4200"/>
              </a:lnSpc>
              <a:buFont typeface="Arial"/>
              <a:buChar char="•"/>
            </a:pPr>
            <a:r>
              <a:rPr lang="en-US" sz="3000" u="sng">
                <a:solidFill>
                  <a:srgbClr val="000000"/>
                </a:solidFill>
                <a:latin typeface="Arimo"/>
                <a:hlinkClick r:id="rId2" tooltip="https://scikit-activeml.github.io/scikit-activeml-docs/https:/medium.com/@hardik.dave/active-learning-sampling-strategies-f8d8ac7037c8https:/younsess-elbrag.medium.com/active-learning-approaches-strategies-deep-learning-integration-and-essential-tools-6ff2bdfe5cb"/>
              </a:rPr>
              <a:t>https:/medium.com/@hardik.dave/active-learning-sampling-strategies-f8d8ac7037c8</a:t>
            </a:r>
          </a:p>
          <a:p>
            <a:pPr marL="647700" lvl="1" indent="-323850">
              <a:lnSpc>
                <a:spcPts val="4200"/>
              </a:lnSpc>
              <a:buFont typeface="Arial"/>
              <a:buChar char="•"/>
            </a:pPr>
            <a:r>
              <a:rPr lang="en-US" sz="3000" u="sng">
                <a:solidFill>
                  <a:srgbClr val="000000"/>
                </a:solidFill>
                <a:latin typeface="Arimo"/>
                <a:hlinkClick r:id="rId2" tooltip="https://scikit-activeml.github.io/scikit-activeml-docs/https:/medium.com/@hardik.dave/active-learning-sampling-strategies-f8d8ac7037c8https:/younsess-elbrag.medium.com/active-learning-approaches-strategies-deep-learning-integration-and-essential-tools-6ff2bdfe5cb"/>
              </a:rPr>
              <a:t>https:/younsess-elbrag.medium.com/active-learning-approaches-strategies-deep-learning-integration-and-essential-tools-6ff2bdfe5cb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784200" y="3286125"/>
            <a:ext cx="10620170"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DATASETS EXPERIMENTED</a:t>
            </a:r>
          </a:p>
        </p:txBody>
      </p:sp>
      <p:sp>
        <p:nvSpPr>
          <p:cNvPr id="3" name="TextBox 3"/>
          <p:cNvSpPr txBox="1"/>
          <p:nvPr/>
        </p:nvSpPr>
        <p:spPr>
          <a:xfrm>
            <a:off x="3784200" y="5883275"/>
            <a:ext cx="10719600" cy="838200"/>
          </a:xfrm>
          <a:prstGeom prst="rect">
            <a:avLst/>
          </a:prstGeom>
        </p:spPr>
        <p:txBody>
          <a:bodyPr lIns="0" tIns="0" rIns="0" bIns="0" rtlCol="0" anchor="t">
            <a:spAutoFit/>
          </a:bodyPr>
          <a:lstStyle/>
          <a:p>
            <a:pPr algn="ctr">
              <a:lnSpc>
                <a:spcPts val="3360"/>
              </a:lnSpc>
            </a:pPr>
            <a:r>
              <a:rPr lang="en-US" sz="2800">
                <a:solidFill>
                  <a:srgbClr val="545454"/>
                </a:solidFill>
                <a:latin typeface="DM Sans"/>
              </a:rPr>
              <a:t>Here is a brief of the dataset used for the experiment</a:t>
            </a:r>
          </a:p>
          <a:p>
            <a:pPr algn="ctr">
              <a:lnSpc>
                <a:spcPts val="3360"/>
              </a:lnSpc>
            </a:pPr>
            <a:endParaRPr lang="en-US" sz="2800">
              <a:solidFill>
                <a:srgbClr val="545454"/>
              </a:solidFill>
              <a:latin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1600" y="4430110"/>
            <a:ext cx="5480392" cy="744563"/>
          </a:xfrm>
          <a:prstGeom prst="rect">
            <a:avLst/>
          </a:prstGeom>
        </p:spPr>
        <p:txBody>
          <a:bodyPr lIns="0" tIns="0" rIns="0" bIns="0" rtlCol="0" anchor="t">
            <a:spAutoFit/>
          </a:bodyPr>
          <a:lstStyle/>
          <a:p>
            <a:pPr>
              <a:lnSpc>
                <a:spcPts val="5544"/>
              </a:lnSpc>
            </a:pPr>
            <a:r>
              <a:rPr lang="en-US" sz="8800" dirty="0">
                <a:solidFill>
                  <a:srgbClr val="FE6D73"/>
                </a:solidFill>
                <a:latin typeface="Kollektif Bold"/>
              </a:rPr>
              <a:t>Thank You</a:t>
            </a:r>
          </a:p>
        </p:txBody>
      </p:sp>
      <p:sp>
        <p:nvSpPr>
          <p:cNvPr id="7" name="TextBox 2">
            <a:extLst>
              <a:ext uri="{FF2B5EF4-FFF2-40B4-BE49-F238E27FC236}">
                <a16:creationId xmlns:a16="http://schemas.microsoft.com/office/drawing/2014/main" id="{9B57A58E-8A6C-E801-90DA-4355B40877D2}"/>
              </a:ext>
            </a:extLst>
          </p:cNvPr>
          <p:cNvSpPr txBox="1"/>
          <p:nvPr/>
        </p:nvSpPr>
        <p:spPr>
          <a:xfrm>
            <a:off x="1406236" y="5524500"/>
            <a:ext cx="9490364" cy="705321"/>
          </a:xfrm>
          <a:prstGeom prst="rect">
            <a:avLst/>
          </a:prstGeom>
        </p:spPr>
        <p:txBody>
          <a:bodyPr wrap="square" lIns="0" tIns="0" rIns="0" bIns="0" rtlCol="0" anchor="t">
            <a:spAutoFit/>
          </a:bodyPr>
          <a:lstStyle/>
          <a:p>
            <a:pPr>
              <a:lnSpc>
                <a:spcPts val="5544"/>
              </a:lnSpc>
            </a:pPr>
            <a:r>
              <a:rPr lang="en-US" sz="4800" dirty="0">
                <a:solidFill>
                  <a:schemeClr val="tx1">
                    <a:lumMod val="65000"/>
                    <a:lumOff val="35000"/>
                  </a:schemeClr>
                </a:solidFill>
                <a:latin typeface="Kollektif" panose="020B0604020202020204" charset="0"/>
              </a:rPr>
              <a:t>Feel free to ask any question</a:t>
            </a:r>
          </a:p>
        </p:txBody>
      </p:sp>
    </p:spTree>
    <p:extLst>
      <p:ext uri="{BB962C8B-B14F-4D97-AF65-F5344CB8AC3E}">
        <p14:creationId xmlns:p14="http://schemas.microsoft.com/office/powerpoint/2010/main" val="3597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4865" y="2133047"/>
            <a:ext cx="4557764" cy="479425"/>
          </a:xfrm>
          <a:prstGeom prst="rect">
            <a:avLst/>
          </a:prstGeom>
        </p:spPr>
        <p:txBody>
          <a:bodyPr lIns="0" tIns="0" rIns="0" bIns="0" rtlCol="0" anchor="t">
            <a:spAutoFit/>
          </a:bodyPr>
          <a:lstStyle/>
          <a:p>
            <a:pPr algn="ctr">
              <a:lnSpc>
                <a:spcPts val="3500"/>
              </a:lnSpc>
            </a:pPr>
            <a:r>
              <a:rPr lang="en-US" sz="3500" dirty="0">
                <a:solidFill>
                  <a:srgbClr val="227C9D"/>
                </a:solidFill>
                <a:latin typeface="Kollektif Bold"/>
              </a:rPr>
              <a:t>DIGITS DATASET</a:t>
            </a:r>
          </a:p>
        </p:txBody>
      </p:sp>
      <p:grpSp>
        <p:nvGrpSpPr>
          <p:cNvPr id="3" name="Group 3"/>
          <p:cNvGrpSpPr/>
          <p:nvPr/>
        </p:nvGrpSpPr>
        <p:grpSpPr>
          <a:xfrm>
            <a:off x="1094322" y="3456475"/>
            <a:ext cx="5112400" cy="5107852"/>
            <a:chOff x="0" y="0"/>
            <a:chExt cx="1346476" cy="1345278"/>
          </a:xfrm>
        </p:grpSpPr>
        <p:sp>
          <p:nvSpPr>
            <p:cNvPr id="4" name="Freeform 4"/>
            <p:cNvSpPr/>
            <p:nvPr/>
          </p:nvSpPr>
          <p:spPr>
            <a:xfrm>
              <a:off x="0" y="0"/>
              <a:ext cx="1346476" cy="1345278"/>
            </a:xfrm>
            <a:custGeom>
              <a:avLst/>
              <a:gdLst/>
              <a:ahLst/>
              <a:cxnLst/>
              <a:rect l="l" t="t" r="r" b="b"/>
              <a:pathLst>
                <a:path w="1346476" h="1345278">
                  <a:moveTo>
                    <a:pt x="77231" y="0"/>
                  </a:moveTo>
                  <a:lnTo>
                    <a:pt x="1269244" y="0"/>
                  </a:lnTo>
                  <a:cubicBezTo>
                    <a:pt x="1289727" y="0"/>
                    <a:pt x="1309372" y="8137"/>
                    <a:pt x="1323855" y="22621"/>
                  </a:cubicBezTo>
                  <a:cubicBezTo>
                    <a:pt x="1338339" y="37104"/>
                    <a:pt x="1346476" y="56748"/>
                    <a:pt x="1346476" y="77231"/>
                  </a:cubicBezTo>
                  <a:lnTo>
                    <a:pt x="1346476" y="1268046"/>
                  </a:lnTo>
                  <a:cubicBezTo>
                    <a:pt x="1346476" y="1288529"/>
                    <a:pt x="1338339" y="1308174"/>
                    <a:pt x="1323855" y="1322657"/>
                  </a:cubicBezTo>
                  <a:cubicBezTo>
                    <a:pt x="1309372" y="1337141"/>
                    <a:pt x="1289727" y="1345278"/>
                    <a:pt x="1269244" y="1345278"/>
                  </a:cubicBezTo>
                  <a:lnTo>
                    <a:pt x="77231" y="1345278"/>
                  </a:lnTo>
                  <a:cubicBezTo>
                    <a:pt x="56748" y="1345278"/>
                    <a:pt x="37104" y="1337141"/>
                    <a:pt x="22621" y="1322657"/>
                  </a:cubicBezTo>
                  <a:cubicBezTo>
                    <a:pt x="8137" y="1308174"/>
                    <a:pt x="0" y="1288529"/>
                    <a:pt x="0" y="1268046"/>
                  </a:cubicBezTo>
                  <a:lnTo>
                    <a:pt x="0" y="77231"/>
                  </a:lnTo>
                  <a:cubicBezTo>
                    <a:pt x="0" y="56748"/>
                    <a:pt x="8137" y="37104"/>
                    <a:pt x="22621" y="22621"/>
                  </a:cubicBezTo>
                  <a:cubicBezTo>
                    <a:pt x="37104" y="8137"/>
                    <a:pt x="56748" y="0"/>
                    <a:pt x="77231" y="0"/>
                  </a:cubicBezTo>
                  <a:close/>
                </a:path>
              </a:pathLst>
            </a:custGeom>
            <a:solidFill>
              <a:srgbClr val="227C9D"/>
            </a:solidFill>
          </p:spPr>
        </p:sp>
        <p:sp>
          <p:nvSpPr>
            <p:cNvPr id="5" name="TextBox 5"/>
            <p:cNvSpPr txBox="1"/>
            <p:nvPr/>
          </p:nvSpPr>
          <p:spPr>
            <a:xfrm>
              <a:off x="0" y="19050"/>
              <a:ext cx="1346476" cy="1326228"/>
            </a:xfrm>
            <a:prstGeom prst="rect">
              <a:avLst/>
            </a:prstGeom>
          </p:spPr>
          <p:txBody>
            <a:bodyPr lIns="50800" tIns="50800" rIns="50800" bIns="50800" rtlCol="0" anchor="ctr"/>
            <a:lstStyle/>
            <a:p>
              <a:pPr algn="ctr">
                <a:lnSpc>
                  <a:spcPts val="2553"/>
                </a:lnSpc>
              </a:pPr>
              <a:endParaRPr/>
            </a:p>
          </p:txBody>
        </p:sp>
      </p:grpSp>
      <p:sp>
        <p:nvSpPr>
          <p:cNvPr id="6" name="TextBox 6"/>
          <p:cNvSpPr txBox="1"/>
          <p:nvPr/>
        </p:nvSpPr>
        <p:spPr>
          <a:xfrm>
            <a:off x="1485129" y="4086986"/>
            <a:ext cx="4056530" cy="2257028"/>
          </a:xfrm>
          <a:prstGeom prst="rect">
            <a:avLst/>
          </a:prstGeom>
        </p:spPr>
        <p:txBody>
          <a:bodyPr lIns="0" tIns="0" rIns="0" bIns="0" rtlCol="0" anchor="t">
            <a:spAutoFit/>
          </a:bodyPr>
          <a:lstStyle/>
          <a:p>
            <a:pPr>
              <a:lnSpc>
                <a:spcPts val="2199"/>
              </a:lnSpc>
            </a:pPr>
            <a:r>
              <a:rPr lang="en-US" sz="2199" dirty="0">
                <a:solidFill>
                  <a:srgbClr val="FFFFFF"/>
                </a:solidFill>
                <a:latin typeface="Kollektif"/>
              </a:rPr>
              <a:t>DIGITS DATASET CONTAINS IMAGES OF HANDWRITTEN DIGITS FROM 0 TO 9. USED FOR MACHINE LEARNING TASKS LIKE CLASSIFICATION, WHERE THE GOAL IS TO IDENTIFY THE DIGIT IN EACH IMAGE ACCURATELY.</a:t>
            </a:r>
          </a:p>
        </p:txBody>
      </p:sp>
      <p:sp>
        <p:nvSpPr>
          <p:cNvPr id="7" name="TextBox 7"/>
          <p:cNvSpPr txBox="1"/>
          <p:nvPr/>
        </p:nvSpPr>
        <p:spPr>
          <a:xfrm>
            <a:off x="7874985" y="3733872"/>
            <a:ext cx="4378023" cy="5397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02 - WEBSITE</a:t>
            </a:r>
          </a:p>
        </p:txBody>
      </p:sp>
      <p:grpSp>
        <p:nvGrpSpPr>
          <p:cNvPr id="8" name="Group 8"/>
          <p:cNvGrpSpPr/>
          <p:nvPr/>
        </p:nvGrpSpPr>
        <p:grpSpPr>
          <a:xfrm>
            <a:off x="6503037" y="3456475"/>
            <a:ext cx="5112400" cy="5107852"/>
            <a:chOff x="0" y="0"/>
            <a:chExt cx="1346476" cy="1345278"/>
          </a:xfrm>
        </p:grpSpPr>
        <p:sp>
          <p:nvSpPr>
            <p:cNvPr id="9" name="Freeform 9"/>
            <p:cNvSpPr/>
            <p:nvPr/>
          </p:nvSpPr>
          <p:spPr>
            <a:xfrm>
              <a:off x="0" y="0"/>
              <a:ext cx="1346476" cy="1345278"/>
            </a:xfrm>
            <a:custGeom>
              <a:avLst/>
              <a:gdLst/>
              <a:ahLst/>
              <a:cxnLst/>
              <a:rect l="l" t="t" r="r" b="b"/>
              <a:pathLst>
                <a:path w="1346476" h="1345278">
                  <a:moveTo>
                    <a:pt x="77231" y="0"/>
                  </a:moveTo>
                  <a:lnTo>
                    <a:pt x="1269244" y="0"/>
                  </a:lnTo>
                  <a:cubicBezTo>
                    <a:pt x="1289727" y="0"/>
                    <a:pt x="1309372" y="8137"/>
                    <a:pt x="1323855" y="22621"/>
                  </a:cubicBezTo>
                  <a:cubicBezTo>
                    <a:pt x="1338339" y="37104"/>
                    <a:pt x="1346476" y="56748"/>
                    <a:pt x="1346476" y="77231"/>
                  </a:cubicBezTo>
                  <a:lnTo>
                    <a:pt x="1346476" y="1268046"/>
                  </a:lnTo>
                  <a:cubicBezTo>
                    <a:pt x="1346476" y="1288529"/>
                    <a:pt x="1338339" y="1308174"/>
                    <a:pt x="1323855" y="1322657"/>
                  </a:cubicBezTo>
                  <a:cubicBezTo>
                    <a:pt x="1309372" y="1337141"/>
                    <a:pt x="1289727" y="1345278"/>
                    <a:pt x="1269244" y="1345278"/>
                  </a:cubicBezTo>
                  <a:lnTo>
                    <a:pt x="77231" y="1345278"/>
                  </a:lnTo>
                  <a:cubicBezTo>
                    <a:pt x="56748" y="1345278"/>
                    <a:pt x="37104" y="1337141"/>
                    <a:pt x="22621" y="1322657"/>
                  </a:cubicBezTo>
                  <a:cubicBezTo>
                    <a:pt x="8137" y="1308174"/>
                    <a:pt x="0" y="1288529"/>
                    <a:pt x="0" y="1268046"/>
                  </a:cubicBezTo>
                  <a:lnTo>
                    <a:pt x="0" y="77231"/>
                  </a:lnTo>
                  <a:cubicBezTo>
                    <a:pt x="0" y="56748"/>
                    <a:pt x="8137" y="37104"/>
                    <a:pt x="22621" y="22621"/>
                  </a:cubicBezTo>
                  <a:cubicBezTo>
                    <a:pt x="37104" y="8137"/>
                    <a:pt x="56748" y="0"/>
                    <a:pt x="77231" y="0"/>
                  </a:cubicBezTo>
                  <a:close/>
                </a:path>
              </a:pathLst>
            </a:custGeom>
            <a:solidFill>
              <a:srgbClr val="227C9D"/>
            </a:solidFill>
          </p:spPr>
        </p:sp>
        <p:sp>
          <p:nvSpPr>
            <p:cNvPr id="10" name="TextBox 10"/>
            <p:cNvSpPr txBox="1"/>
            <p:nvPr/>
          </p:nvSpPr>
          <p:spPr>
            <a:xfrm>
              <a:off x="0" y="19050"/>
              <a:ext cx="1346476" cy="1326228"/>
            </a:xfrm>
            <a:prstGeom prst="rect">
              <a:avLst/>
            </a:prstGeom>
          </p:spPr>
          <p:txBody>
            <a:bodyPr lIns="50800" tIns="50800" rIns="50800" bIns="50800" rtlCol="0" anchor="ctr"/>
            <a:lstStyle/>
            <a:p>
              <a:pPr algn="ctr">
                <a:lnSpc>
                  <a:spcPts val="2553"/>
                </a:lnSpc>
              </a:pPr>
              <a:endParaRPr/>
            </a:p>
          </p:txBody>
        </p:sp>
      </p:grpSp>
      <p:grpSp>
        <p:nvGrpSpPr>
          <p:cNvPr id="11" name="Group 11"/>
          <p:cNvGrpSpPr/>
          <p:nvPr/>
        </p:nvGrpSpPr>
        <p:grpSpPr>
          <a:xfrm>
            <a:off x="11910712" y="3456475"/>
            <a:ext cx="5112400" cy="5107852"/>
            <a:chOff x="0" y="0"/>
            <a:chExt cx="1346476" cy="1345278"/>
          </a:xfrm>
        </p:grpSpPr>
        <p:sp>
          <p:nvSpPr>
            <p:cNvPr id="12" name="Freeform 12"/>
            <p:cNvSpPr/>
            <p:nvPr/>
          </p:nvSpPr>
          <p:spPr>
            <a:xfrm>
              <a:off x="0" y="0"/>
              <a:ext cx="1346476" cy="1345278"/>
            </a:xfrm>
            <a:custGeom>
              <a:avLst/>
              <a:gdLst/>
              <a:ahLst/>
              <a:cxnLst/>
              <a:rect l="l" t="t" r="r" b="b"/>
              <a:pathLst>
                <a:path w="1346476" h="1345278">
                  <a:moveTo>
                    <a:pt x="77231" y="0"/>
                  </a:moveTo>
                  <a:lnTo>
                    <a:pt x="1269244" y="0"/>
                  </a:lnTo>
                  <a:cubicBezTo>
                    <a:pt x="1289727" y="0"/>
                    <a:pt x="1309372" y="8137"/>
                    <a:pt x="1323855" y="22621"/>
                  </a:cubicBezTo>
                  <a:cubicBezTo>
                    <a:pt x="1338339" y="37104"/>
                    <a:pt x="1346476" y="56748"/>
                    <a:pt x="1346476" y="77231"/>
                  </a:cubicBezTo>
                  <a:lnTo>
                    <a:pt x="1346476" y="1268046"/>
                  </a:lnTo>
                  <a:cubicBezTo>
                    <a:pt x="1346476" y="1288529"/>
                    <a:pt x="1338339" y="1308174"/>
                    <a:pt x="1323855" y="1322657"/>
                  </a:cubicBezTo>
                  <a:cubicBezTo>
                    <a:pt x="1309372" y="1337141"/>
                    <a:pt x="1289727" y="1345278"/>
                    <a:pt x="1269244" y="1345278"/>
                  </a:cubicBezTo>
                  <a:lnTo>
                    <a:pt x="77231" y="1345278"/>
                  </a:lnTo>
                  <a:cubicBezTo>
                    <a:pt x="56748" y="1345278"/>
                    <a:pt x="37104" y="1337141"/>
                    <a:pt x="22621" y="1322657"/>
                  </a:cubicBezTo>
                  <a:cubicBezTo>
                    <a:pt x="8137" y="1308174"/>
                    <a:pt x="0" y="1288529"/>
                    <a:pt x="0" y="1268046"/>
                  </a:cubicBezTo>
                  <a:lnTo>
                    <a:pt x="0" y="77231"/>
                  </a:lnTo>
                  <a:cubicBezTo>
                    <a:pt x="0" y="56748"/>
                    <a:pt x="8137" y="37104"/>
                    <a:pt x="22621" y="22621"/>
                  </a:cubicBezTo>
                  <a:cubicBezTo>
                    <a:pt x="37104" y="8137"/>
                    <a:pt x="56748" y="0"/>
                    <a:pt x="77231" y="0"/>
                  </a:cubicBezTo>
                  <a:close/>
                </a:path>
              </a:pathLst>
            </a:custGeom>
            <a:solidFill>
              <a:srgbClr val="227C9D"/>
            </a:solidFill>
          </p:spPr>
        </p:sp>
        <p:sp>
          <p:nvSpPr>
            <p:cNvPr id="13" name="TextBox 13"/>
            <p:cNvSpPr txBox="1"/>
            <p:nvPr/>
          </p:nvSpPr>
          <p:spPr>
            <a:xfrm>
              <a:off x="0" y="19050"/>
              <a:ext cx="1346476" cy="1326228"/>
            </a:xfrm>
            <a:prstGeom prst="rect">
              <a:avLst/>
            </a:prstGeom>
          </p:spPr>
          <p:txBody>
            <a:bodyPr lIns="50800" tIns="50800" rIns="50800" bIns="50800" rtlCol="0" anchor="ctr"/>
            <a:lstStyle/>
            <a:p>
              <a:pPr algn="ctr">
                <a:lnSpc>
                  <a:spcPts val="2553"/>
                </a:lnSpc>
              </a:pPr>
              <a:endParaRPr/>
            </a:p>
          </p:txBody>
        </p:sp>
      </p:grpSp>
      <p:sp>
        <p:nvSpPr>
          <p:cNvPr id="14" name="TextBox 14"/>
          <p:cNvSpPr txBox="1"/>
          <p:nvPr/>
        </p:nvSpPr>
        <p:spPr>
          <a:xfrm>
            <a:off x="6871785" y="4086986"/>
            <a:ext cx="4056530" cy="3884930"/>
          </a:xfrm>
          <a:prstGeom prst="rect">
            <a:avLst/>
          </a:prstGeom>
        </p:spPr>
        <p:txBody>
          <a:bodyPr lIns="0" tIns="0" rIns="0" bIns="0" rtlCol="0" anchor="t">
            <a:spAutoFit/>
          </a:bodyPr>
          <a:lstStyle/>
          <a:p>
            <a:pPr>
              <a:lnSpc>
                <a:spcPts val="2199"/>
              </a:lnSpc>
            </a:pPr>
            <a:r>
              <a:rPr lang="en-US" sz="2199">
                <a:solidFill>
                  <a:srgbClr val="FFFFFF"/>
                </a:solidFill>
                <a:latin typeface="Kollektif"/>
              </a:rPr>
              <a:t>THE IRIS DATASET COMPRISES MEASUREMENTS OF SEPAL AND PETAL LENGTHS AND WIDTHS FOR IRIS FLOWERS, CATEGORIZING THEM INTO THREE SPECIES: SETOSA, VERSICOLOR, AND VIRGINICA. THE DATASET AIMS TO DEVELOP MODELS FOR CLASSIFYING IRIS FLOWERS INTO THESE SPECIES BASED ON THEIR MEASUREMENTS.</a:t>
            </a:r>
          </a:p>
        </p:txBody>
      </p:sp>
      <p:sp>
        <p:nvSpPr>
          <p:cNvPr id="15" name="TextBox 15"/>
          <p:cNvSpPr txBox="1"/>
          <p:nvPr/>
        </p:nvSpPr>
        <p:spPr>
          <a:xfrm>
            <a:off x="12258442" y="4086986"/>
            <a:ext cx="4056530" cy="3608705"/>
          </a:xfrm>
          <a:prstGeom prst="rect">
            <a:avLst/>
          </a:prstGeom>
        </p:spPr>
        <p:txBody>
          <a:bodyPr lIns="0" tIns="0" rIns="0" bIns="0" rtlCol="0" anchor="t">
            <a:spAutoFit/>
          </a:bodyPr>
          <a:lstStyle/>
          <a:p>
            <a:pPr>
              <a:lnSpc>
                <a:spcPts val="2199"/>
              </a:lnSpc>
            </a:pPr>
            <a:r>
              <a:rPr lang="en-US" sz="2199">
                <a:solidFill>
                  <a:srgbClr val="FFFFFF"/>
                </a:solidFill>
                <a:latin typeface="Kollektif"/>
              </a:rPr>
              <a:t>THE BREAST CANCER WISCONSIN DATASET PROVIDES DATA ON BREAST CANCER TUMORS TO AID IN DIAGNOSIS, DISTINGUISHING BETWEEN MALIGNANT AND BENIGN TUMORS. IT COMPRISES 569 INSTANCES, EACH WITH 30 NUMERIC FEATURES DERIVED FROM CELL NUCLEI IMAGES, INCLUDING RADIUS, TEXTURE, PERIMETER, AND AREA.</a:t>
            </a:r>
          </a:p>
        </p:txBody>
      </p:sp>
      <p:sp>
        <p:nvSpPr>
          <p:cNvPr id="16" name="TextBox 16"/>
          <p:cNvSpPr txBox="1"/>
          <p:nvPr/>
        </p:nvSpPr>
        <p:spPr>
          <a:xfrm>
            <a:off x="6780355" y="2133047"/>
            <a:ext cx="4557764" cy="479425"/>
          </a:xfrm>
          <a:prstGeom prst="rect">
            <a:avLst/>
          </a:prstGeom>
        </p:spPr>
        <p:txBody>
          <a:bodyPr lIns="0" tIns="0" rIns="0" bIns="0" rtlCol="0" anchor="t">
            <a:spAutoFit/>
          </a:bodyPr>
          <a:lstStyle/>
          <a:p>
            <a:pPr algn="ctr">
              <a:lnSpc>
                <a:spcPts val="3500"/>
              </a:lnSpc>
            </a:pPr>
            <a:r>
              <a:rPr lang="en-US" sz="3500">
                <a:solidFill>
                  <a:srgbClr val="227C9D"/>
                </a:solidFill>
                <a:latin typeface="Kollektif Bold"/>
              </a:rPr>
              <a:t>IRIS DATASET</a:t>
            </a:r>
          </a:p>
        </p:txBody>
      </p:sp>
      <p:sp>
        <p:nvSpPr>
          <p:cNvPr id="17" name="TextBox 17"/>
          <p:cNvSpPr txBox="1"/>
          <p:nvPr/>
        </p:nvSpPr>
        <p:spPr>
          <a:xfrm>
            <a:off x="12151209" y="2043584"/>
            <a:ext cx="4557764" cy="897682"/>
          </a:xfrm>
          <a:prstGeom prst="rect">
            <a:avLst/>
          </a:prstGeom>
        </p:spPr>
        <p:txBody>
          <a:bodyPr lIns="0" tIns="0" rIns="0" bIns="0" rtlCol="0" anchor="t">
            <a:spAutoFit/>
          </a:bodyPr>
          <a:lstStyle/>
          <a:p>
            <a:pPr algn="ctr">
              <a:lnSpc>
                <a:spcPts val="3500"/>
              </a:lnSpc>
            </a:pPr>
            <a:r>
              <a:rPr lang="en-US" sz="3500" dirty="0">
                <a:solidFill>
                  <a:srgbClr val="227C9D"/>
                </a:solidFill>
                <a:latin typeface="Kollektif Bold"/>
              </a:rPr>
              <a:t>BREAST CANCER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2E320A-77FE-8331-4394-C37A74B21F38}"/>
              </a:ext>
            </a:extLst>
          </p:cNvPr>
          <p:cNvSpPr txBox="1"/>
          <p:nvPr/>
        </p:nvSpPr>
        <p:spPr>
          <a:xfrm>
            <a:off x="3886200" y="1562100"/>
            <a:ext cx="9144000" cy="497572"/>
          </a:xfrm>
          <a:prstGeom prst="rect">
            <a:avLst/>
          </a:prstGeom>
          <a:noFill/>
        </p:spPr>
        <p:txBody>
          <a:bodyPr wrap="square">
            <a:spAutoFit/>
          </a:bodyPr>
          <a:lstStyle/>
          <a:p>
            <a:pPr algn="ctr">
              <a:lnSpc>
                <a:spcPts val="3500"/>
              </a:lnSpc>
            </a:pPr>
            <a:r>
              <a:rPr lang="en-US" sz="2800" dirty="0">
                <a:solidFill>
                  <a:srgbClr val="227C9D"/>
                </a:solidFill>
                <a:latin typeface="Kollektif Bold"/>
              </a:rPr>
              <a:t>DIGITS DATASET</a:t>
            </a:r>
          </a:p>
        </p:txBody>
      </p:sp>
      <p:grpSp>
        <p:nvGrpSpPr>
          <p:cNvPr id="4" name="Group 3">
            <a:extLst>
              <a:ext uri="{FF2B5EF4-FFF2-40B4-BE49-F238E27FC236}">
                <a16:creationId xmlns:a16="http://schemas.microsoft.com/office/drawing/2014/main" id="{AF8C7082-2420-D08E-6F1D-D3122C0B311B}"/>
              </a:ext>
            </a:extLst>
          </p:cNvPr>
          <p:cNvGrpSpPr/>
          <p:nvPr/>
        </p:nvGrpSpPr>
        <p:grpSpPr>
          <a:xfrm>
            <a:off x="5638800" y="2589574"/>
            <a:ext cx="6400800" cy="5107852"/>
            <a:chOff x="0" y="0"/>
            <a:chExt cx="1346476" cy="1345278"/>
          </a:xfrm>
        </p:grpSpPr>
        <p:sp>
          <p:nvSpPr>
            <p:cNvPr id="5" name="Freeform 4">
              <a:extLst>
                <a:ext uri="{FF2B5EF4-FFF2-40B4-BE49-F238E27FC236}">
                  <a16:creationId xmlns:a16="http://schemas.microsoft.com/office/drawing/2014/main" id="{05BF5AF9-ADD9-0772-22A5-552C18F5F864}"/>
                </a:ext>
              </a:extLst>
            </p:cNvPr>
            <p:cNvSpPr/>
            <p:nvPr/>
          </p:nvSpPr>
          <p:spPr>
            <a:xfrm>
              <a:off x="0" y="0"/>
              <a:ext cx="1346476" cy="1345278"/>
            </a:xfrm>
            <a:custGeom>
              <a:avLst/>
              <a:gdLst/>
              <a:ahLst/>
              <a:cxnLst/>
              <a:rect l="l" t="t" r="r" b="b"/>
              <a:pathLst>
                <a:path w="1346476" h="1345278">
                  <a:moveTo>
                    <a:pt x="77231" y="0"/>
                  </a:moveTo>
                  <a:lnTo>
                    <a:pt x="1269244" y="0"/>
                  </a:lnTo>
                  <a:cubicBezTo>
                    <a:pt x="1289727" y="0"/>
                    <a:pt x="1309372" y="8137"/>
                    <a:pt x="1323855" y="22621"/>
                  </a:cubicBezTo>
                  <a:cubicBezTo>
                    <a:pt x="1338339" y="37104"/>
                    <a:pt x="1346476" y="56748"/>
                    <a:pt x="1346476" y="77231"/>
                  </a:cubicBezTo>
                  <a:lnTo>
                    <a:pt x="1346476" y="1268046"/>
                  </a:lnTo>
                  <a:cubicBezTo>
                    <a:pt x="1346476" y="1288529"/>
                    <a:pt x="1338339" y="1308174"/>
                    <a:pt x="1323855" y="1322657"/>
                  </a:cubicBezTo>
                  <a:cubicBezTo>
                    <a:pt x="1309372" y="1337141"/>
                    <a:pt x="1289727" y="1345278"/>
                    <a:pt x="1269244" y="1345278"/>
                  </a:cubicBezTo>
                  <a:lnTo>
                    <a:pt x="77231" y="1345278"/>
                  </a:lnTo>
                  <a:cubicBezTo>
                    <a:pt x="56748" y="1345278"/>
                    <a:pt x="37104" y="1337141"/>
                    <a:pt x="22621" y="1322657"/>
                  </a:cubicBezTo>
                  <a:cubicBezTo>
                    <a:pt x="8137" y="1308174"/>
                    <a:pt x="0" y="1288529"/>
                    <a:pt x="0" y="1268046"/>
                  </a:cubicBezTo>
                  <a:lnTo>
                    <a:pt x="0" y="77231"/>
                  </a:lnTo>
                  <a:cubicBezTo>
                    <a:pt x="0" y="56748"/>
                    <a:pt x="8137" y="37104"/>
                    <a:pt x="22621" y="22621"/>
                  </a:cubicBezTo>
                  <a:cubicBezTo>
                    <a:pt x="37104" y="8137"/>
                    <a:pt x="56748" y="0"/>
                    <a:pt x="77231" y="0"/>
                  </a:cubicBezTo>
                  <a:close/>
                </a:path>
              </a:pathLst>
            </a:custGeom>
            <a:solidFill>
              <a:srgbClr val="227C9D"/>
            </a:solidFill>
          </p:spPr>
        </p:sp>
        <p:sp>
          <p:nvSpPr>
            <p:cNvPr id="6" name="TextBox 5">
              <a:extLst>
                <a:ext uri="{FF2B5EF4-FFF2-40B4-BE49-F238E27FC236}">
                  <a16:creationId xmlns:a16="http://schemas.microsoft.com/office/drawing/2014/main" id="{7C3F0262-2847-C208-BD05-B1A93FEA7678}"/>
                </a:ext>
              </a:extLst>
            </p:cNvPr>
            <p:cNvSpPr txBox="1"/>
            <p:nvPr/>
          </p:nvSpPr>
          <p:spPr>
            <a:xfrm>
              <a:off x="0" y="19050"/>
              <a:ext cx="1346476" cy="1326228"/>
            </a:xfrm>
            <a:prstGeom prst="rect">
              <a:avLst/>
            </a:prstGeom>
          </p:spPr>
          <p:txBody>
            <a:bodyPr lIns="50800" tIns="50800" rIns="50800" bIns="50800" rtlCol="0" anchor="ctr"/>
            <a:lstStyle/>
            <a:p>
              <a:pPr algn="ctr">
                <a:lnSpc>
                  <a:spcPts val="2553"/>
                </a:lnSpc>
              </a:pPr>
              <a:endParaRPr/>
            </a:p>
          </p:txBody>
        </p:sp>
      </p:grpSp>
      <p:sp>
        <p:nvSpPr>
          <p:cNvPr id="8" name="TextBox 7">
            <a:extLst>
              <a:ext uri="{FF2B5EF4-FFF2-40B4-BE49-F238E27FC236}">
                <a16:creationId xmlns:a16="http://schemas.microsoft.com/office/drawing/2014/main" id="{E63F7C1E-7CBC-6B63-2DDA-118496B53DC3}"/>
              </a:ext>
            </a:extLst>
          </p:cNvPr>
          <p:cNvSpPr txBox="1"/>
          <p:nvPr/>
        </p:nvSpPr>
        <p:spPr>
          <a:xfrm>
            <a:off x="6442400" y="3375965"/>
            <a:ext cx="5368600" cy="3195747"/>
          </a:xfrm>
          <a:prstGeom prst="rect">
            <a:avLst/>
          </a:prstGeom>
          <a:noFill/>
        </p:spPr>
        <p:txBody>
          <a:bodyPr wrap="square">
            <a:spAutoFit/>
          </a:bodyPr>
          <a:lstStyle/>
          <a:p>
            <a:pPr>
              <a:lnSpc>
                <a:spcPts val="2199"/>
              </a:lnSpc>
            </a:pPr>
            <a:r>
              <a:rPr lang="en-US" sz="2199" dirty="0">
                <a:solidFill>
                  <a:srgbClr val="FFFFFF"/>
                </a:solidFill>
                <a:latin typeface="Kollektif"/>
              </a:rPr>
              <a:t> The Stroke Dataset comprises medical records of individuals, including demographics, habits, and clinical details, to investigate stroke occurrences. </a:t>
            </a:r>
            <a:endParaRPr lang="ar-EG" sz="2199" dirty="0">
              <a:solidFill>
                <a:srgbClr val="FFFFFF"/>
              </a:solidFill>
              <a:latin typeface="Kollektif"/>
            </a:endParaRPr>
          </a:p>
          <a:p>
            <a:pPr>
              <a:lnSpc>
                <a:spcPts val="2199"/>
              </a:lnSpc>
            </a:pPr>
            <a:r>
              <a:rPr lang="en-US" sz="2199" dirty="0">
                <a:solidFill>
                  <a:srgbClr val="FFFFFF"/>
                </a:solidFill>
                <a:latin typeface="Kollektif"/>
              </a:rPr>
              <a:t> Attributes such as age, gender, hypertension, and smoking status are recorded. </a:t>
            </a:r>
            <a:endParaRPr lang="ar-EG" sz="2199" dirty="0">
              <a:solidFill>
                <a:srgbClr val="FFFFFF"/>
              </a:solidFill>
              <a:latin typeface="Kollektif"/>
            </a:endParaRPr>
          </a:p>
          <a:p>
            <a:pPr>
              <a:lnSpc>
                <a:spcPts val="2199"/>
              </a:lnSpc>
            </a:pPr>
            <a:r>
              <a:rPr lang="en-US" sz="2199" dirty="0">
                <a:solidFill>
                  <a:srgbClr val="FFFFFF"/>
                </a:solidFill>
                <a:latin typeface="Kollektif"/>
              </a:rPr>
              <a:t> This dataset aids in analyzing risk factors and developing predictive models for stroke occurrence, contributing to preventive healthcare strategies. </a:t>
            </a:r>
          </a:p>
        </p:txBody>
      </p:sp>
    </p:spTree>
    <p:extLst>
      <p:ext uri="{BB962C8B-B14F-4D97-AF65-F5344CB8AC3E}">
        <p14:creationId xmlns:p14="http://schemas.microsoft.com/office/powerpoint/2010/main" val="104704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46277" y="4835660"/>
            <a:ext cx="6201731" cy="1447800"/>
            <a:chOff x="0" y="0"/>
            <a:chExt cx="1633378" cy="381314"/>
          </a:xfrm>
        </p:grpSpPr>
        <p:sp>
          <p:nvSpPr>
            <p:cNvPr id="3" name="Freeform 3"/>
            <p:cNvSpPr/>
            <p:nvPr/>
          </p:nvSpPr>
          <p:spPr>
            <a:xfrm>
              <a:off x="0" y="0"/>
              <a:ext cx="1633378" cy="381314"/>
            </a:xfrm>
            <a:custGeom>
              <a:avLst/>
              <a:gdLst/>
              <a:ahLst/>
              <a:cxnLst/>
              <a:rect l="l" t="t" r="r" b="b"/>
              <a:pathLst>
                <a:path w="1633378" h="381314">
                  <a:moveTo>
                    <a:pt x="63666" y="0"/>
                  </a:moveTo>
                  <a:lnTo>
                    <a:pt x="1569712" y="0"/>
                  </a:lnTo>
                  <a:cubicBezTo>
                    <a:pt x="1604873" y="0"/>
                    <a:pt x="1633378" y="28504"/>
                    <a:pt x="1633378" y="63666"/>
                  </a:cubicBezTo>
                  <a:lnTo>
                    <a:pt x="1633378" y="317648"/>
                  </a:lnTo>
                  <a:cubicBezTo>
                    <a:pt x="1633378" y="352809"/>
                    <a:pt x="1604873" y="381314"/>
                    <a:pt x="1569712" y="381314"/>
                  </a:cubicBezTo>
                  <a:lnTo>
                    <a:pt x="63666" y="381314"/>
                  </a:lnTo>
                  <a:cubicBezTo>
                    <a:pt x="28504" y="381314"/>
                    <a:pt x="0" y="352809"/>
                    <a:pt x="0" y="317648"/>
                  </a:cubicBezTo>
                  <a:lnTo>
                    <a:pt x="0" y="63666"/>
                  </a:lnTo>
                  <a:cubicBezTo>
                    <a:pt x="0" y="28504"/>
                    <a:pt x="28504" y="0"/>
                    <a:pt x="63666" y="0"/>
                  </a:cubicBezTo>
                  <a:close/>
                </a:path>
              </a:pathLst>
            </a:custGeom>
            <a:solidFill>
              <a:srgbClr val="227C9D"/>
            </a:solidFill>
          </p:spPr>
        </p:sp>
        <p:sp>
          <p:nvSpPr>
            <p:cNvPr id="4" name="TextBox 4"/>
            <p:cNvSpPr txBox="1"/>
            <p:nvPr/>
          </p:nvSpPr>
          <p:spPr>
            <a:xfrm>
              <a:off x="0" y="19050"/>
              <a:ext cx="1633378" cy="362264"/>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a:off x="2046277" y="6854544"/>
            <a:ext cx="6201731" cy="1303472"/>
            <a:chOff x="0" y="0"/>
            <a:chExt cx="1633378" cy="343301"/>
          </a:xfrm>
        </p:grpSpPr>
        <p:sp>
          <p:nvSpPr>
            <p:cNvPr id="6" name="Freeform 6"/>
            <p:cNvSpPr/>
            <p:nvPr/>
          </p:nvSpPr>
          <p:spPr>
            <a:xfrm>
              <a:off x="0" y="0"/>
              <a:ext cx="1633378" cy="343301"/>
            </a:xfrm>
            <a:custGeom>
              <a:avLst/>
              <a:gdLst/>
              <a:ahLst/>
              <a:cxnLst/>
              <a:rect l="l" t="t" r="r" b="b"/>
              <a:pathLst>
                <a:path w="1633378" h="343301">
                  <a:moveTo>
                    <a:pt x="63666" y="0"/>
                  </a:moveTo>
                  <a:lnTo>
                    <a:pt x="1569712" y="0"/>
                  </a:lnTo>
                  <a:cubicBezTo>
                    <a:pt x="1604873" y="0"/>
                    <a:pt x="1633378" y="28504"/>
                    <a:pt x="1633378" y="63666"/>
                  </a:cubicBezTo>
                  <a:lnTo>
                    <a:pt x="1633378" y="279635"/>
                  </a:lnTo>
                  <a:cubicBezTo>
                    <a:pt x="1633378" y="296521"/>
                    <a:pt x="1626670" y="312714"/>
                    <a:pt x="1614730" y="324654"/>
                  </a:cubicBezTo>
                  <a:cubicBezTo>
                    <a:pt x="1602791" y="336594"/>
                    <a:pt x="1586597" y="343301"/>
                    <a:pt x="1569712" y="343301"/>
                  </a:cubicBezTo>
                  <a:lnTo>
                    <a:pt x="63666" y="343301"/>
                  </a:lnTo>
                  <a:cubicBezTo>
                    <a:pt x="28504" y="343301"/>
                    <a:pt x="0" y="314797"/>
                    <a:pt x="0" y="279635"/>
                  </a:cubicBezTo>
                  <a:lnTo>
                    <a:pt x="0" y="63666"/>
                  </a:lnTo>
                  <a:cubicBezTo>
                    <a:pt x="0" y="28504"/>
                    <a:pt x="28504" y="0"/>
                    <a:pt x="63666" y="0"/>
                  </a:cubicBezTo>
                  <a:close/>
                </a:path>
              </a:pathLst>
            </a:custGeom>
            <a:solidFill>
              <a:srgbClr val="227C9D"/>
            </a:solidFill>
          </p:spPr>
        </p:sp>
        <p:sp>
          <p:nvSpPr>
            <p:cNvPr id="7" name="TextBox 7"/>
            <p:cNvSpPr txBox="1"/>
            <p:nvPr/>
          </p:nvSpPr>
          <p:spPr>
            <a:xfrm>
              <a:off x="0" y="19050"/>
              <a:ext cx="1633378" cy="324251"/>
            </a:xfrm>
            <a:prstGeom prst="rect">
              <a:avLst/>
            </a:prstGeom>
          </p:spPr>
          <p:txBody>
            <a:bodyPr lIns="50800" tIns="50800" rIns="50800" bIns="50800" rtlCol="0" anchor="ctr"/>
            <a:lstStyle/>
            <a:p>
              <a:pPr algn="ctr">
                <a:lnSpc>
                  <a:spcPts val="2553"/>
                </a:lnSpc>
              </a:pPr>
              <a:endParaRPr/>
            </a:p>
          </p:txBody>
        </p:sp>
      </p:grpSp>
      <p:grpSp>
        <p:nvGrpSpPr>
          <p:cNvPr id="8" name="Group 8"/>
          <p:cNvGrpSpPr/>
          <p:nvPr/>
        </p:nvGrpSpPr>
        <p:grpSpPr>
          <a:xfrm>
            <a:off x="2046277" y="2816775"/>
            <a:ext cx="6201731" cy="1447384"/>
            <a:chOff x="0" y="0"/>
            <a:chExt cx="1633378" cy="381204"/>
          </a:xfrm>
        </p:grpSpPr>
        <p:sp>
          <p:nvSpPr>
            <p:cNvPr id="9" name="Freeform 9"/>
            <p:cNvSpPr/>
            <p:nvPr/>
          </p:nvSpPr>
          <p:spPr>
            <a:xfrm>
              <a:off x="0" y="0"/>
              <a:ext cx="1633378" cy="381204"/>
            </a:xfrm>
            <a:custGeom>
              <a:avLst/>
              <a:gdLst/>
              <a:ahLst/>
              <a:cxnLst/>
              <a:rect l="l" t="t" r="r" b="b"/>
              <a:pathLst>
                <a:path w="1633378" h="381204">
                  <a:moveTo>
                    <a:pt x="63666" y="0"/>
                  </a:moveTo>
                  <a:lnTo>
                    <a:pt x="1569712" y="0"/>
                  </a:lnTo>
                  <a:cubicBezTo>
                    <a:pt x="1604873" y="0"/>
                    <a:pt x="1633378" y="28504"/>
                    <a:pt x="1633378" y="63666"/>
                  </a:cubicBezTo>
                  <a:lnTo>
                    <a:pt x="1633378" y="317538"/>
                  </a:lnTo>
                  <a:cubicBezTo>
                    <a:pt x="1633378" y="352700"/>
                    <a:pt x="1604873" y="381204"/>
                    <a:pt x="1569712" y="381204"/>
                  </a:cubicBezTo>
                  <a:lnTo>
                    <a:pt x="63666" y="381204"/>
                  </a:lnTo>
                  <a:cubicBezTo>
                    <a:pt x="28504" y="381204"/>
                    <a:pt x="0" y="352700"/>
                    <a:pt x="0" y="317538"/>
                  </a:cubicBezTo>
                  <a:lnTo>
                    <a:pt x="0" y="63666"/>
                  </a:lnTo>
                  <a:cubicBezTo>
                    <a:pt x="0" y="28504"/>
                    <a:pt x="28504" y="0"/>
                    <a:pt x="63666" y="0"/>
                  </a:cubicBezTo>
                  <a:close/>
                </a:path>
              </a:pathLst>
            </a:custGeom>
            <a:solidFill>
              <a:srgbClr val="227C9D"/>
            </a:solidFill>
          </p:spPr>
        </p:sp>
        <p:sp>
          <p:nvSpPr>
            <p:cNvPr id="10" name="TextBox 10"/>
            <p:cNvSpPr txBox="1"/>
            <p:nvPr/>
          </p:nvSpPr>
          <p:spPr>
            <a:xfrm>
              <a:off x="0" y="19050"/>
              <a:ext cx="1633378" cy="362154"/>
            </a:xfrm>
            <a:prstGeom prst="rect">
              <a:avLst/>
            </a:prstGeom>
          </p:spPr>
          <p:txBody>
            <a:bodyPr lIns="50800" tIns="50800" rIns="50800" bIns="50800" rtlCol="0" anchor="ctr"/>
            <a:lstStyle/>
            <a:p>
              <a:pPr algn="ctr">
                <a:lnSpc>
                  <a:spcPts val="2553"/>
                </a:lnSpc>
              </a:pPr>
              <a:endParaRPr/>
            </a:p>
          </p:txBody>
        </p:sp>
      </p:grpSp>
      <p:sp>
        <p:nvSpPr>
          <p:cNvPr id="11" name="TextBox 11"/>
          <p:cNvSpPr txBox="1"/>
          <p:nvPr/>
        </p:nvSpPr>
        <p:spPr>
          <a:xfrm>
            <a:off x="2545292" y="3094172"/>
            <a:ext cx="5174206" cy="1044575"/>
          </a:xfrm>
          <a:prstGeom prst="rect">
            <a:avLst/>
          </a:prstGeom>
        </p:spPr>
        <p:txBody>
          <a:bodyPr lIns="0" tIns="0" rIns="0" bIns="0" rtlCol="0" anchor="t">
            <a:spAutoFit/>
          </a:bodyPr>
          <a:lstStyle/>
          <a:p>
            <a:pPr>
              <a:lnSpc>
                <a:spcPts val="4000"/>
              </a:lnSpc>
            </a:pPr>
            <a:r>
              <a:rPr lang="en-US" sz="4000">
                <a:solidFill>
                  <a:srgbClr val="FFFFFF"/>
                </a:solidFill>
                <a:latin typeface="Kollektif Bold"/>
              </a:rPr>
              <a:t>QUERY BY COMMITTEE (QBC)</a:t>
            </a:r>
          </a:p>
        </p:txBody>
      </p:sp>
      <p:sp>
        <p:nvSpPr>
          <p:cNvPr id="12" name="TextBox 12"/>
          <p:cNvSpPr txBox="1"/>
          <p:nvPr/>
        </p:nvSpPr>
        <p:spPr>
          <a:xfrm>
            <a:off x="2545292" y="5113056"/>
            <a:ext cx="5702716" cy="1025922"/>
          </a:xfrm>
          <a:prstGeom prst="rect">
            <a:avLst/>
          </a:prstGeom>
        </p:spPr>
        <p:txBody>
          <a:bodyPr lIns="0" tIns="0" rIns="0" bIns="0" rtlCol="0" anchor="t">
            <a:spAutoFit/>
          </a:bodyPr>
          <a:lstStyle/>
          <a:p>
            <a:pPr>
              <a:lnSpc>
                <a:spcPts val="4000"/>
              </a:lnSpc>
            </a:pPr>
            <a:r>
              <a:rPr lang="en-US" sz="4000" dirty="0">
                <a:solidFill>
                  <a:srgbClr val="FFFFFF"/>
                </a:solidFill>
                <a:latin typeface="Kollektif Bold"/>
              </a:rPr>
              <a:t>ENTROPY</a:t>
            </a:r>
          </a:p>
          <a:p>
            <a:pPr>
              <a:lnSpc>
                <a:spcPts val="4000"/>
              </a:lnSpc>
            </a:pPr>
            <a:r>
              <a:rPr lang="en-US" sz="4000" dirty="0">
                <a:solidFill>
                  <a:srgbClr val="FFFFFF"/>
                </a:solidFill>
                <a:latin typeface="Kollektif Bold"/>
              </a:rPr>
              <a:t>SAMPLING</a:t>
            </a:r>
          </a:p>
        </p:txBody>
      </p:sp>
      <p:sp>
        <p:nvSpPr>
          <p:cNvPr id="13" name="TextBox 13"/>
          <p:cNvSpPr txBox="1"/>
          <p:nvPr/>
        </p:nvSpPr>
        <p:spPr>
          <a:xfrm>
            <a:off x="2545292" y="7269742"/>
            <a:ext cx="5174206" cy="5397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MARGIN SAMPLING</a:t>
            </a:r>
          </a:p>
        </p:txBody>
      </p:sp>
      <p:sp>
        <p:nvSpPr>
          <p:cNvPr id="14" name="TextBox 14"/>
          <p:cNvSpPr txBox="1"/>
          <p:nvPr/>
        </p:nvSpPr>
        <p:spPr>
          <a:xfrm>
            <a:off x="8812737" y="2816775"/>
            <a:ext cx="6713943" cy="1809750"/>
          </a:xfrm>
          <a:prstGeom prst="rect">
            <a:avLst/>
          </a:prstGeom>
        </p:spPr>
        <p:txBody>
          <a:bodyPr lIns="0" tIns="0" rIns="0" bIns="0" rtlCol="0" anchor="t">
            <a:spAutoFit/>
          </a:bodyPr>
          <a:lstStyle/>
          <a:p>
            <a:pPr>
              <a:lnSpc>
                <a:spcPts val="2879"/>
              </a:lnSpc>
            </a:pPr>
            <a:r>
              <a:rPr lang="en-US" sz="2400">
                <a:solidFill>
                  <a:srgbClr val="545454"/>
                </a:solidFill>
                <a:latin typeface="DM Sans"/>
              </a:rPr>
              <a:t>This method seeks opinions from a committee of models or experts to identify informative data points, focusing on instances with the most disagreement to enhance model performance.</a:t>
            </a:r>
          </a:p>
        </p:txBody>
      </p:sp>
      <p:sp>
        <p:nvSpPr>
          <p:cNvPr id="15" name="TextBox 15"/>
          <p:cNvSpPr txBox="1"/>
          <p:nvPr/>
        </p:nvSpPr>
        <p:spPr>
          <a:xfrm>
            <a:off x="8812737" y="4835660"/>
            <a:ext cx="6713943" cy="1854418"/>
          </a:xfrm>
          <a:prstGeom prst="rect">
            <a:avLst/>
          </a:prstGeom>
        </p:spPr>
        <p:txBody>
          <a:bodyPr lIns="0" tIns="0" rIns="0" bIns="0" rtlCol="0" anchor="t">
            <a:spAutoFit/>
          </a:bodyPr>
          <a:lstStyle/>
          <a:p>
            <a:pPr>
              <a:lnSpc>
                <a:spcPts val="2879"/>
              </a:lnSpc>
            </a:pPr>
            <a:r>
              <a:rPr lang="en-US" sz="2400" dirty="0">
                <a:solidFill>
                  <a:srgbClr val="545454"/>
                </a:solidFill>
                <a:latin typeface="DM Sans"/>
              </a:rPr>
              <a:t>Entropy sampling selects instances where the model is unsure about their label, aiming to reduce uncertainty and enhance performance. It targets cases with low prediction confidence to prioritize ambiguity.</a:t>
            </a:r>
          </a:p>
        </p:txBody>
      </p:sp>
      <p:sp>
        <p:nvSpPr>
          <p:cNvPr id="16" name="TextBox 16"/>
          <p:cNvSpPr txBox="1"/>
          <p:nvPr/>
        </p:nvSpPr>
        <p:spPr>
          <a:xfrm>
            <a:off x="8812737" y="6854544"/>
            <a:ext cx="6713943" cy="2171700"/>
          </a:xfrm>
          <a:prstGeom prst="rect">
            <a:avLst/>
          </a:prstGeom>
        </p:spPr>
        <p:txBody>
          <a:bodyPr lIns="0" tIns="0" rIns="0" bIns="0" rtlCol="0" anchor="t">
            <a:spAutoFit/>
          </a:bodyPr>
          <a:lstStyle/>
          <a:p>
            <a:pPr>
              <a:lnSpc>
                <a:spcPts val="2879"/>
              </a:lnSpc>
            </a:pPr>
            <a:r>
              <a:rPr lang="en-US" sz="2400">
                <a:solidFill>
                  <a:srgbClr val="545454"/>
                </a:solidFill>
                <a:latin typeface="DM Sans"/>
              </a:rPr>
              <a:t>Margin sampling selects data points near the classification model's decision boundary, challenging to classify accurately due to uncertainty. It aims to enhance model performance by addressing classification weaknesses.</a:t>
            </a:r>
          </a:p>
        </p:txBody>
      </p:sp>
      <p:sp>
        <p:nvSpPr>
          <p:cNvPr id="17" name="TextBox 17"/>
          <p:cNvSpPr txBox="1"/>
          <p:nvPr/>
        </p:nvSpPr>
        <p:spPr>
          <a:xfrm>
            <a:off x="2046277" y="1765850"/>
            <a:ext cx="10837707" cy="479425"/>
          </a:xfrm>
          <a:prstGeom prst="rect">
            <a:avLst/>
          </a:prstGeom>
        </p:spPr>
        <p:txBody>
          <a:bodyPr lIns="0" tIns="0" rIns="0" bIns="0" rtlCol="0" anchor="t">
            <a:spAutoFit/>
          </a:bodyPr>
          <a:lstStyle/>
          <a:p>
            <a:pPr algn="ctr">
              <a:lnSpc>
                <a:spcPts val="3500"/>
              </a:lnSpc>
            </a:pPr>
            <a:r>
              <a:rPr lang="en-US" sz="3500">
                <a:solidFill>
                  <a:srgbClr val="227C9D"/>
                </a:solidFill>
                <a:latin typeface="Kollektif Bold"/>
              </a:rPr>
              <a:t>OVERVIEW OF THE SAMPLING TECHNIQUES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784200" y="4059492"/>
            <a:ext cx="10620170" cy="13303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RESULTS</a:t>
            </a:r>
          </a:p>
        </p:txBody>
      </p:sp>
      <p:sp>
        <p:nvSpPr>
          <p:cNvPr id="3" name="TextBox 3"/>
          <p:cNvSpPr txBox="1"/>
          <p:nvPr/>
        </p:nvSpPr>
        <p:spPr>
          <a:xfrm>
            <a:off x="3784200" y="5883275"/>
            <a:ext cx="10719600" cy="838200"/>
          </a:xfrm>
          <a:prstGeom prst="rect">
            <a:avLst/>
          </a:prstGeom>
        </p:spPr>
        <p:txBody>
          <a:bodyPr lIns="0" tIns="0" rIns="0" bIns="0" rtlCol="0" anchor="t">
            <a:spAutoFit/>
          </a:bodyPr>
          <a:lstStyle/>
          <a:p>
            <a:pPr algn="ctr">
              <a:lnSpc>
                <a:spcPts val="3360"/>
              </a:lnSpc>
            </a:pPr>
            <a:r>
              <a:rPr lang="en-US" sz="2800">
                <a:solidFill>
                  <a:srgbClr val="545454"/>
                </a:solidFill>
                <a:latin typeface="DM Sans"/>
              </a:rPr>
              <a:t>Results on different balanced and imbalanced datasets using the active learning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05986" y="2421307"/>
            <a:ext cx="5496945" cy="5759792"/>
          </a:xfrm>
          <a:custGeom>
            <a:avLst/>
            <a:gdLst/>
            <a:ahLst/>
            <a:cxnLst/>
            <a:rect l="l" t="t" r="r" b="b"/>
            <a:pathLst>
              <a:path w="5496945" h="5759792">
                <a:moveTo>
                  <a:pt x="0" y="0"/>
                </a:moveTo>
                <a:lnTo>
                  <a:pt x="5496944" y="0"/>
                </a:lnTo>
                <a:lnTo>
                  <a:pt x="5496944" y="5759792"/>
                </a:lnTo>
                <a:lnTo>
                  <a:pt x="0" y="5759792"/>
                </a:lnTo>
                <a:lnTo>
                  <a:pt x="0" y="0"/>
                </a:lnTo>
                <a:close/>
              </a:path>
            </a:pathLst>
          </a:custGeom>
          <a:blipFill>
            <a:blip r:embed="rId2"/>
            <a:stretch>
              <a:fillRect/>
            </a:stretch>
          </a:blipFill>
        </p:spPr>
      </p:sp>
      <p:sp>
        <p:nvSpPr>
          <p:cNvPr id="3" name="TextBox 3"/>
          <p:cNvSpPr txBox="1"/>
          <p:nvPr/>
        </p:nvSpPr>
        <p:spPr>
          <a:xfrm>
            <a:off x="1477353" y="2853107"/>
            <a:ext cx="7666647" cy="479425"/>
          </a:xfrm>
          <a:prstGeom prst="rect">
            <a:avLst/>
          </a:prstGeom>
        </p:spPr>
        <p:txBody>
          <a:bodyPr lIns="0" tIns="0" rIns="0" bIns="0" rtlCol="0" anchor="t">
            <a:spAutoFit/>
          </a:bodyPr>
          <a:lstStyle/>
          <a:p>
            <a:pPr>
              <a:lnSpc>
                <a:spcPts val="3500"/>
              </a:lnSpc>
            </a:pPr>
            <a:r>
              <a:rPr lang="en-US" sz="3500">
                <a:solidFill>
                  <a:srgbClr val="227C9D"/>
                </a:solidFill>
                <a:latin typeface="Kollektif Bold"/>
              </a:rPr>
              <a:t>IRIS DATASET Distribution</a:t>
            </a:r>
          </a:p>
        </p:txBody>
      </p:sp>
      <p:sp>
        <p:nvSpPr>
          <p:cNvPr id="4" name="TextBox 4"/>
          <p:cNvSpPr txBox="1"/>
          <p:nvPr/>
        </p:nvSpPr>
        <p:spPr>
          <a:xfrm>
            <a:off x="1477353" y="4215353"/>
            <a:ext cx="6713943" cy="1809750"/>
          </a:xfrm>
          <a:prstGeom prst="rect">
            <a:avLst/>
          </a:prstGeom>
        </p:spPr>
        <p:txBody>
          <a:bodyPr lIns="0" tIns="0" rIns="0" bIns="0" rtlCol="0" anchor="t">
            <a:spAutoFit/>
          </a:bodyPr>
          <a:lstStyle/>
          <a:p>
            <a:pPr>
              <a:lnSpc>
                <a:spcPts val="2879"/>
              </a:lnSpc>
            </a:pPr>
            <a:r>
              <a:rPr lang="en-US" sz="2400">
                <a:solidFill>
                  <a:srgbClr val="545454"/>
                </a:solidFill>
                <a:latin typeface="DM Sans"/>
              </a:rPr>
              <a:t>The IRIS dataset is well-balanced, featuring an equal distribution of samples across its three species: setosa, versicolor, and virginica, making it suitable for training classification models.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620390" y="2007040"/>
            <a:ext cx="6858337" cy="917575"/>
          </a:xfrm>
          <a:prstGeom prst="rect">
            <a:avLst/>
          </a:prstGeom>
        </p:spPr>
        <p:txBody>
          <a:bodyPr lIns="0" tIns="0" rIns="0" bIns="0" rtlCol="0" anchor="t">
            <a:spAutoFit/>
          </a:bodyPr>
          <a:lstStyle/>
          <a:p>
            <a:pPr>
              <a:lnSpc>
                <a:spcPts val="3500"/>
              </a:lnSpc>
            </a:pPr>
            <a:r>
              <a:rPr lang="en-US" sz="3500">
                <a:solidFill>
                  <a:srgbClr val="227C9D"/>
                </a:solidFill>
                <a:latin typeface="Kollektif Bold"/>
              </a:rPr>
              <a:t>APPLYING ACTIVE LEARNING ON IRIS DATASET </a:t>
            </a:r>
          </a:p>
        </p:txBody>
      </p:sp>
      <p:sp>
        <p:nvSpPr>
          <p:cNvPr id="4" name="TextBox 4"/>
          <p:cNvSpPr txBox="1"/>
          <p:nvPr/>
        </p:nvSpPr>
        <p:spPr>
          <a:xfrm>
            <a:off x="11318621" y="8282662"/>
            <a:ext cx="3833323" cy="366832"/>
          </a:xfrm>
          <a:prstGeom prst="rect">
            <a:avLst/>
          </a:prstGeom>
        </p:spPr>
        <p:txBody>
          <a:bodyPr lIns="0" tIns="0" rIns="0" bIns="0" rtlCol="0" anchor="t">
            <a:spAutoFit/>
          </a:bodyPr>
          <a:lstStyle/>
          <a:p>
            <a:pPr>
              <a:lnSpc>
                <a:spcPts val="2879"/>
              </a:lnSpc>
            </a:pPr>
            <a:r>
              <a:rPr lang="en-US" sz="2400" dirty="0">
                <a:solidFill>
                  <a:srgbClr val="545454"/>
                </a:solidFill>
                <a:latin typeface="DM Sans Bold"/>
              </a:rPr>
              <a:t>accuracy score is 0.89</a:t>
            </a:r>
          </a:p>
        </p:txBody>
      </p:sp>
      <p:sp>
        <p:nvSpPr>
          <p:cNvPr id="5" name="TextBox 5"/>
          <p:cNvSpPr txBox="1"/>
          <p:nvPr/>
        </p:nvSpPr>
        <p:spPr>
          <a:xfrm>
            <a:off x="9561883" y="2007040"/>
            <a:ext cx="6423094" cy="421640"/>
          </a:xfrm>
          <a:prstGeom prst="rect">
            <a:avLst/>
          </a:prstGeom>
        </p:spPr>
        <p:txBody>
          <a:bodyPr lIns="0" tIns="0" rIns="0" bIns="0" rtlCol="0" anchor="t">
            <a:spAutoFit/>
          </a:bodyPr>
          <a:lstStyle/>
          <a:p>
            <a:pPr algn="ctr">
              <a:lnSpc>
                <a:spcPts val="3100"/>
              </a:lnSpc>
            </a:pPr>
            <a:r>
              <a:rPr lang="en-US" sz="3100">
                <a:solidFill>
                  <a:srgbClr val="227C9D"/>
                </a:solidFill>
                <a:latin typeface="Kollektif Bold"/>
              </a:rPr>
              <a:t>ENTROPY </a:t>
            </a:r>
          </a:p>
        </p:txBody>
      </p:sp>
      <p:sp>
        <p:nvSpPr>
          <p:cNvPr id="6" name="TextBox 6"/>
          <p:cNvSpPr txBox="1"/>
          <p:nvPr/>
        </p:nvSpPr>
        <p:spPr>
          <a:xfrm>
            <a:off x="1763427" y="3240725"/>
            <a:ext cx="6572264" cy="3352800"/>
          </a:xfrm>
          <a:prstGeom prst="rect">
            <a:avLst/>
          </a:prstGeom>
        </p:spPr>
        <p:txBody>
          <a:bodyPr lIns="0" tIns="0" rIns="0" bIns="0" rtlCol="0" anchor="t">
            <a:spAutoFit/>
          </a:bodyPr>
          <a:lstStyle/>
          <a:p>
            <a:pPr>
              <a:lnSpc>
                <a:spcPts val="3360"/>
              </a:lnSpc>
            </a:pPr>
            <a:r>
              <a:rPr lang="en-US" sz="2800" dirty="0">
                <a:solidFill>
                  <a:srgbClr val="545454"/>
                </a:solidFill>
                <a:latin typeface="DM Sans"/>
              </a:rPr>
              <a:t>we </a:t>
            </a:r>
            <a:r>
              <a:rPr lang="en-US" sz="2800" dirty="0" err="1">
                <a:solidFill>
                  <a:srgbClr val="545454"/>
                </a:solidFill>
                <a:latin typeface="DM Sans"/>
              </a:rPr>
              <a:t>utilised</a:t>
            </a:r>
            <a:r>
              <a:rPr lang="en-US" sz="2800" dirty="0">
                <a:solidFill>
                  <a:srgbClr val="545454"/>
                </a:solidFill>
                <a:latin typeface="DM Sans"/>
              </a:rPr>
              <a:t> a pool-based sampling technique for training and applied the </a:t>
            </a:r>
            <a:r>
              <a:rPr lang="en-US" sz="2800" dirty="0" err="1">
                <a:solidFill>
                  <a:srgbClr val="545454"/>
                </a:solidFill>
                <a:latin typeface="DM Sans"/>
              </a:rPr>
              <a:t>ParzenWindowClassifier</a:t>
            </a:r>
            <a:endParaRPr lang="en-US" sz="2800" dirty="0">
              <a:solidFill>
                <a:srgbClr val="545454"/>
              </a:solidFill>
              <a:latin typeface="DM Sans"/>
            </a:endParaRPr>
          </a:p>
          <a:p>
            <a:pPr>
              <a:lnSpc>
                <a:spcPts val="3360"/>
              </a:lnSpc>
            </a:pPr>
            <a:r>
              <a:rPr lang="en-US" sz="2800" dirty="0">
                <a:solidFill>
                  <a:srgbClr val="545454"/>
                </a:solidFill>
                <a:latin typeface="DM Sans"/>
              </a:rPr>
              <a:t> for making predictions. The model attained an accuracy of 0.27 without active learning. Here are the outcomes following its implementation.</a:t>
            </a:r>
          </a:p>
          <a:p>
            <a:pPr algn="just">
              <a:lnSpc>
                <a:spcPts val="3360"/>
              </a:lnSpc>
            </a:pPr>
            <a:endParaRPr lang="en-US" sz="2800" dirty="0">
              <a:solidFill>
                <a:srgbClr val="545454"/>
              </a:solidFill>
              <a:latin typeface="DM Sans"/>
            </a:endParaRPr>
          </a:p>
        </p:txBody>
      </p:sp>
      <p:pic>
        <p:nvPicPr>
          <p:cNvPr id="1026" name="Picture 2">
            <a:extLst>
              <a:ext uri="{FF2B5EF4-FFF2-40B4-BE49-F238E27FC236}">
                <a16:creationId xmlns:a16="http://schemas.microsoft.com/office/drawing/2014/main" id="{941CDCA8-3778-184E-FB35-7E6F845CE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4207" y="2924615"/>
            <a:ext cx="6895362" cy="50348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946</Words>
  <Application>Microsoft Office PowerPoint</Application>
  <PresentationFormat>Custom</PresentationFormat>
  <Paragraphs>95</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Calibri</vt:lpstr>
      <vt:lpstr>Kollektif</vt:lpstr>
      <vt:lpstr>Arial</vt:lpstr>
      <vt:lpstr>Arimo</vt:lpstr>
      <vt:lpstr>Kollektif Bold</vt:lpstr>
      <vt:lpstr>DM Sans 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Techniques in Active Learning</dc:title>
  <dc:creator>Abdelhamid</dc:creator>
  <cp:lastModifiedBy>عبدالحميد عادل عبدالحميد محمد</cp:lastModifiedBy>
  <cp:revision>4</cp:revision>
  <dcterms:created xsi:type="dcterms:W3CDTF">2006-08-16T00:00:00Z</dcterms:created>
  <dcterms:modified xsi:type="dcterms:W3CDTF">2024-03-28T19:05:17Z</dcterms:modified>
  <dc:identifier>DAGAgVfoaQE</dc:identifier>
</cp:coreProperties>
</file>