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71" d="100"/>
          <a:sy n="71" d="100"/>
        </p:scale>
        <p:origin x="7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E974-ACE5-0157-3751-BC2D2E690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F8EC039E-73B7-CDEA-350F-2E89648571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80D2A139-0D6C-69B4-7C5F-4324F11AEAEF}"/>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5" name="Footer Placeholder 4">
            <a:extLst>
              <a:ext uri="{FF2B5EF4-FFF2-40B4-BE49-F238E27FC236}">
                <a16:creationId xmlns:a16="http://schemas.microsoft.com/office/drawing/2014/main" id="{AA3E45E4-0425-4249-393B-DAA18FD62003}"/>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AA67C345-CDD5-ADDA-A2C7-BB57737A6643}"/>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426420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5945-07D1-9E76-E484-E5EF9BEE3369}"/>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39913B32-8F83-B6B0-E38F-447CDE13D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F610578B-3DEC-0419-8105-D21C631811C2}"/>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5" name="Footer Placeholder 4">
            <a:extLst>
              <a:ext uri="{FF2B5EF4-FFF2-40B4-BE49-F238E27FC236}">
                <a16:creationId xmlns:a16="http://schemas.microsoft.com/office/drawing/2014/main" id="{CF0283C6-4875-89CF-ECF1-59C75886B404}"/>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AF654225-3818-936F-3141-7F0759304A67}"/>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128878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22E71-3C58-E25E-C527-F624D461C1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49AD94F9-76BF-6F57-5B17-BCF0FA0C18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B68D0D31-1DD2-2D70-B8A7-B293351CA4CC}"/>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5" name="Footer Placeholder 4">
            <a:extLst>
              <a:ext uri="{FF2B5EF4-FFF2-40B4-BE49-F238E27FC236}">
                <a16:creationId xmlns:a16="http://schemas.microsoft.com/office/drawing/2014/main" id="{191392D1-1AD4-512E-5FCF-A89A5001806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78AC07C0-6547-9E40-9F88-7E28C5E869DE}"/>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141516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E1A7-BDF0-2294-41F2-27DC1331597C}"/>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4B3FEDF9-BCF6-E01C-1D62-0BDA6718C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460136B6-9F4C-483B-E0CB-2C9278FEE5A3}"/>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5" name="Footer Placeholder 4">
            <a:extLst>
              <a:ext uri="{FF2B5EF4-FFF2-40B4-BE49-F238E27FC236}">
                <a16:creationId xmlns:a16="http://schemas.microsoft.com/office/drawing/2014/main" id="{8A74290B-EC45-9344-63F4-7361BB41E120}"/>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F37D3BB9-D187-14FB-6962-8206E5257F26}"/>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302734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63F2-8E7A-CE93-BB1B-F733908AE8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2098D6C9-BE7E-CF39-0AC8-64FC23626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3417B-8F3B-7B2F-FA78-3BFF4A4A6DEE}"/>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5" name="Footer Placeholder 4">
            <a:extLst>
              <a:ext uri="{FF2B5EF4-FFF2-40B4-BE49-F238E27FC236}">
                <a16:creationId xmlns:a16="http://schemas.microsoft.com/office/drawing/2014/main" id="{ABDF7A61-79EC-9F72-A729-F0909159DC7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DB3BFCB4-B2AD-426A-597B-010E7FF6EAB5}"/>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301845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8E69-38B8-8794-8F61-628727BAA8CB}"/>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A00022BD-6A11-336D-3435-F04B1271B6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AE74885A-A5D4-F583-6C5D-7EA9AF5397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88E83153-24F9-26D7-9E57-8CB88F584CAF}"/>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6" name="Footer Placeholder 5">
            <a:extLst>
              <a:ext uri="{FF2B5EF4-FFF2-40B4-BE49-F238E27FC236}">
                <a16:creationId xmlns:a16="http://schemas.microsoft.com/office/drawing/2014/main" id="{E4E9CE62-1317-9EDF-6942-CC2D30CC0937}"/>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4620CCDB-3EC0-7C17-F730-12B3A916EE56}"/>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221598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69CE-94B9-EF8F-3AF1-FB80A76BD621}"/>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77D2903B-FE1A-AA5E-234E-F5D03110B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23D8AF-634D-253F-11C9-1853A4719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DE1B1A57-3E3A-E356-EDC9-112B185B0A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64C8D5-1B35-8D70-C4C6-CD061F36F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F0EB00D4-4222-E3B4-8A79-6D4F2215D371}"/>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8" name="Footer Placeholder 7">
            <a:extLst>
              <a:ext uri="{FF2B5EF4-FFF2-40B4-BE49-F238E27FC236}">
                <a16:creationId xmlns:a16="http://schemas.microsoft.com/office/drawing/2014/main" id="{1F7C55FB-FB5D-675A-0955-BC83EE9BF9D7}"/>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DD679239-11D1-60AB-BCA0-84FBDCF2E8BD}"/>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395680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DF1F-0F6A-5A62-99D7-652A4579E51B}"/>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93C1FFE5-4E17-A75E-D28E-AB00742D9103}"/>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4" name="Footer Placeholder 3">
            <a:extLst>
              <a:ext uri="{FF2B5EF4-FFF2-40B4-BE49-F238E27FC236}">
                <a16:creationId xmlns:a16="http://schemas.microsoft.com/office/drawing/2014/main" id="{F645972C-E389-7190-7BA7-C07E1589B68C}"/>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34AB2477-5B77-A7D0-921D-7A5DAB6DB110}"/>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405733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6B2B6-EBDF-72E7-5D57-5935B160D35A}"/>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3" name="Footer Placeholder 2">
            <a:extLst>
              <a:ext uri="{FF2B5EF4-FFF2-40B4-BE49-F238E27FC236}">
                <a16:creationId xmlns:a16="http://schemas.microsoft.com/office/drawing/2014/main" id="{FCBAE664-7637-7724-16EE-DBE9C61F077D}"/>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1006CA26-56A1-6026-FE1A-F4F545B63FE8}"/>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13920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03E4-16FE-877C-DAA2-D12605F97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14F02693-A477-7506-301E-0A69F9A35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0036E674-4E32-5DC3-5C93-D7F5EF8E7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CC1AB-7A0F-5D39-CD2A-605CC1DCB034}"/>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6" name="Footer Placeholder 5">
            <a:extLst>
              <a:ext uri="{FF2B5EF4-FFF2-40B4-BE49-F238E27FC236}">
                <a16:creationId xmlns:a16="http://schemas.microsoft.com/office/drawing/2014/main" id="{81E9851F-7ACE-6688-34A2-1DB69B396E20}"/>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10577388-62F4-77D7-659B-08B1A7BA63B2}"/>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283415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DD36-F6B1-E585-B89A-3083F88E8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F057F8F1-3A0F-A6C7-154B-7572BE13F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4A87E53E-4916-0C4D-AAD7-2A5B7577F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D5FE3-A4D8-29BC-3BF8-C882F2177F1F}"/>
              </a:ext>
            </a:extLst>
          </p:cNvPr>
          <p:cNvSpPr>
            <a:spLocks noGrp="1"/>
          </p:cNvSpPr>
          <p:nvPr>
            <p:ph type="dt" sz="half" idx="10"/>
          </p:nvPr>
        </p:nvSpPr>
        <p:spPr/>
        <p:txBody>
          <a:bodyPr/>
          <a:lstStyle/>
          <a:p>
            <a:fld id="{9CE0D3F0-4938-4B11-8A73-CF44F31409DE}" type="datetimeFigureOut">
              <a:rPr lang="ar-EG" smtClean="0"/>
              <a:t>24/08/1444</a:t>
            </a:fld>
            <a:endParaRPr lang="ar-EG"/>
          </a:p>
        </p:txBody>
      </p:sp>
      <p:sp>
        <p:nvSpPr>
          <p:cNvPr id="6" name="Footer Placeholder 5">
            <a:extLst>
              <a:ext uri="{FF2B5EF4-FFF2-40B4-BE49-F238E27FC236}">
                <a16:creationId xmlns:a16="http://schemas.microsoft.com/office/drawing/2014/main" id="{02FBC52C-F854-03C2-F9C7-6F62DE6BE9B9}"/>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83E44163-A325-6E34-C67F-DC608C01F819}"/>
              </a:ext>
            </a:extLst>
          </p:cNvPr>
          <p:cNvSpPr>
            <a:spLocks noGrp="1"/>
          </p:cNvSpPr>
          <p:nvPr>
            <p:ph type="sldNum" sz="quarter" idx="12"/>
          </p:nvPr>
        </p:nvSpPr>
        <p:spPr/>
        <p:txBody>
          <a:bodyPr/>
          <a:lstStyle/>
          <a:p>
            <a:fld id="{9E583D5F-8A15-4D47-A4A1-CD0B56963982}" type="slidenum">
              <a:rPr lang="ar-EG" smtClean="0"/>
              <a:t>‹#›</a:t>
            </a:fld>
            <a:endParaRPr lang="ar-EG"/>
          </a:p>
        </p:txBody>
      </p:sp>
    </p:spTree>
    <p:extLst>
      <p:ext uri="{BB962C8B-B14F-4D97-AF65-F5344CB8AC3E}">
        <p14:creationId xmlns:p14="http://schemas.microsoft.com/office/powerpoint/2010/main" val="174963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7EDFB-74DB-278D-965E-03F7DF80D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D1847157-B6B8-2C09-2CBB-BD2401045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6AC05D8B-768F-354F-6093-8DE35F9AD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0D3F0-4938-4B11-8A73-CF44F31409DE}" type="datetimeFigureOut">
              <a:rPr lang="ar-EG" smtClean="0"/>
              <a:t>24/08/1444</a:t>
            </a:fld>
            <a:endParaRPr lang="ar-EG"/>
          </a:p>
        </p:txBody>
      </p:sp>
      <p:sp>
        <p:nvSpPr>
          <p:cNvPr id="5" name="Footer Placeholder 4">
            <a:extLst>
              <a:ext uri="{FF2B5EF4-FFF2-40B4-BE49-F238E27FC236}">
                <a16:creationId xmlns:a16="http://schemas.microsoft.com/office/drawing/2014/main" id="{B8D7DCCF-8E6B-DAFB-F2B0-BD6E5C7FA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D7697E8A-4AC7-F93A-AFEE-4F8E0BA8B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83D5F-8A15-4D47-A4A1-CD0B56963982}" type="slidenum">
              <a:rPr lang="ar-EG" smtClean="0"/>
              <a:t>‹#›</a:t>
            </a:fld>
            <a:endParaRPr lang="ar-EG"/>
          </a:p>
        </p:txBody>
      </p:sp>
    </p:spTree>
    <p:extLst>
      <p:ext uri="{BB962C8B-B14F-4D97-AF65-F5344CB8AC3E}">
        <p14:creationId xmlns:p14="http://schemas.microsoft.com/office/powerpoint/2010/main" val="2283110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ED1B-F309-7094-6817-152269BD4857}"/>
              </a:ext>
            </a:extLst>
          </p:cNvPr>
          <p:cNvSpPr>
            <a:spLocks noGrp="1"/>
          </p:cNvSpPr>
          <p:nvPr>
            <p:ph type="ctrTitle"/>
          </p:nvPr>
        </p:nvSpPr>
        <p:spPr/>
        <p:txBody>
          <a:bodyPr/>
          <a:lstStyle/>
          <a:p>
            <a:endParaRPr lang="ar-EG"/>
          </a:p>
        </p:txBody>
      </p:sp>
      <p:sp>
        <p:nvSpPr>
          <p:cNvPr id="3" name="Subtitle 2">
            <a:extLst>
              <a:ext uri="{FF2B5EF4-FFF2-40B4-BE49-F238E27FC236}">
                <a16:creationId xmlns:a16="http://schemas.microsoft.com/office/drawing/2014/main" id="{D5AFA521-7E35-34B2-2411-58BE328DA31D}"/>
              </a:ext>
            </a:extLst>
          </p:cNvPr>
          <p:cNvSpPr>
            <a:spLocks noGrp="1"/>
          </p:cNvSpPr>
          <p:nvPr>
            <p:ph type="subTitle" idx="1"/>
          </p:nvPr>
        </p:nvSpPr>
        <p:spPr/>
        <p:txBody>
          <a:bodyPr/>
          <a:lstStyle/>
          <a:p>
            <a:endParaRPr lang="ar-EG"/>
          </a:p>
        </p:txBody>
      </p:sp>
    </p:spTree>
    <p:extLst>
      <p:ext uri="{BB962C8B-B14F-4D97-AF65-F5344CB8AC3E}">
        <p14:creationId xmlns:p14="http://schemas.microsoft.com/office/powerpoint/2010/main" val="128046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1881-7AF2-8B43-A00C-3ADB9208B850}"/>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8C54ADB6-B43A-23A6-89F9-655EE6D7578E}"/>
              </a:ext>
            </a:extLst>
          </p:cNvPr>
          <p:cNvSpPr>
            <a:spLocks noGrp="1"/>
          </p:cNvSpPr>
          <p:nvPr>
            <p:ph idx="1"/>
          </p:nvPr>
        </p:nvSpPr>
        <p:spPr/>
        <p:txBody>
          <a:bodyPr/>
          <a:lstStyle/>
          <a:p>
            <a:r>
              <a:rPr lang="en-US" b="0" i="0" dirty="0">
                <a:solidFill>
                  <a:srgbClr val="444444"/>
                </a:solidFill>
                <a:effectLst/>
                <a:latin typeface="Gotham SSm A"/>
              </a:rPr>
              <a:t>Good morning everyone </a:t>
            </a:r>
          </a:p>
          <a:p>
            <a:r>
              <a:rPr lang="en-US" dirty="0" err="1">
                <a:solidFill>
                  <a:srgbClr val="444444"/>
                </a:solidFill>
                <a:latin typeface="Gotham SSm A"/>
              </a:rPr>
              <a:t>Iam</a:t>
            </a:r>
            <a:r>
              <a:rPr lang="en-US" dirty="0">
                <a:solidFill>
                  <a:srgbClr val="444444"/>
                </a:solidFill>
                <a:latin typeface="Gotham SSm A"/>
              </a:rPr>
              <a:t> nada magdy and</a:t>
            </a:r>
            <a:endParaRPr lang="en-US" b="0" i="0" dirty="0">
              <a:solidFill>
                <a:srgbClr val="444444"/>
              </a:solidFill>
              <a:effectLst/>
              <a:latin typeface="Gotham SSm A"/>
            </a:endParaRPr>
          </a:p>
          <a:p>
            <a:endParaRPr lang="en-US" b="0" i="0" dirty="0">
              <a:solidFill>
                <a:srgbClr val="444444"/>
              </a:solidFill>
              <a:effectLst/>
              <a:latin typeface="Gotham SSm A"/>
            </a:endParaRPr>
          </a:p>
          <a:p>
            <a:pPr marL="0" indent="0">
              <a:buNone/>
            </a:pPr>
            <a:r>
              <a:rPr lang="en-US" dirty="0"/>
              <a:t>I would like to start my </a:t>
            </a:r>
            <a:r>
              <a:rPr lang="en-US" dirty="0" err="1"/>
              <a:t>presentatontion</a:t>
            </a:r>
            <a:r>
              <a:rPr lang="en-US" dirty="0"/>
              <a:t> with a video please watch it and tell me what you understood from this video</a:t>
            </a:r>
          </a:p>
          <a:p>
            <a:pPr marL="0" indent="0">
              <a:buNone/>
            </a:pPr>
            <a:endParaRPr lang="en-US" dirty="0"/>
          </a:p>
          <a:p>
            <a:pPr marL="0" indent="0">
              <a:buNone/>
            </a:pPr>
            <a:r>
              <a:rPr lang="en-US" dirty="0"/>
              <a:t>Can any body tell me what he understood from video please</a:t>
            </a:r>
          </a:p>
          <a:p>
            <a:pPr marL="0" indent="0">
              <a:buNone/>
            </a:pPr>
            <a:endParaRPr lang="en-US" dirty="0"/>
          </a:p>
          <a:p>
            <a:pPr marL="0" indent="0">
              <a:buNone/>
            </a:pPr>
            <a:endParaRPr lang="ar-EG" dirty="0"/>
          </a:p>
        </p:txBody>
      </p:sp>
    </p:spTree>
    <p:extLst>
      <p:ext uri="{BB962C8B-B14F-4D97-AF65-F5344CB8AC3E}">
        <p14:creationId xmlns:p14="http://schemas.microsoft.com/office/powerpoint/2010/main" val="254732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8E0E-3500-FB13-5903-CC4D41714F69}"/>
              </a:ext>
            </a:extLst>
          </p:cNvPr>
          <p:cNvSpPr>
            <a:spLocks noGrp="1"/>
          </p:cNvSpPr>
          <p:nvPr>
            <p:ph type="title"/>
          </p:nvPr>
        </p:nvSpPr>
        <p:spPr>
          <a:xfrm>
            <a:off x="730623" y="1295857"/>
            <a:ext cx="10515600" cy="1325563"/>
          </a:xfrm>
        </p:spPr>
        <p:txBody>
          <a:bodyPr>
            <a:normAutofit fontScale="90000"/>
          </a:bodyPr>
          <a:lstStyle/>
          <a:p>
            <a:r>
              <a:rPr kumimoji="0" lang="ar-EG" altLang="ar-EG" sz="4400" b="0" i="0" u="none" strike="noStrike" cap="none" normalizeH="0" baseline="0" dirty="0">
                <a:ln>
                  <a:noFill/>
                </a:ln>
                <a:effectLst/>
                <a:latin typeface="inherit"/>
              </a:rPr>
              <a:t>Like </a:t>
            </a:r>
            <a:r>
              <a:rPr kumimoji="0" lang="en-US" altLang="ar-EG" sz="4400" b="0" i="0" u="none" strike="noStrike" cap="none" normalizeH="0" baseline="0" dirty="0">
                <a:ln>
                  <a:noFill/>
                </a:ln>
                <a:effectLst/>
                <a:latin typeface="inherit"/>
              </a:rPr>
              <a:t>you</a:t>
            </a:r>
            <a:r>
              <a:rPr kumimoji="0" lang="ar-EG" altLang="ar-EG" sz="4400" b="0" i="0" u="none" strike="noStrike" cap="none" normalizeH="0" baseline="0" dirty="0">
                <a:ln>
                  <a:noFill/>
                </a:ln>
                <a:effectLst/>
                <a:latin typeface="inherit"/>
              </a:rPr>
              <a:t> said of course This is a bad example of teamwork They cannot cooperate well to complete their jobs So I'm going to talk about the five dysfunctions of teams and how we can solve them</a:t>
            </a:r>
            <a:r>
              <a:rPr kumimoji="0" lang="ar-EG" altLang="ar-EG" sz="2400" b="0" i="0" u="none" strike="noStrike" cap="none" normalizeH="0" baseline="0" dirty="0">
                <a:ln>
                  <a:noFill/>
                </a:ln>
                <a:effectLst/>
              </a:rPr>
              <a:t> </a:t>
            </a:r>
            <a:br>
              <a:rPr kumimoji="0" lang="ar-EG" altLang="ar-EG" sz="4000" b="0" i="0" u="none" strike="noStrike" cap="none" normalizeH="0" baseline="0" dirty="0">
                <a:ln>
                  <a:noFill/>
                </a:ln>
                <a:solidFill>
                  <a:schemeClr val="tx1"/>
                </a:solidFill>
                <a:effectLst/>
                <a:latin typeface="Arial" panose="020B0604020202020204" pitchFamily="34" charset="0"/>
              </a:rPr>
            </a:br>
            <a:endParaRPr lang="ar-EG" dirty="0"/>
          </a:p>
        </p:txBody>
      </p:sp>
      <p:sp>
        <p:nvSpPr>
          <p:cNvPr id="6" name="TextBox 5">
            <a:extLst>
              <a:ext uri="{FF2B5EF4-FFF2-40B4-BE49-F238E27FC236}">
                <a16:creationId xmlns:a16="http://schemas.microsoft.com/office/drawing/2014/main" id="{9A6BDC01-B646-5435-FCA7-E2AB8808221F}"/>
              </a:ext>
            </a:extLst>
          </p:cNvPr>
          <p:cNvSpPr txBox="1"/>
          <p:nvPr/>
        </p:nvSpPr>
        <p:spPr>
          <a:xfrm>
            <a:off x="838200" y="3249909"/>
            <a:ext cx="8311375" cy="4832092"/>
          </a:xfrm>
          <a:prstGeom prst="rect">
            <a:avLst/>
          </a:prstGeom>
          <a:noFill/>
        </p:spPr>
        <p:txBody>
          <a:bodyPr wrap="square">
            <a:spAutoFit/>
          </a:bodyPr>
          <a:lstStyle/>
          <a:p>
            <a:pPr algn="l">
              <a:buFont typeface="Arial" panose="020B0604020202020204" pitchFamily="34" charset="0"/>
              <a:buChar char="•"/>
            </a:pPr>
            <a:r>
              <a:rPr lang="en-US" sz="4400" b="0" i="0" dirty="0">
                <a:solidFill>
                  <a:srgbClr val="444444"/>
                </a:solidFill>
                <a:effectLst/>
                <a:latin typeface="Gotham SSm A"/>
              </a:rPr>
              <a:t>This presentation is structured as follows....</a:t>
            </a:r>
          </a:p>
          <a:p>
            <a:pPr algn="l">
              <a:buFont typeface="Arial" panose="020B0604020202020204" pitchFamily="34" charset="0"/>
              <a:buChar char="•"/>
            </a:pPr>
            <a:r>
              <a:rPr lang="en-US" sz="4400" dirty="0">
                <a:solidFill>
                  <a:srgbClr val="444444"/>
                </a:solidFill>
                <a:latin typeface="Gotham SSm A"/>
              </a:rPr>
              <a:t>First </a:t>
            </a:r>
          </a:p>
          <a:p>
            <a:pPr algn="l">
              <a:buFont typeface="Arial" panose="020B0604020202020204" pitchFamily="34" charset="0"/>
              <a:buChar char="•"/>
            </a:pPr>
            <a:r>
              <a:rPr lang="en-US" sz="4400" b="0" i="0" dirty="0">
                <a:solidFill>
                  <a:srgbClr val="444444"/>
                </a:solidFill>
                <a:effectLst/>
                <a:latin typeface="Gotham SSm A"/>
              </a:rPr>
              <a:t>Next </a:t>
            </a:r>
          </a:p>
          <a:p>
            <a:pPr algn="l">
              <a:buFont typeface="Arial" panose="020B0604020202020204" pitchFamily="34" charset="0"/>
              <a:buChar char="•"/>
            </a:pPr>
            <a:r>
              <a:rPr lang="en-US" sz="4400" dirty="0">
                <a:solidFill>
                  <a:srgbClr val="444444"/>
                </a:solidFill>
                <a:latin typeface="Gotham SSm A"/>
              </a:rPr>
              <a:t>Then </a:t>
            </a:r>
            <a:br>
              <a:rPr lang="en-US" sz="4400" dirty="0">
                <a:solidFill>
                  <a:srgbClr val="444444"/>
                </a:solidFill>
                <a:latin typeface="Gotham SSm A"/>
              </a:rPr>
            </a:br>
            <a:r>
              <a:rPr lang="en-US" sz="4400" dirty="0">
                <a:solidFill>
                  <a:srgbClr val="444444"/>
                </a:solidFill>
                <a:latin typeface="Gotham SSm A"/>
              </a:rPr>
              <a:t>finally</a:t>
            </a:r>
          </a:p>
          <a:p>
            <a:pPr algn="l">
              <a:buFont typeface="Arial" panose="020B0604020202020204" pitchFamily="34" charset="0"/>
              <a:buChar char="•"/>
            </a:pPr>
            <a:endParaRPr lang="en-US" sz="4400" b="0" i="0" dirty="0">
              <a:solidFill>
                <a:srgbClr val="444444"/>
              </a:solidFill>
              <a:effectLst/>
              <a:latin typeface="Gotham SSm A"/>
            </a:endParaRPr>
          </a:p>
        </p:txBody>
      </p:sp>
      <p:sp>
        <p:nvSpPr>
          <p:cNvPr id="3" name="Content Placeholder 2">
            <a:extLst>
              <a:ext uri="{FF2B5EF4-FFF2-40B4-BE49-F238E27FC236}">
                <a16:creationId xmlns:a16="http://schemas.microsoft.com/office/drawing/2014/main" id="{4DE439DD-21EB-36A5-4DE7-C8981530089A}"/>
              </a:ext>
            </a:extLst>
          </p:cNvPr>
          <p:cNvSpPr>
            <a:spLocks noGrp="1"/>
          </p:cNvSpPr>
          <p:nvPr>
            <p:ph idx="1"/>
          </p:nvPr>
        </p:nvSpPr>
        <p:spPr/>
        <p:txBody>
          <a:bodyPr/>
          <a:lstStyle/>
          <a:p>
            <a:endParaRPr lang="ar-EG" dirty="0"/>
          </a:p>
        </p:txBody>
      </p:sp>
    </p:spTree>
    <p:extLst>
      <p:ext uri="{BB962C8B-B14F-4D97-AF65-F5344CB8AC3E}">
        <p14:creationId xmlns:p14="http://schemas.microsoft.com/office/powerpoint/2010/main" val="226793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EE4F-DE10-C771-1FEC-38724170657E}"/>
              </a:ext>
            </a:extLst>
          </p:cNvPr>
          <p:cNvSpPr>
            <a:spLocks noGrp="1"/>
          </p:cNvSpPr>
          <p:nvPr>
            <p:ph type="title"/>
          </p:nvPr>
        </p:nvSpPr>
        <p:spPr/>
        <p:txBody>
          <a:bodyPr/>
          <a:lstStyle/>
          <a:p>
            <a:r>
              <a:rPr lang="en-US" dirty="0" err="1"/>
              <a:t>Absunce</a:t>
            </a:r>
            <a:r>
              <a:rPr lang="en-US" dirty="0"/>
              <a:t> of trust</a:t>
            </a:r>
            <a:endParaRPr lang="ar-EG" dirty="0"/>
          </a:p>
        </p:txBody>
      </p:sp>
      <p:sp>
        <p:nvSpPr>
          <p:cNvPr id="3" name="Content Placeholder 2">
            <a:extLst>
              <a:ext uri="{FF2B5EF4-FFF2-40B4-BE49-F238E27FC236}">
                <a16:creationId xmlns:a16="http://schemas.microsoft.com/office/drawing/2014/main" id="{3CC53D93-057C-876F-B42B-60727F8F6F6F}"/>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effectLst/>
                <a:latin typeface="Libre Franklin" pitchFamily="2" charset="0"/>
              </a:rPr>
              <a:t>absence of trust is the most severe dysfunction that a team can have. Without trust, productive work and growth are almost impossible. Team members spend time and energy protecting themselves or undermining each other, instead of focusing on the work and goals of the team.</a:t>
            </a:r>
          </a:p>
          <a:p>
            <a:pPr algn="l">
              <a:buFont typeface="Arial" panose="020B0604020202020204" pitchFamily="34" charset="0"/>
              <a:buChar char="•"/>
            </a:pPr>
            <a:r>
              <a:rPr lang="en-US" dirty="0">
                <a:latin typeface="Libre Franklin" pitchFamily="2" charset="0"/>
              </a:rPr>
              <a:t>When do you know that you team suffers from absence  of trust</a:t>
            </a:r>
          </a:p>
          <a:p>
            <a:pPr algn="l">
              <a:buFont typeface="Arial" panose="020B0604020202020204" pitchFamily="34" charset="0"/>
              <a:buChar char="•"/>
            </a:pPr>
            <a:endParaRPr lang="en-US" b="0" i="0" dirty="0">
              <a:effectLst/>
              <a:latin typeface="Libre Franklin" pitchFamily="2" charset="0"/>
            </a:endParaRPr>
          </a:p>
          <a:p>
            <a:pPr algn="l">
              <a:buFont typeface="Arial" panose="020B0604020202020204" pitchFamily="34" charset="0"/>
              <a:buChar char="•"/>
            </a:pPr>
            <a:r>
              <a:rPr lang="en-US" b="0" i="0" dirty="0">
                <a:effectLst/>
                <a:latin typeface="Libre Franklin" pitchFamily="2" charset="0"/>
              </a:rPr>
              <a:t>Hide their mistakes or weaknesses.</a:t>
            </a:r>
          </a:p>
          <a:p>
            <a:pPr algn="l">
              <a:buFont typeface="Arial" panose="020B0604020202020204" pitchFamily="34" charset="0"/>
              <a:buChar char="•"/>
            </a:pPr>
            <a:r>
              <a:rPr lang="en-US" b="0" i="0" dirty="0">
                <a:effectLst/>
                <a:latin typeface="Libre Franklin" pitchFamily="2" charset="0"/>
              </a:rPr>
              <a:t>Find ways to avoid spending time together.</a:t>
            </a:r>
          </a:p>
          <a:p>
            <a:r>
              <a:rPr lang="en-US" b="0" i="0" dirty="0">
                <a:effectLst/>
                <a:latin typeface="Libre Franklin" pitchFamily="2" charset="0"/>
              </a:rPr>
              <a:t>Don't ask for help, or don't give feedback.</a:t>
            </a:r>
          </a:p>
          <a:p>
            <a:endParaRPr lang="ar-EG" dirty="0"/>
          </a:p>
        </p:txBody>
      </p:sp>
      <p:sp>
        <p:nvSpPr>
          <p:cNvPr id="4" name="Rectangle 1">
            <a:extLst>
              <a:ext uri="{FF2B5EF4-FFF2-40B4-BE49-F238E27FC236}">
                <a16:creationId xmlns:a16="http://schemas.microsoft.com/office/drawing/2014/main" id="{7EFAFCDF-E5DF-111F-B715-8E5C7B211605}"/>
              </a:ext>
            </a:extLst>
          </p:cNvPr>
          <p:cNvSpPr>
            <a:spLocks noChangeArrowheads="1"/>
          </p:cNvSpPr>
          <p:nvPr/>
        </p:nvSpPr>
        <p:spPr bwMode="auto">
          <a:xfrm>
            <a:off x="0" y="0"/>
            <a:ext cx="12192000" cy="457200"/>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ar-EG" sz="2100" b="0" i="0" u="none" strike="noStrike" cap="none" normalizeH="0" baseline="0" dirty="0">
                <a:ln>
                  <a:noFill/>
                </a:ln>
                <a:solidFill>
                  <a:srgbClr val="E8EAED"/>
                </a:solidFill>
                <a:effectLst/>
                <a:latin typeface="inherit"/>
              </a:rPr>
              <a:t>When do you know that Tim suffers from</a:t>
            </a:r>
            <a:r>
              <a:rPr kumimoji="0" lang="ar-EG" altLang="ar-EG" sz="1100" b="0" i="0" u="none" strike="noStrike" cap="none" normalizeH="0" baseline="0" dirty="0">
                <a:ln>
                  <a:noFill/>
                </a:ln>
                <a:solidFill>
                  <a:schemeClr val="tx1"/>
                </a:solidFill>
                <a:effectLst/>
              </a:rPr>
              <a:t> </a:t>
            </a:r>
            <a:endParaRPr kumimoji="0" lang="ar-EG" altLang="ar-E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139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F2AD-C3BE-D080-29B3-56D98E73AD62}"/>
              </a:ext>
            </a:extLst>
          </p:cNvPr>
          <p:cNvSpPr>
            <a:spLocks noGrp="1"/>
          </p:cNvSpPr>
          <p:nvPr>
            <p:ph type="title"/>
          </p:nvPr>
        </p:nvSpPr>
        <p:spPr/>
        <p:txBody>
          <a:bodyPr/>
          <a:lstStyle/>
          <a:p>
            <a:r>
              <a:rPr lang="en-US" dirty="0"/>
              <a:t>Fear of conflict</a:t>
            </a:r>
            <a:endParaRPr lang="ar-EG" dirty="0"/>
          </a:p>
        </p:txBody>
      </p:sp>
      <p:sp>
        <p:nvSpPr>
          <p:cNvPr id="3" name="Content Placeholder 2">
            <a:extLst>
              <a:ext uri="{FF2B5EF4-FFF2-40B4-BE49-F238E27FC236}">
                <a16:creationId xmlns:a16="http://schemas.microsoft.com/office/drawing/2014/main" id="{C8342B79-06CB-0DE5-D872-0A034C9FA5A1}"/>
              </a:ext>
            </a:extLst>
          </p:cNvPr>
          <p:cNvSpPr>
            <a:spLocks noGrp="1"/>
          </p:cNvSpPr>
          <p:nvPr>
            <p:ph idx="1"/>
          </p:nvPr>
        </p:nvSpPr>
        <p:spPr/>
        <p:txBody>
          <a:bodyPr>
            <a:normAutofit fontScale="92500"/>
          </a:bodyPr>
          <a:lstStyle/>
          <a:p>
            <a:pPr algn="l"/>
            <a:r>
              <a:rPr lang="en-US" b="0" i="0" dirty="0">
                <a:effectLst/>
                <a:latin typeface="Libre Franklin" pitchFamily="2" charset="0"/>
              </a:rPr>
              <a:t>Conflict can be productive when it happens with a solid sense of trust on both sides. With this type of conflict, people challenge and improve one-another's ideas, and even better ideas result. Productive conflict avoids personal attacks and destructive fighting.</a:t>
            </a:r>
          </a:p>
          <a:p>
            <a:pPr algn="l"/>
            <a:r>
              <a:rPr lang="en-US" b="0" i="0" dirty="0">
                <a:effectLst/>
                <a:latin typeface="Libre Franklin" pitchFamily="2" charset="0"/>
              </a:rPr>
              <a:t>Team members who fear conflict spend time and energy being nice to everyone, and hold back their true opinions. This means that they may not share conflicting information, and the team loses the opportunity to confront awkward truth</a:t>
            </a:r>
          </a:p>
          <a:p>
            <a:r>
              <a:rPr lang="en-US" dirty="0">
                <a:latin typeface="Libre Franklin" pitchFamily="2" charset="0"/>
              </a:rPr>
              <a:t>When do you know that you team suffers from absence  of trust</a:t>
            </a:r>
          </a:p>
          <a:p>
            <a:endParaRPr lang="ar-EG" dirty="0"/>
          </a:p>
        </p:txBody>
      </p:sp>
    </p:spTree>
    <p:extLst>
      <p:ext uri="{BB962C8B-B14F-4D97-AF65-F5344CB8AC3E}">
        <p14:creationId xmlns:p14="http://schemas.microsoft.com/office/powerpoint/2010/main" val="163061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3978-1B73-9D48-52B7-E11B7F8BC6C3}"/>
              </a:ext>
            </a:extLst>
          </p:cNvPr>
          <p:cNvSpPr>
            <a:spLocks noGrp="1"/>
          </p:cNvSpPr>
          <p:nvPr>
            <p:ph type="title"/>
          </p:nvPr>
        </p:nvSpPr>
        <p:spPr/>
        <p:txBody>
          <a:bodyPr/>
          <a:lstStyle/>
          <a:p>
            <a:r>
              <a:rPr lang="en-US" b="0" i="0" dirty="0">
                <a:effectLst/>
                <a:latin typeface="Libre Franklin" pitchFamily="2" charset="0"/>
              </a:rPr>
              <a:t>Lack of commitment</a:t>
            </a:r>
            <a:endParaRPr lang="ar-EG" dirty="0"/>
          </a:p>
        </p:txBody>
      </p:sp>
      <p:sp>
        <p:nvSpPr>
          <p:cNvPr id="3" name="Content Placeholder 2">
            <a:extLst>
              <a:ext uri="{FF2B5EF4-FFF2-40B4-BE49-F238E27FC236}">
                <a16:creationId xmlns:a16="http://schemas.microsoft.com/office/drawing/2014/main" id="{7BEF5CCA-8A50-A09E-48FE-5112EEDD738D}"/>
              </a:ext>
            </a:extLst>
          </p:cNvPr>
          <p:cNvSpPr>
            <a:spLocks noGrp="1"/>
          </p:cNvSpPr>
          <p:nvPr>
            <p:ph idx="1"/>
          </p:nvPr>
        </p:nvSpPr>
        <p:spPr/>
        <p:txBody>
          <a:bodyPr/>
          <a:lstStyle/>
          <a:p>
            <a:r>
              <a:rPr lang="en-US" b="0" i="0" dirty="0">
                <a:effectLst/>
                <a:latin typeface="Libre Franklin" pitchFamily="2" charset="0"/>
              </a:rPr>
              <a:t>Lack of commitment can a directly relate to a fear of conflict: without honest debate about a course of action, people may feel that they haven't been heard. When this happens, they may not support a decision that isn't theirs, no matter how feasible it is.</a:t>
            </a:r>
          </a:p>
          <a:p>
            <a:endParaRPr lang="en-US" dirty="0">
              <a:latin typeface="Libre Franklin" pitchFamily="2" charset="0"/>
            </a:endParaRPr>
          </a:p>
          <a:p>
            <a:r>
              <a:rPr lang="en-US" dirty="0">
                <a:latin typeface="Libre Franklin" pitchFamily="2" charset="0"/>
              </a:rPr>
              <a:t>When do you know that you team suffers from absence  of trust</a:t>
            </a:r>
          </a:p>
          <a:p>
            <a:r>
              <a:rPr lang="en-US" dirty="0">
                <a:latin typeface="Libre Franklin" pitchFamily="2" charset="0"/>
              </a:rPr>
              <a:t>slide</a:t>
            </a:r>
          </a:p>
          <a:p>
            <a:endParaRPr lang="ar-EG" dirty="0"/>
          </a:p>
        </p:txBody>
      </p:sp>
    </p:spTree>
    <p:extLst>
      <p:ext uri="{BB962C8B-B14F-4D97-AF65-F5344CB8AC3E}">
        <p14:creationId xmlns:p14="http://schemas.microsoft.com/office/powerpoint/2010/main" val="283009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8094-1EA4-05BC-9197-FBD13ACA58DD}"/>
              </a:ext>
            </a:extLst>
          </p:cNvPr>
          <p:cNvSpPr>
            <a:spLocks noGrp="1"/>
          </p:cNvSpPr>
          <p:nvPr>
            <p:ph type="title"/>
          </p:nvPr>
        </p:nvSpPr>
        <p:spPr/>
        <p:txBody>
          <a:bodyPr/>
          <a:lstStyle/>
          <a:p>
            <a:r>
              <a:rPr lang="en-US" b="1" i="0" dirty="0">
                <a:effectLst/>
                <a:latin typeface="Libre Franklin" pitchFamily="2" charset="0"/>
              </a:rPr>
              <a:t>Avoidance of Team Accountability</a:t>
            </a:r>
            <a:br>
              <a:rPr lang="en-US" b="1" i="0" dirty="0">
                <a:effectLst/>
                <a:latin typeface="Libre Franklin" pitchFamily="2" charset="0"/>
              </a:rPr>
            </a:br>
            <a:endParaRPr lang="ar-EG" dirty="0"/>
          </a:p>
        </p:txBody>
      </p:sp>
      <p:sp>
        <p:nvSpPr>
          <p:cNvPr id="3" name="Content Placeholder 2">
            <a:extLst>
              <a:ext uri="{FF2B5EF4-FFF2-40B4-BE49-F238E27FC236}">
                <a16:creationId xmlns:a16="http://schemas.microsoft.com/office/drawing/2014/main" id="{F702E3DC-638F-637E-0B48-EF0D0ADD80FD}"/>
              </a:ext>
            </a:extLst>
          </p:cNvPr>
          <p:cNvSpPr>
            <a:spLocks noGrp="1"/>
          </p:cNvSpPr>
          <p:nvPr>
            <p:ph idx="1"/>
          </p:nvPr>
        </p:nvSpPr>
        <p:spPr/>
        <p:txBody>
          <a:bodyPr/>
          <a:lstStyle/>
          <a:p>
            <a:r>
              <a:rPr lang="en-US" b="0" i="0" dirty="0">
                <a:effectLst/>
                <a:latin typeface="Libre Franklin" pitchFamily="2" charset="0"/>
              </a:rPr>
              <a:t>People who avoid team accountability don't challenge one another about actions or mistakes that could hurt the entire group. They don't pressure other team members to improve, they don't question others' ideas or actions, and they don't hold one another to high standards.</a:t>
            </a:r>
            <a:endParaRPr lang="ar-EG" dirty="0"/>
          </a:p>
        </p:txBody>
      </p:sp>
      <p:sp>
        <p:nvSpPr>
          <p:cNvPr id="5" name="TextBox 4">
            <a:extLst>
              <a:ext uri="{FF2B5EF4-FFF2-40B4-BE49-F238E27FC236}">
                <a16:creationId xmlns:a16="http://schemas.microsoft.com/office/drawing/2014/main" id="{712ECFFC-8453-B617-DF09-2EFB7CF6367E}"/>
              </a:ext>
            </a:extLst>
          </p:cNvPr>
          <p:cNvSpPr txBox="1"/>
          <p:nvPr/>
        </p:nvSpPr>
        <p:spPr>
          <a:xfrm>
            <a:off x="1087244" y="4001294"/>
            <a:ext cx="6099716" cy="954107"/>
          </a:xfrm>
          <a:prstGeom prst="rect">
            <a:avLst/>
          </a:prstGeom>
          <a:noFill/>
        </p:spPr>
        <p:txBody>
          <a:bodyPr wrap="square">
            <a:spAutoFit/>
          </a:bodyPr>
          <a:lstStyle/>
          <a:p>
            <a:r>
              <a:rPr lang="en-US" sz="2800" dirty="0">
                <a:latin typeface="Libre Franklin" pitchFamily="2" charset="0"/>
              </a:rPr>
              <a:t>When do you know that you team suffers from absence  of trust</a:t>
            </a:r>
          </a:p>
        </p:txBody>
      </p:sp>
    </p:spTree>
    <p:extLst>
      <p:ext uri="{BB962C8B-B14F-4D97-AF65-F5344CB8AC3E}">
        <p14:creationId xmlns:p14="http://schemas.microsoft.com/office/powerpoint/2010/main" val="2476743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421</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Gotham SSm A</vt:lpstr>
      <vt:lpstr>inherit</vt:lpstr>
      <vt:lpstr>Libre Franklin</vt:lpstr>
      <vt:lpstr>Office Theme</vt:lpstr>
      <vt:lpstr>PowerPoint Presentation</vt:lpstr>
      <vt:lpstr>PowerPoint Presentation</vt:lpstr>
      <vt:lpstr>Like you said of course This is a bad example of teamwork They cannot cooperate well to complete their jobs So I'm going to talk about the five dysfunctions of teams and how we can solve them  </vt:lpstr>
      <vt:lpstr>Absunce of trust</vt:lpstr>
      <vt:lpstr>Fear of conflict</vt:lpstr>
      <vt:lpstr>Lack of commitment</vt:lpstr>
      <vt:lpstr>Avoidance of Team Accountability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Nada Magdy</dc:creator>
  <cp:lastModifiedBy>Nada Magdy</cp:lastModifiedBy>
  <cp:revision>8</cp:revision>
  <dcterms:created xsi:type="dcterms:W3CDTF">2023-03-16T08:28:04Z</dcterms:created>
  <dcterms:modified xsi:type="dcterms:W3CDTF">2023-03-16T09:57:41Z</dcterms:modified>
</cp:coreProperties>
</file>