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1" r:id="rId7"/>
    <p:sldId id="296" r:id="rId8"/>
    <p:sldId id="261" r:id="rId9"/>
    <p:sldId id="262" r:id="rId10"/>
    <p:sldId id="263" r:id="rId11"/>
    <p:sldId id="264" r:id="rId12"/>
    <p:sldId id="265" r:id="rId13"/>
    <p:sldId id="292" r:id="rId14"/>
    <p:sldId id="266" r:id="rId15"/>
    <p:sldId id="267" r:id="rId16"/>
    <p:sldId id="268" r:id="rId17"/>
    <p:sldId id="289" r:id="rId18"/>
    <p:sldId id="293" r:id="rId19"/>
    <p:sldId id="269" r:id="rId20"/>
    <p:sldId id="270" r:id="rId21"/>
    <p:sldId id="271" r:id="rId22"/>
    <p:sldId id="272" r:id="rId23"/>
    <p:sldId id="294" r:id="rId24"/>
    <p:sldId id="273" r:id="rId25"/>
    <p:sldId id="274" r:id="rId26"/>
    <p:sldId id="275" r:id="rId27"/>
    <p:sldId id="295" r:id="rId28"/>
    <p:sldId id="290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B2C6-85E5-46AB-8F74-CEDE7983DD7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49203-E01E-4ED8-8FB8-BABF970BC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javaScript</a:t>
            </a:r>
            <a:r>
              <a:rPr lang="en-US" dirty="0"/>
              <a:t> : </a:t>
            </a:r>
            <a:r>
              <a:rPr lang="en-US" dirty="0" err="1"/>
              <a:t>CoreJavaScript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7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026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3- inline script : event handling scripts </a:t>
            </a:r>
          </a:p>
          <a:p>
            <a:pPr marL="0" indent="0">
              <a:buNone/>
            </a:pPr>
            <a:r>
              <a:rPr lang="en-US" dirty="0"/>
              <a:t>&lt;button </a:t>
            </a:r>
            <a:r>
              <a:rPr lang="en-US" b="1" dirty="0" err="1"/>
              <a:t>onclick</a:t>
            </a:r>
            <a:r>
              <a:rPr lang="en-US" b="1" dirty="0"/>
              <a:t>=“function call()”/&gt;</a:t>
            </a:r>
          </a:p>
        </p:txBody>
      </p:sp>
    </p:spTree>
    <p:extLst>
      <p:ext uri="{BB962C8B-B14F-4D97-AF65-F5344CB8AC3E}">
        <p14:creationId xmlns:p14="http://schemas.microsoft.com/office/powerpoint/2010/main" val="138465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 of instructions : add value for user</a:t>
            </a:r>
          </a:p>
          <a:p>
            <a:pPr marL="0" indent="0">
              <a:buNone/>
            </a:pPr>
            <a:r>
              <a:rPr lang="en-US" dirty="0"/>
              <a:t>Declare variables </a:t>
            </a:r>
          </a:p>
          <a:p>
            <a:pPr marL="0" indent="0">
              <a:buNone/>
            </a:pPr>
            <a:r>
              <a:rPr lang="en-US" dirty="0"/>
              <a:t>Control statements </a:t>
            </a:r>
          </a:p>
          <a:p>
            <a:pPr marL="0" indent="0">
              <a:buNone/>
            </a:pPr>
            <a:r>
              <a:rPr lang="en-US" dirty="0"/>
              <a:t>Create function</a:t>
            </a:r>
          </a:p>
          <a:p>
            <a:pPr marL="0" indent="0">
              <a:buNone/>
            </a:pPr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2244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8618" y="225455"/>
            <a:ext cx="10515600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Objects : </a:t>
            </a:r>
          </a:p>
          <a:p>
            <a:pPr marL="0" indent="0">
              <a:buNone/>
            </a:pPr>
            <a:r>
              <a:rPr lang="en-US" dirty="0"/>
              <a:t>Var x = 10; var y = 20;</a:t>
            </a:r>
          </a:p>
          <a:p>
            <a:pPr marL="0" indent="0">
              <a:buNone/>
            </a:pPr>
            <a:r>
              <a:rPr lang="en-US" dirty="0"/>
              <a:t>Person class {id: , salary:}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ali</a:t>
            </a:r>
            <a:r>
              <a:rPr lang="en-US" dirty="0"/>
              <a:t> (reference : stack) = new Person(10,1000); (data : heap)// object</a:t>
            </a:r>
          </a:p>
          <a:p>
            <a:pPr marL="0" indent="0">
              <a:buNone/>
            </a:pPr>
            <a:r>
              <a:rPr lang="en-US" dirty="0"/>
              <a:t>Var </a:t>
            </a:r>
            <a:r>
              <a:rPr lang="en-US" dirty="0" err="1"/>
              <a:t>ahmed</a:t>
            </a:r>
            <a:r>
              <a:rPr lang="en-US" dirty="0"/>
              <a:t> = new Person(100,2000);</a:t>
            </a:r>
          </a:p>
          <a:p>
            <a:pPr marL="0" indent="0">
              <a:buNone/>
            </a:pPr>
            <a:r>
              <a:rPr lang="en-US" dirty="0"/>
              <a:t>Ali=null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311" y="5101002"/>
            <a:ext cx="1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18612" y="3561427"/>
            <a:ext cx="1898341" cy="9713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10</a:t>
            </a:r>
          </a:p>
          <a:p>
            <a:pPr algn="ctr"/>
            <a:r>
              <a:rPr lang="en-US" dirty="0"/>
              <a:t>Salary : 1000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590787" y="5101002"/>
            <a:ext cx="193330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65FB28-4E74-4098-927C-613660012F7A}"/>
              </a:ext>
            </a:extLst>
          </p:cNvPr>
          <p:cNvSpPr txBox="1"/>
          <p:nvPr/>
        </p:nvSpPr>
        <p:spPr>
          <a:xfrm>
            <a:off x="664797" y="3817221"/>
            <a:ext cx="61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E40F7-8259-40BC-BF12-785F530F0D41}"/>
              </a:ext>
            </a:extLst>
          </p:cNvPr>
          <p:cNvSpPr/>
          <p:nvPr/>
        </p:nvSpPr>
        <p:spPr>
          <a:xfrm>
            <a:off x="1580606" y="3746133"/>
            <a:ext cx="193330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657C-F00F-4F72-A2A3-742900BC98E5}"/>
              </a:ext>
            </a:extLst>
          </p:cNvPr>
          <p:cNvSpPr txBox="1"/>
          <p:nvPr/>
        </p:nvSpPr>
        <p:spPr>
          <a:xfrm>
            <a:off x="-1048871" y="2407024"/>
            <a:ext cx="1887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Console.log(x);20</a:t>
            </a:r>
          </a:p>
          <a:p>
            <a:r>
              <a:rPr lang="en-US" dirty="0"/>
              <a:t>Console.log(y);10</a:t>
            </a:r>
          </a:p>
          <a:p>
            <a:r>
              <a:rPr lang="en-US" dirty="0"/>
              <a:t>X=y;</a:t>
            </a:r>
          </a:p>
          <a:p>
            <a:r>
              <a:rPr lang="en-US" dirty="0"/>
              <a:t>X=&gt;10</a:t>
            </a:r>
          </a:p>
          <a:p>
            <a:r>
              <a:rPr lang="en-US" dirty="0"/>
              <a:t>Y=&gt;10</a:t>
            </a:r>
          </a:p>
          <a:p>
            <a:r>
              <a:rPr lang="en-US" dirty="0"/>
              <a:t>X=90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8CF222-77DB-4A1D-9802-F808A419E35E}"/>
              </a:ext>
            </a:extLst>
          </p:cNvPr>
          <p:cNvSpPr txBox="1"/>
          <p:nvPr/>
        </p:nvSpPr>
        <p:spPr>
          <a:xfrm>
            <a:off x="971005" y="3561467"/>
            <a:ext cx="781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0x01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40984-A1F3-4631-8608-4C93424FB57C}"/>
              </a:ext>
            </a:extLst>
          </p:cNvPr>
          <p:cNvSpPr txBox="1"/>
          <p:nvPr/>
        </p:nvSpPr>
        <p:spPr>
          <a:xfrm>
            <a:off x="674978" y="4527964"/>
            <a:ext cx="61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4F922-5F9C-4433-A9FB-FA31CCD1429E}"/>
              </a:ext>
            </a:extLst>
          </p:cNvPr>
          <p:cNvSpPr/>
          <p:nvPr/>
        </p:nvSpPr>
        <p:spPr>
          <a:xfrm>
            <a:off x="1590787" y="4456876"/>
            <a:ext cx="193330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DC899-09AA-45AA-A2C5-9CC305304473}"/>
              </a:ext>
            </a:extLst>
          </p:cNvPr>
          <p:cNvSpPr txBox="1"/>
          <p:nvPr/>
        </p:nvSpPr>
        <p:spPr>
          <a:xfrm>
            <a:off x="981186" y="4272210"/>
            <a:ext cx="781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0x09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121A4-FC02-4CB6-AB4D-1779A1DA315F}"/>
              </a:ext>
            </a:extLst>
          </p:cNvPr>
          <p:cNvSpPr txBox="1"/>
          <p:nvPr/>
        </p:nvSpPr>
        <p:spPr>
          <a:xfrm>
            <a:off x="7052470" y="3148051"/>
            <a:ext cx="10892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0x010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EBD632-A86D-434F-A3F6-CF412DA1E7CA}"/>
              </a:ext>
            </a:extLst>
          </p:cNvPr>
          <p:cNvSpPr txBox="1"/>
          <p:nvPr/>
        </p:nvSpPr>
        <p:spPr>
          <a:xfrm>
            <a:off x="-1048871" y="4852851"/>
            <a:ext cx="1511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Ali.id</a:t>
            </a:r>
          </a:p>
          <a:p>
            <a:r>
              <a:rPr lang="en-US" dirty="0" err="1"/>
              <a:t>Ali.salary</a:t>
            </a:r>
            <a:r>
              <a:rPr lang="en-US" dirty="0"/>
              <a:t>=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EF61F-22CC-42E0-AB05-8F7BFD6E76BF}"/>
              </a:ext>
            </a:extLst>
          </p:cNvPr>
          <p:cNvSpPr txBox="1"/>
          <p:nvPr/>
        </p:nvSpPr>
        <p:spPr>
          <a:xfrm>
            <a:off x="534105" y="5788259"/>
            <a:ext cx="178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ahmed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AFF6F3-509F-45BA-AABC-25AD75446F90}"/>
              </a:ext>
            </a:extLst>
          </p:cNvPr>
          <p:cNvSpPr/>
          <p:nvPr/>
        </p:nvSpPr>
        <p:spPr>
          <a:xfrm>
            <a:off x="8350624" y="4960764"/>
            <a:ext cx="1898341" cy="9713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ID: 100</a:t>
            </a:r>
          </a:p>
          <a:p>
            <a:pPr algn="ctr"/>
            <a:r>
              <a:rPr lang="en-US" dirty="0"/>
              <a:t>Salary : 2000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AE8B63-9608-4258-950D-7BC376CC1D6F}"/>
              </a:ext>
            </a:extLst>
          </p:cNvPr>
          <p:cNvSpPr/>
          <p:nvPr/>
        </p:nvSpPr>
        <p:spPr>
          <a:xfrm>
            <a:off x="1590787" y="5781000"/>
            <a:ext cx="1933303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5CB067-3067-4A99-B1E8-D4FB98FEA38E}"/>
              </a:ext>
            </a:extLst>
          </p:cNvPr>
          <p:cNvSpPr txBox="1"/>
          <p:nvPr/>
        </p:nvSpPr>
        <p:spPr>
          <a:xfrm>
            <a:off x="7184187" y="4907871"/>
            <a:ext cx="10892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0x020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C9A213-0975-4C7E-9B26-69895207F015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24090" y="5596334"/>
            <a:ext cx="4826534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154E52-3627-4EC4-8ABC-7E32977CE320}"/>
              </a:ext>
            </a:extLst>
          </p:cNvPr>
          <p:cNvSpPr txBox="1"/>
          <p:nvPr/>
        </p:nvSpPr>
        <p:spPr>
          <a:xfrm>
            <a:off x="-1183341" y="5817107"/>
            <a:ext cx="13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Ali=</a:t>
            </a:r>
            <a:r>
              <a:rPr lang="en-US" dirty="0" err="1"/>
              <a:t>ahmed</a:t>
            </a:r>
            <a:r>
              <a:rPr lang="en-US" dirty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18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189-4269-4A88-9435-1A9058C4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78B2-1C98-4C82-804D-EAAECBA3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object has two properties : </a:t>
            </a:r>
          </a:p>
          <a:p>
            <a:pPr marL="0" indent="0">
              <a:buNone/>
            </a:pPr>
            <a:r>
              <a:rPr lang="en-US" dirty="0"/>
              <a:t>State : data</a:t>
            </a:r>
          </a:p>
          <a:p>
            <a:pPr marL="0" indent="0">
              <a:buNone/>
            </a:pPr>
            <a:r>
              <a:rPr lang="en-US" dirty="0"/>
              <a:t>Identity : address</a:t>
            </a:r>
          </a:p>
          <a:p>
            <a:pPr marL="0" indent="0">
              <a:buNone/>
            </a:pPr>
            <a:r>
              <a:rPr lang="en-US" dirty="0"/>
              <a:t>Ali = new Person(id=10,salary=1000);</a:t>
            </a:r>
          </a:p>
          <a:p>
            <a:pPr marL="0" indent="0">
              <a:buNone/>
            </a:pPr>
            <a:r>
              <a:rPr lang="en-US" dirty="0"/>
              <a:t>Ali2 = new Person(id=10,salary=1000);</a:t>
            </a:r>
          </a:p>
          <a:p>
            <a:pPr marL="0" indent="0">
              <a:buNone/>
            </a:pPr>
            <a:r>
              <a:rPr lang="en-US" dirty="0"/>
              <a:t>Ali=Ali2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7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9257" y="4483519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7543" y="4483519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2320" y="5361996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580606" y="5361996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2320" y="3789708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</a:t>
            </a: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3513909" y="3551838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2320" y="5899333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80606" y="5899333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500846" y="5661463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171508" y="4982391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75211" y="4668185"/>
            <a:ext cx="1632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x==y :  true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827314" y="5736047"/>
            <a:ext cx="1632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a==b :  false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6309" y="673367"/>
            <a:ext cx="4716777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Objects : </a:t>
            </a:r>
          </a:p>
          <a:p>
            <a:r>
              <a:rPr lang="en-US" dirty="0"/>
              <a:t>State : values</a:t>
            </a:r>
          </a:p>
          <a:p>
            <a:r>
              <a:rPr lang="en-US" dirty="0"/>
              <a:t>Identity : addresses</a:t>
            </a:r>
          </a:p>
          <a:p>
            <a:endParaRPr lang="en-US" dirty="0"/>
          </a:p>
          <a:p>
            <a:r>
              <a:rPr lang="en-US" dirty="0"/>
              <a:t>Many objects with the same state with different identity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49040" y="4668185"/>
            <a:ext cx="236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x=y;</a:t>
            </a:r>
          </a:p>
        </p:txBody>
      </p:sp>
    </p:spTree>
    <p:extLst>
      <p:ext uri="{BB962C8B-B14F-4D97-AF65-F5344CB8AC3E}">
        <p14:creationId xmlns:p14="http://schemas.microsoft.com/office/powerpoint/2010/main" val="315070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9257" y="4483519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7543" y="4483519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320" y="5361996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0606" y="5361996"/>
            <a:ext cx="1933303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320" y="3789708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2320" y="5899333"/>
            <a:ext cx="3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0606" y="5899333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6788" y="4252686"/>
            <a:ext cx="357922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x=y;</a:t>
            </a:r>
          </a:p>
          <a:p>
            <a:r>
              <a:rPr lang="en-US" dirty="0" err="1"/>
              <a:t>c.l</a:t>
            </a:r>
            <a:r>
              <a:rPr lang="en-US" dirty="0"/>
              <a:t>(x , y) ;  20 , 20</a:t>
            </a:r>
          </a:p>
          <a:p>
            <a:r>
              <a:rPr lang="en-US" dirty="0"/>
              <a:t>Y=30;</a:t>
            </a:r>
          </a:p>
          <a:p>
            <a:r>
              <a:rPr lang="en-US" dirty="0" err="1"/>
              <a:t>c.l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);20,30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13909" y="3974374"/>
            <a:ext cx="3657599" cy="1478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50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500846" y="5661463"/>
            <a:ext cx="3579222" cy="422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71508" y="4982391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446" y="2468880"/>
            <a:ext cx="339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a=b;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02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35132" y="378970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mynum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513909" y="3148149"/>
            <a:ext cx="3566159" cy="82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76011" y="2688100"/>
            <a:ext cx="2717075" cy="11016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50</a:t>
            </a:r>
          </a:p>
          <a:p>
            <a:pPr algn="ctr"/>
            <a:r>
              <a:rPr lang="en-US" dirty="0" err="1"/>
              <a:t>toFixed</a:t>
            </a:r>
            <a:endParaRPr lang="en-US" dirty="0"/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SayHello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3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 = 10;</a:t>
            </a:r>
          </a:p>
          <a:p>
            <a:pPr marL="0" indent="0">
              <a:buNone/>
            </a:pPr>
            <a:r>
              <a:rPr lang="en-US" dirty="0" err="1"/>
              <a:t>x.toFixed</a:t>
            </a:r>
            <a:r>
              <a:rPr lang="en-US" dirty="0"/>
              <a:t>();// creation for wrapper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0606" y="3500846"/>
            <a:ext cx="1933303" cy="2704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5132" y="3789708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0606" y="3789708"/>
            <a:ext cx="1933303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6892" y="2560320"/>
            <a:ext cx="4524102" cy="361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3EF8-83C8-411B-BD60-B252F516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A5CC-4CD0-4531-A5C0-2C9D4FC2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Uniary</a:t>
            </a:r>
            <a:r>
              <a:rPr lang="en-US" dirty="0"/>
              <a:t> operators</a:t>
            </a:r>
          </a:p>
          <a:p>
            <a:pPr marL="0" indent="0">
              <a:buNone/>
            </a:pPr>
            <a:r>
              <a:rPr lang="en-US" dirty="0"/>
              <a:t>++, -- | x++ prefix , postfix | x++ | ++x</a:t>
            </a:r>
          </a:p>
          <a:p>
            <a:pPr marL="0" indent="0">
              <a:buNone/>
            </a:pPr>
            <a:r>
              <a:rPr lang="en-US" dirty="0"/>
              <a:t>Binary operators</a:t>
            </a:r>
          </a:p>
          <a:p>
            <a:pPr marL="0" indent="0">
              <a:buNone/>
            </a:pPr>
            <a:r>
              <a:rPr lang="en-US" dirty="0"/>
              <a:t>	- assign operators : = , += , -= , *= , …</a:t>
            </a:r>
          </a:p>
          <a:p>
            <a:pPr marL="0" indent="0">
              <a:buNone/>
            </a:pPr>
            <a:r>
              <a:rPr lang="en-US" dirty="0"/>
              <a:t>	- mathematical operators : + , - , * . / </a:t>
            </a:r>
          </a:p>
          <a:p>
            <a:pPr marL="0" indent="0">
              <a:buNone/>
            </a:pPr>
            <a:r>
              <a:rPr lang="en-US" dirty="0"/>
              <a:t>	- logical operators : &amp;&amp; , || , </a:t>
            </a:r>
          </a:p>
          <a:p>
            <a:pPr marL="0" indent="0">
              <a:buNone/>
            </a:pPr>
            <a:r>
              <a:rPr lang="en-US" dirty="0"/>
              <a:t>	- bitwise operators , &amp; | ^</a:t>
            </a:r>
          </a:p>
          <a:p>
            <a:pPr marL="0" indent="0">
              <a:buNone/>
            </a:pPr>
            <a:r>
              <a:rPr lang="en-US" dirty="0"/>
              <a:t>	- conditional operators , &gt; , &lt; , == , != , &gt;=</a:t>
            </a:r>
          </a:p>
          <a:p>
            <a:pPr marL="0" indent="0">
              <a:buNone/>
            </a:pPr>
            <a:r>
              <a:rPr lang="en-US" dirty="0"/>
              <a:t>Ternary operators</a:t>
            </a:r>
          </a:p>
          <a:p>
            <a:pPr marL="0" indent="0">
              <a:buNone/>
            </a:pPr>
            <a:r>
              <a:rPr lang="en-US" dirty="0"/>
              <a:t>(condition)?value if true : value if false ;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4EC07-2396-4200-87AB-F3FFF4DDEF2C}"/>
              </a:ext>
            </a:extLst>
          </p:cNvPr>
          <p:cNvSpPr txBox="1"/>
          <p:nvPr/>
        </p:nvSpPr>
        <p:spPr>
          <a:xfrm>
            <a:off x="6427694" y="121024"/>
            <a:ext cx="295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Operands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X +(operator) Y</a:t>
            </a:r>
          </a:p>
          <a:p>
            <a:r>
              <a:rPr lang="en-US" dirty="0" err="1"/>
              <a:t>X,y</a:t>
            </a:r>
            <a:r>
              <a:rPr lang="en-US" dirty="0"/>
              <a:t> : operands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16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Radix 2 : allowed number within radix :</a:t>
            </a:r>
            <a:br>
              <a:rPr lang="en-US" dirty="0"/>
            </a:br>
            <a:r>
              <a:rPr lang="en-US" dirty="0"/>
              <a:t>0 and 1 : </a:t>
            </a:r>
            <a:br>
              <a:rPr lang="en-US" dirty="0"/>
            </a:br>
            <a:r>
              <a:rPr lang="en-US" dirty="0"/>
              <a:t>octal : 0-7 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123,345,677</a:t>
            </a:r>
          </a:p>
          <a:p>
            <a:pPr marL="0" indent="0">
              <a:buNone/>
            </a:pPr>
            <a:r>
              <a:rPr lang="en-US" dirty="0"/>
              <a:t>123.1234.123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Egypt : “</a:t>
            </a:r>
            <a:r>
              <a:rPr lang="en-US" dirty="0" err="1"/>
              <a:t>ar</a:t>
            </a:r>
            <a:r>
              <a:rPr lang="en-US" dirty="0"/>
              <a:t>-EG”</a:t>
            </a:r>
          </a:p>
          <a:p>
            <a:pPr marL="0" indent="0">
              <a:buNone/>
            </a:pPr>
            <a:r>
              <a:rPr lang="en-US" dirty="0"/>
              <a:t>	:”</a:t>
            </a:r>
            <a:r>
              <a:rPr lang="en-US" dirty="0" err="1"/>
              <a:t>ar</a:t>
            </a:r>
            <a:r>
              <a:rPr lang="en-US" dirty="0"/>
              <a:t>-SA”</a:t>
            </a:r>
          </a:p>
        </p:txBody>
      </p:sp>
    </p:spTree>
    <p:extLst>
      <p:ext uri="{BB962C8B-B14F-4D97-AF65-F5344CB8AC3E}">
        <p14:creationId xmlns:p14="http://schemas.microsoft.com/office/powerpoint/2010/main" val="27647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Technologies : HTML , CSS ,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8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HTML and CSS : static page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137" y="3043646"/>
            <a:ext cx="2534195" cy="199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  <a:p>
            <a:pPr algn="ctr"/>
            <a:r>
              <a:rPr lang="en-US" dirty="0"/>
              <a:t>HTML , CSS ,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87789" y="3043646"/>
            <a:ext cx="2534195" cy="1998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72395" y="3357154"/>
            <a:ext cx="4515394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71109" y="2697480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7052" y="436299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3487783" y="4021574"/>
            <a:ext cx="4400006" cy="2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6022" y="5091223"/>
            <a:ext cx="265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Calculator</a:t>
            </a:r>
          </a:p>
          <a:p>
            <a:r>
              <a:rPr lang="en-US" dirty="0"/>
              <a:t>1+2=3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DBB31-5B98-4285-B2A0-E612DCE00488}"/>
              </a:ext>
            </a:extLst>
          </p:cNvPr>
          <p:cNvSpPr txBox="1"/>
          <p:nvPr/>
        </p:nvSpPr>
        <p:spPr>
          <a:xfrm>
            <a:off x="8520545" y="1939636"/>
            <a:ext cx="2341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C#</a:t>
            </a:r>
          </a:p>
          <a:p>
            <a:r>
              <a:rPr lang="en-US" dirty="0"/>
              <a:t>Java : 1995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BB97B-8D14-4F70-BC23-97EDD9EF5A1C}"/>
              </a:ext>
            </a:extLst>
          </p:cNvPr>
          <p:cNvSpPr/>
          <p:nvPr/>
        </p:nvSpPr>
        <p:spPr>
          <a:xfrm>
            <a:off x="431172" y="5721531"/>
            <a:ext cx="80969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08DA6-46B8-46F4-A6E2-389F9E830DD0}"/>
              </a:ext>
            </a:extLst>
          </p:cNvPr>
          <p:cNvSpPr/>
          <p:nvPr/>
        </p:nvSpPr>
        <p:spPr>
          <a:xfrm>
            <a:off x="2092234" y="5721532"/>
            <a:ext cx="80969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C0F84C-E365-4C0E-8A59-7403CB841B38}"/>
              </a:ext>
            </a:extLst>
          </p:cNvPr>
          <p:cNvSpPr/>
          <p:nvPr/>
        </p:nvSpPr>
        <p:spPr>
          <a:xfrm>
            <a:off x="1357745" y="5786514"/>
            <a:ext cx="609600" cy="451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B6607-F73D-4E11-973B-60F5B8150626}"/>
              </a:ext>
            </a:extLst>
          </p:cNvPr>
          <p:cNvSpPr/>
          <p:nvPr/>
        </p:nvSpPr>
        <p:spPr>
          <a:xfrm>
            <a:off x="3061855" y="5826722"/>
            <a:ext cx="691441" cy="343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60FA7-C975-4AE0-8E13-C2E05476886F}"/>
              </a:ext>
            </a:extLst>
          </p:cNvPr>
          <p:cNvSpPr/>
          <p:nvPr/>
        </p:nvSpPr>
        <p:spPr>
          <a:xfrm>
            <a:off x="10834255" y="3474455"/>
            <a:ext cx="900545" cy="1019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BFCF8A-C953-43A7-9FA3-650E6BF536E3}"/>
              </a:ext>
            </a:extLst>
          </p:cNvPr>
          <p:cNvSpPr/>
          <p:nvPr/>
        </p:nvSpPr>
        <p:spPr>
          <a:xfrm>
            <a:off x="4890655" y="5382112"/>
            <a:ext cx="22024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ahmed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2690E7-E30E-45BF-93F6-D053B1016F0D}"/>
              </a:ext>
            </a:extLst>
          </p:cNvPr>
          <p:cNvSpPr/>
          <p:nvPr/>
        </p:nvSpPr>
        <p:spPr>
          <a:xfrm>
            <a:off x="4890655" y="5971041"/>
            <a:ext cx="22024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1-7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919E14-E571-4C9E-BB1F-9E431B76DB11}"/>
              </a:ext>
            </a:extLst>
          </p:cNvPr>
          <p:cNvSpPr/>
          <p:nvPr/>
        </p:nvSpPr>
        <p:spPr>
          <a:xfrm>
            <a:off x="4890655" y="6492875"/>
            <a:ext cx="102523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49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alert(“</a:t>
            </a:r>
            <a:r>
              <a:rPr lang="en-US" dirty="0" err="1"/>
              <a:t>string”|value</a:t>
            </a:r>
            <a:r>
              <a:rPr lang="en-US" dirty="0"/>
              <a:t>)=&gt; display it , then click ok close alert</a:t>
            </a:r>
          </a:p>
          <a:p>
            <a:pPr>
              <a:buFontTx/>
              <a:buChar char="-"/>
            </a:pPr>
            <a:r>
              <a:rPr lang="en-US" dirty="0"/>
              <a:t>Prompt(“</a:t>
            </a:r>
            <a:r>
              <a:rPr lang="en-US" dirty="0" err="1"/>
              <a:t>mesage</a:t>
            </a:r>
            <a:r>
              <a:rPr lang="en-US" dirty="0"/>
              <a:t>”): prompt(“Enter Your Name”)</a:t>
            </a:r>
          </a:p>
          <a:p>
            <a:pPr marL="0" indent="0">
              <a:buNone/>
            </a:pPr>
            <a:r>
              <a:rPr lang="en-US" dirty="0"/>
              <a:t>prompt(“Enter Your </a:t>
            </a:r>
            <a:r>
              <a:rPr lang="en-US" dirty="0" err="1"/>
              <a:t>Name”,”default</a:t>
            </a:r>
            <a:r>
              <a:rPr lang="en-US" dirty="0"/>
              <a:t> value”)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b="1" dirty="0"/>
              <a:t>String</a:t>
            </a:r>
            <a:r>
              <a:rPr lang="en-US" dirty="0"/>
              <a:t> (click on ok) or null : click (cancel or escape)</a:t>
            </a:r>
          </a:p>
          <a:p>
            <a:pPr marL="0" indent="0">
              <a:buNone/>
            </a:pPr>
            <a:r>
              <a:rPr lang="en-US" dirty="0"/>
              <a:t>3- confirm(“</a:t>
            </a:r>
            <a:r>
              <a:rPr lang="en-US" dirty="0" err="1"/>
              <a:t>mesaage</a:t>
            </a:r>
            <a:r>
              <a:rPr lang="en-US" dirty="0"/>
              <a:t>”) : ok (return true) cancel(return false | if user clicked escape)</a:t>
            </a:r>
          </a:p>
        </p:txBody>
      </p:sp>
    </p:spTree>
    <p:extLst>
      <p:ext uri="{BB962C8B-B14F-4D97-AF65-F5344CB8AC3E}">
        <p14:creationId xmlns:p14="http://schemas.microsoft.com/office/powerpoint/2010/main" val="299195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parseInt</a:t>
            </a:r>
            <a:r>
              <a:rPr lang="en-US" dirty="0"/>
              <a:t>(“”)=&gt; number (integral) ,</a:t>
            </a:r>
            <a:br>
              <a:rPr lang="en-US" dirty="0"/>
            </a:br>
            <a:r>
              <a:rPr lang="en-US" dirty="0" err="1"/>
              <a:t>parseFloat</a:t>
            </a:r>
            <a:r>
              <a:rPr lang="en-US" dirty="0"/>
              <a:t>(“”)=&gt;number (may contains fraction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(“100”)=&gt; 100</a:t>
            </a:r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(“100ABC”)=&gt;100</a:t>
            </a:r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(“ABC100”)=&gt;</a:t>
            </a:r>
            <a:r>
              <a:rPr lang="en-US" dirty="0" err="1"/>
              <a:t>NaN</a:t>
            </a:r>
            <a:r>
              <a:rPr lang="en-US" dirty="0"/>
              <a:t> (not a number)</a:t>
            </a:r>
          </a:p>
        </p:txBody>
      </p:sp>
    </p:spTree>
    <p:extLst>
      <p:ext uri="{BB962C8B-B14F-4D97-AF65-F5344CB8AC3E}">
        <p14:creationId xmlns:p14="http://schemas.microsoft.com/office/powerpoint/2010/main" val="1537730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 , </a:t>
            </a:r>
            <a:r>
              <a:rPr lang="en-US" dirty="0" err="1"/>
              <a:t>parseFloat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9634" y="1525179"/>
            <a:ext cx="13676811" cy="3464832"/>
          </a:xfrm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1- Trimming string : remove spaces from start and end of input string : </a:t>
            </a:r>
            <a:r>
              <a:rPr lang="en-US" dirty="0" err="1"/>
              <a:t>parseInt</a:t>
            </a:r>
            <a:r>
              <a:rPr lang="en-US" dirty="0"/>
              <a:t>(“   123   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paseInt</a:t>
            </a:r>
            <a:r>
              <a:rPr lang="en-US" dirty="0"/>
              <a:t>(“123”)</a:t>
            </a:r>
          </a:p>
          <a:p>
            <a:pPr marL="0" indent="0">
              <a:buNone/>
            </a:pPr>
            <a:r>
              <a:rPr lang="en-US" dirty="0"/>
              <a:t>2- if length of result of trimmed string = 0 =&gt; return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parseInt</a:t>
            </a:r>
            <a:r>
              <a:rPr lang="en-US" dirty="0"/>
              <a:t>(“      ”)=&gt;</a:t>
            </a:r>
            <a:r>
              <a:rPr lang="en-US" dirty="0" err="1"/>
              <a:t>parseInt</a:t>
            </a:r>
            <a:r>
              <a:rPr lang="en-US" dirty="0"/>
              <a:t>(“”)=&gt;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else if length GT 0</a:t>
            </a:r>
          </a:p>
          <a:p>
            <a:pPr marL="0" indent="0">
              <a:buNone/>
            </a:pPr>
            <a:r>
              <a:rPr lang="en-US" dirty="0"/>
              <a:t>		- check first letter in string if it is a digit =&gt; return it else return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parseInt</a:t>
            </a:r>
            <a:r>
              <a:rPr lang="en-US" dirty="0"/>
              <a:t>(“ 123A456 ”);</a:t>
            </a:r>
            <a:r>
              <a:rPr lang="en-US" dirty="0" err="1"/>
              <a:t>parseInt</a:t>
            </a:r>
            <a:r>
              <a:rPr lang="en-US" dirty="0"/>
              <a:t>(“123A456”)=123</a:t>
            </a:r>
          </a:p>
          <a:p>
            <a:pPr marL="0" indent="0">
              <a:buNone/>
            </a:pPr>
            <a:r>
              <a:rPr lang="en-US" dirty="0"/>
              <a:t>		- stop if next character is letter or reached to end of string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parseInt</a:t>
            </a:r>
            <a:r>
              <a:rPr lang="en-US" dirty="0"/>
              <a:t>(“ A123456 ”);</a:t>
            </a:r>
            <a:r>
              <a:rPr lang="en-US" dirty="0" err="1"/>
              <a:t>parseInt</a:t>
            </a:r>
            <a:r>
              <a:rPr lang="en-US" dirty="0"/>
              <a:t>(“A123456”)=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1240" y="5408023"/>
            <a:ext cx="758952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:</a:t>
            </a:r>
          </a:p>
          <a:p>
            <a:r>
              <a:rPr lang="en-US" dirty="0"/>
              <a:t>From type Number : </a:t>
            </a:r>
            <a:r>
              <a:rPr lang="en-US" dirty="0" err="1"/>
              <a:t>NaN</a:t>
            </a:r>
            <a:r>
              <a:rPr lang="en-US" dirty="0"/>
              <a:t> not Equal Any Thing even </a:t>
            </a:r>
            <a:r>
              <a:rPr lang="en-US" dirty="0" err="1"/>
              <a:t>NaN</a:t>
            </a:r>
            <a:r>
              <a:rPr lang="en-US" dirty="0"/>
              <a:t> (</a:t>
            </a:r>
            <a:r>
              <a:rPr lang="en-US" dirty="0" err="1"/>
              <a:t>NaN</a:t>
            </a:r>
            <a:r>
              <a:rPr lang="en-US" dirty="0"/>
              <a:t>==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r>
              <a:rPr lang="en-US" dirty="0" err="1"/>
              <a:t>NaN</a:t>
            </a:r>
            <a:r>
              <a:rPr lang="en-US" dirty="0"/>
              <a:t> is </a:t>
            </a:r>
            <a:r>
              <a:rPr lang="en-US" dirty="0" err="1"/>
              <a:t>atoxic</a:t>
            </a:r>
            <a:r>
              <a:rPr lang="en-US" dirty="0"/>
              <a:t> value : NaN+20 =&gt;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83326" y="5590903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isNaN</a:t>
            </a:r>
            <a:r>
              <a:rPr lang="en-US" dirty="0"/>
              <a:t>();=&gt; </a:t>
            </a:r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4023" y="182880"/>
            <a:ext cx="394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     A23ABC456    ”</a:t>
            </a:r>
          </a:p>
          <a:p>
            <a:r>
              <a:rPr lang="en-US" dirty="0"/>
              <a:t>“A23ABC456”:NAN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5ACC6-E328-445B-B659-6C25B2180E0E}"/>
              </a:ext>
            </a:extLst>
          </p:cNvPr>
          <p:cNvSpPr txBox="1"/>
          <p:nvPr/>
        </p:nvSpPr>
        <p:spPr>
          <a:xfrm>
            <a:off x="9890760" y="391154"/>
            <a:ext cx="2326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“B123Abcd ”</a:t>
            </a:r>
          </a:p>
          <a:p>
            <a:r>
              <a:rPr lang="en-US" dirty="0"/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263829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8F1B-06B8-480B-8D44-E8A92944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: stands for Not a number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7FB3-57C5-4C47-8B59-B6E41E00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Special value in </a:t>
            </a:r>
            <a:r>
              <a:rPr lang="en-US" dirty="0" err="1"/>
              <a:t>js</a:t>
            </a:r>
            <a:r>
              <a:rPr lang="en-US" dirty="0"/>
              <a:t> , from type number , but not equal any thing even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NaN</a:t>
            </a:r>
            <a:r>
              <a:rPr lang="en-US" dirty="0"/>
              <a:t> is </a:t>
            </a:r>
            <a:r>
              <a:rPr lang="en-US" dirty="0" err="1"/>
              <a:t>Atoxic</a:t>
            </a:r>
            <a:r>
              <a:rPr lang="en-US" dirty="0"/>
              <a:t> value , if any expression contains </a:t>
            </a:r>
            <a:r>
              <a:rPr lang="en-US" dirty="0" err="1"/>
              <a:t>NaN</a:t>
            </a:r>
            <a:r>
              <a:rPr lang="en-US" dirty="0"/>
              <a:t> , Total evaluation , </a:t>
            </a:r>
            <a:r>
              <a:rPr lang="en-US" dirty="0" err="1"/>
              <a:t>NaN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19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 , </a:t>
            </a:r>
            <a:r>
              <a:rPr lang="en-US" dirty="0" err="1"/>
              <a:t>parseFloat</a:t>
            </a:r>
            <a:r>
              <a:rPr lang="en-US" dirty="0"/>
              <a:t> (“</a:t>
            </a:r>
            <a:r>
              <a:rPr lang="en-US" dirty="0" err="1"/>
              <a:t>string”,radix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(“ABC”);// radix 16</a:t>
            </a:r>
          </a:p>
          <a:p>
            <a:pPr marL="0" indent="0">
              <a:buNone/>
            </a:pPr>
            <a:r>
              <a:rPr lang="en-US" dirty="0"/>
              <a:t>By default </a:t>
            </a:r>
            <a:r>
              <a:rPr lang="en-US" dirty="0" err="1"/>
              <a:t>parseInt</a:t>
            </a:r>
            <a:r>
              <a:rPr lang="en-US" dirty="0"/>
              <a:t> work with radix 10</a:t>
            </a:r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(“ABC”);//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(“ABC”,10);//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parseInt</a:t>
            </a:r>
            <a:r>
              <a:rPr lang="en-US" dirty="0"/>
              <a:t>(“ABC”,16);//</a:t>
            </a:r>
          </a:p>
        </p:txBody>
      </p:sp>
    </p:spTree>
    <p:extLst>
      <p:ext uri="{BB962C8B-B14F-4D97-AF65-F5344CB8AC3E}">
        <p14:creationId xmlns:p14="http://schemas.microsoft.com/office/powerpoint/2010/main" val="50480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</a:t>
            </a:r>
            <a:r>
              <a:rPr lang="en-US" dirty="0"/>
              <a:t> : </a:t>
            </a:r>
            <a:r>
              <a:rPr lang="en-US" b="1" dirty="0"/>
              <a:t>toxic</a:t>
            </a:r>
            <a:r>
              <a:rPr lang="en-US" dirty="0"/>
              <a:t> value : change expression to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Parsing using </a:t>
            </a:r>
            <a:r>
              <a:rPr lang="en-US" dirty="0" err="1"/>
              <a:t>parseInt</a:t>
            </a:r>
            <a:r>
              <a:rPr lang="en-US" dirty="0"/>
              <a:t> , </a:t>
            </a:r>
            <a:r>
              <a:rPr lang="en-US" dirty="0" err="1"/>
              <a:t>parseFloat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2- undefined value ( summation , </a:t>
            </a:r>
            <a:r>
              <a:rPr lang="en-US" dirty="0" err="1"/>
              <a:t>sybtration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x; // x= undefined : from type undefined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y = x+5; // y: </a:t>
            </a:r>
            <a:r>
              <a:rPr lang="en-US" dirty="0" err="1"/>
              <a:t>NaN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3- division / zero =&gt; in </a:t>
            </a:r>
            <a:r>
              <a:rPr lang="en-US" dirty="0" err="1"/>
              <a:t>js</a:t>
            </a:r>
            <a:r>
              <a:rPr lang="en-US" dirty="0"/>
              <a:t> will not throw  exception  =&gt; infinity</a:t>
            </a:r>
          </a:p>
          <a:p>
            <a:pPr marL="0" indent="0">
              <a:buNone/>
            </a:pPr>
            <a:r>
              <a:rPr lang="en-US" dirty="0"/>
              <a:t>	20%5 = 4 : stopping condition : zero </a:t>
            </a:r>
          </a:p>
          <a:p>
            <a:pPr marL="0" indent="0">
              <a:buNone/>
            </a:pPr>
            <a:r>
              <a:rPr lang="en-US" dirty="0"/>
              <a:t>	20/0= infinity : </a:t>
            </a:r>
          </a:p>
          <a:p>
            <a:pPr marL="0" indent="0">
              <a:buNone/>
            </a:pPr>
            <a:r>
              <a:rPr lang="en-US" dirty="0"/>
              <a:t>Infinity / Infinity =&gt;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4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: Number , + have the same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75982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1- trim for input string </a:t>
            </a:r>
          </a:p>
          <a:p>
            <a:pPr marL="0" indent="0">
              <a:buNone/>
            </a:pPr>
            <a:r>
              <a:rPr lang="en-US" dirty="0"/>
              <a:t>	- check string length = 0 &gt; return 0</a:t>
            </a:r>
          </a:p>
          <a:p>
            <a:pPr marL="0" indent="0">
              <a:buNone/>
            </a:pPr>
            <a:r>
              <a:rPr lang="en-US" dirty="0"/>
              <a:t>	- if all </a:t>
            </a:r>
            <a:r>
              <a:rPr lang="en-US" dirty="0" err="1"/>
              <a:t>chracarters</a:t>
            </a:r>
            <a:r>
              <a:rPr lang="en-US" dirty="0"/>
              <a:t> inside string is digits or not </a:t>
            </a:r>
          </a:p>
          <a:p>
            <a:pPr marL="0" indent="0">
              <a:buNone/>
            </a:pPr>
            <a:r>
              <a:rPr lang="en-US" dirty="0"/>
              <a:t>		- return number</a:t>
            </a:r>
          </a:p>
          <a:p>
            <a:pPr marL="0" indent="0">
              <a:buNone/>
            </a:pPr>
            <a:r>
              <a:rPr lang="en-US" dirty="0"/>
              <a:t>		else return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3EB41-7FCF-4B89-8F3C-28E3ACCFECF1}"/>
              </a:ext>
            </a:extLst>
          </p:cNvPr>
          <p:cNvSpPr txBox="1"/>
          <p:nvPr/>
        </p:nvSpPr>
        <p:spPr>
          <a:xfrm>
            <a:off x="1035424" y="4961965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“123” :radix 3 system : base 3 =&gt; “12”</a:t>
            </a:r>
          </a:p>
          <a:p>
            <a:r>
              <a:rPr lang="en-US" dirty="0"/>
              <a:t>2*3^0 + 1*3^1 =2+3=&gt;5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6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DCA6-6B2F-4CF6-B3E6-CF1AA000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real type of variable or objects use constructor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696D-1453-47F3-9710-100E6A24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733940"/>
              </p:ext>
            </p:extLst>
          </p:nvPr>
        </p:nvGraphicFramePr>
        <p:xfrm>
          <a:off x="5643154" y="719666"/>
          <a:ext cx="45168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Summation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1EEEA7-C6C0-4122-A60D-FA04394223AD}"/>
              </a:ext>
            </a:extLst>
          </p:cNvPr>
          <p:cNvSpPr txBox="1"/>
          <p:nvPr/>
        </p:nvSpPr>
        <p:spPr>
          <a:xfrm>
            <a:off x="295835" y="1842247"/>
            <a:ext cx="324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myarr</a:t>
            </a:r>
            <a:r>
              <a:rPr lang="en-US" dirty="0"/>
              <a:t>=[1,2,3]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709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Casting :  convert type to another type </a:t>
            </a:r>
            <a:br>
              <a:rPr lang="en-US" dirty="0"/>
            </a:br>
            <a:r>
              <a:rPr lang="en-US" dirty="0"/>
              <a:t>- implicit cast : coercion</a:t>
            </a:r>
            <a:br>
              <a:rPr lang="en-US" dirty="0"/>
            </a:br>
            <a:r>
              <a:rPr lang="en-US" dirty="0"/>
              <a:t>- explicit cast ( Number , +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16183"/>
            <a:ext cx="1070936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Number ( New Date())=&gt; return number in milliseconds represent date object</a:t>
            </a:r>
          </a:p>
          <a:p>
            <a:r>
              <a:rPr lang="en-US" dirty="0"/>
              <a:t>Number(false)</a:t>
            </a:r>
          </a:p>
          <a:p>
            <a:r>
              <a:rPr lang="en-US" dirty="0"/>
              <a:t>Number(true)</a:t>
            </a:r>
          </a:p>
          <a:p>
            <a:r>
              <a:rPr lang="en-US" dirty="0"/>
              <a:t>Number(null)</a:t>
            </a:r>
          </a:p>
          <a:p>
            <a:r>
              <a:rPr lang="en-US" dirty="0"/>
              <a:t>Number(undefined)</a:t>
            </a:r>
          </a:p>
          <a:p>
            <a:r>
              <a:rPr lang="en-US" dirty="0"/>
              <a:t>Number(“    \n\t”)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8091" y="4467497"/>
            <a:ext cx="7641772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Inherit from base Object :  </a:t>
            </a:r>
            <a:r>
              <a:rPr lang="en-US" dirty="0" err="1"/>
              <a:t>toString</a:t>
            </a:r>
            <a:r>
              <a:rPr lang="en-US" dirty="0"/>
              <a:t>();// “[object Object]”</a:t>
            </a:r>
          </a:p>
          <a:p>
            <a:r>
              <a:rPr lang="en-US" dirty="0" err="1"/>
              <a:t>Var</a:t>
            </a:r>
            <a:r>
              <a:rPr lang="en-US" dirty="0"/>
              <a:t> person={</a:t>
            </a:r>
          </a:p>
          <a:p>
            <a:r>
              <a:rPr lang="en-US" dirty="0"/>
              <a:t>	id : 10,</a:t>
            </a:r>
          </a:p>
          <a:p>
            <a:r>
              <a:rPr lang="en-US" dirty="0"/>
              <a:t>	name:”</a:t>
            </a:r>
            <a:r>
              <a:rPr lang="en-US" dirty="0" err="1"/>
              <a:t>nasr</a:t>
            </a:r>
            <a:r>
              <a:rPr lang="en-US" dirty="0"/>
              <a:t>”,</a:t>
            </a:r>
          </a:p>
          <a:p>
            <a:r>
              <a:rPr lang="en-US" dirty="0"/>
              <a:t>	</a:t>
            </a:r>
            <a:r>
              <a:rPr lang="en-US" dirty="0" err="1"/>
              <a:t>print:function</a:t>
            </a:r>
            <a:r>
              <a:rPr lang="en-US" dirty="0"/>
              <a:t>(){console.log(“hello from person object”)}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76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loosely types language : not strongly typed language </a:t>
            </a:r>
          </a:p>
          <a:p>
            <a:pPr marL="0" indent="0">
              <a:buNone/>
            </a:pPr>
            <a:r>
              <a:rPr lang="en-US" dirty="0"/>
              <a:t>strongly typed language : c , </a:t>
            </a:r>
            <a:r>
              <a:rPr lang="en-US" dirty="0" err="1"/>
              <a:t>c++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  x = 10;</a:t>
            </a:r>
          </a:p>
          <a:p>
            <a:pPr marL="0" indent="0">
              <a:buNone/>
            </a:pPr>
            <a:r>
              <a:rPr lang="en-US" dirty="0"/>
              <a:t>x=“string”</a:t>
            </a:r>
          </a:p>
          <a:p>
            <a:pPr marL="0" indent="0">
              <a:buNone/>
            </a:pPr>
            <a:r>
              <a:rPr lang="en-US" dirty="0"/>
              <a:t>Loosely typed : variable type will be determined according it’s value </a:t>
            </a:r>
          </a:p>
          <a:p>
            <a:pPr marL="0" indent="0">
              <a:buNone/>
            </a:pPr>
            <a:r>
              <a:rPr lang="en-US" dirty="0"/>
              <a:t>Use keyword </a:t>
            </a:r>
            <a:r>
              <a:rPr lang="en-US" dirty="0" err="1"/>
              <a:t>var</a:t>
            </a:r>
            <a:r>
              <a:rPr lang="en-US" dirty="0"/>
              <a:t> ;</a:t>
            </a:r>
          </a:p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var</a:t>
            </a:r>
            <a:r>
              <a:rPr lang="en-US" dirty="0"/>
              <a:t> x; // undefined : </a:t>
            </a:r>
            <a:r>
              <a:rPr lang="en-US" dirty="0" err="1"/>
              <a:t>typeof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x=“</a:t>
            </a:r>
            <a:r>
              <a:rPr lang="en-US" dirty="0" err="1"/>
              <a:t>iti</a:t>
            </a:r>
            <a:r>
              <a:rPr lang="en-US" dirty="0"/>
              <a:t>” // </a:t>
            </a:r>
            <a:r>
              <a:rPr lang="en-US" dirty="0" err="1"/>
              <a:t>typeof</a:t>
            </a:r>
            <a:r>
              <a:rPr lang="en-US" dirty="0"/>
              <a:t> x : string</a:t>
            </a:r>
          </a:p>
          <a:p>
            <a:pPr marL="0" indent="0">
              <a:buNone/>
            </a:pPr>
            <a:r>
              <a:rPr lang="en-US" dirty="0"/>
              <a:t>x=10;// </a:t>
            </a:r>
            <a:r>
              <a:rPr lang="en-US" dirty="0" err="1"/>
              <a:t>typeof</a:t>
            </a:r>
            <a:r>
              <a:rPr lang="en-US" dirty="0"/>
              <a:t> x : 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B3BC-3685-448C-9659-8FE1F876EC1E}"/>
              </a:ext>
            </a:extLst>
          </p:cNvPr>
          <p:cNvSpPr txBox="1"/>
          <p:nvPr/>
        </p:nvSpPr>
        <p:spPr>
          <a:xfrm>
            <a:off x="8991600" y="4613564"/>
            <a:ext cx="28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a ;</a:t>
            </a:r>
          </a:p>
          <a:p>
            <a:r>
              <a:rPr lang="en-US" dirty="0"/>
              <a:t>Var A;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0203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: coercion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String :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 test = “123” + 20;// “123”+”20” =&gt; “12320” : + =&gt; concatenation</a:t>
            </a:r>
          </a:p>
          <a:p>
            <a:pPr>
              <a:buFontTx/>
              <a:buChar char="-"/>
            </a:pPr>
            <a:r>
              <a:rPr lang="en-US" dirty="0"/>
              <a:t>“string”*number =&gt; convert string to number </a:t>
            </a:r>
          </a:p>
          <a:p>
            <a:pPr>
              <a:buFontTx/>
              <a:buChar char="-"/>
            </a:pPr>
            <a:r>
              <a:rPr lang="en-US" dirty="0"/>
              <a:t>Boolean : true : false :</a:t>
            </a:r>
          </a:p>
          <a:p>
            <a:pPr marL="0" indent="0">
              <a:buNone/>
            </a:pPr>
            <a:r>
              <a:rPr lang="en-US" dirty="0"/>
              <a:t>If(true &gt; false ){}</a:t>
            </a:r>
          </a:p>
          <a:p>
            <a:pPr marL="0" indent="0">
              <a:buNone/>
            </a:pPr>
            <a:r>
              <a:rPr lang="en-US" dirty="0"/>
              <a:t>true+1=&gt;2</a:t>
            </a:r>
          </a:p>
          <a:p>
            <a:pPr marL="0" indent="0">
              <a:buNone/>
            </a:pPr>
            <a:r>
              <a:rPr lang="en-US" dirty="0"/>
              <a:t>1&gt;"0"&lt;20&gt;15&lt;-1 =&gt; false</a:t>
            </a:r>
          </a:p>
          <a:p>
            <a:pPr marL="0" indent="0">
              <a:buNone/>
            </a:pPr>
            <a:r>
              <a:rPr lang="en-US" dirty="0"/>
              <a:t>true&lt;20 =&gt; true&gt;15 =&gt; false&lt;-1 =&gt; false : 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16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check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If(“100”==100){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Strict check ===</a:t>
            </a:r>
          </a:p>
          <a:p>
            <a:pPr marL="571500" indent="-571500">
              <a:buFontTx/>
              <a:buChar char="-"/>
            </a:pPr>
            <a:r>
              <a:rPr lang="en-US" dirty="0"/>
              <a:t>Check if two operands from the same type </a:t>
            </a:r>
          </a:p>
          <a:p>
            <a:pPr marL="1028700" lvl="1" indent="-571500">
              <a:buFontTx/>
              <a:buChar char="-"/>
            </a:pPr>
            <a:r>
              <a:rPr lang="en-US" dirty="0"/>
              <a:t>- if false =&gt; return false</a:t>
            </a:r>
          </a:p>
          <a:p>
            <a:pPr lvl="2"/>
            <a:r>
              <a:rPr lang="en-US" dirty="0"/>
              <a:t>- If true : evaluate value of operands</a:t>
            </a:r>
          </a:p>
        </p:txBody>
      </p:sp>
    </p:spTree>
    <p:extLst>
      <p:ext uri="{BB962C8B-B14F-4D97-AF65-F5344CB8AC3E}">
        <p14:creationId xmlns:p14="http://schemas.microsoft.com/office/powerpoint/2010/main" val="3885814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: scopes : in es5 : no block scopes</a:t>
            </a:r>
            <a:br>
              <a:rPr lang="en-US" dirty="0"/>
            </a:br>
            <a:r>
              <a:rPr lang="en-US" dirty="0"/>
              <a:t>if(){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test=10; 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68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// global</a:t>
            </a:r>
          </a:p>
          <a:p>
            <a:pPr marL="0" indent="0">
              <a:buNone/>
            </a:pPr>
            <a:r>
              <a:rPr lang="en-US" dirty="0"/>
              <a:t>	// local : function scope</a:t>
            </a:r>
          </a:p>
          <a:p>
            <a:pPr marL="0" indent="0">
              <a:buNone/>
            </a:pPr>
            <a:r>
              <a:rPr lang="en-US" dirty="0"/>
              <a:t>	function </a:t>
            </a:r>
            <a:r>
              <a:rPr lang="en-US" dirty="0" err="1"/>
              <a:t>myfun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var</a:t>
            </a:r>
            <a:r>
              <a:rPr lang="en-US" dirty="0"/>
              <a:t> test=10; // accessible only within function scope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test=&gt; error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8380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: recommended to use </a:t>
            </a:r>
            <a:r>
              <a:rPr lang="en-US" dirty="0" err="1"/>
              <a:t>var</a:t>
            </a:r>
            <a:r>
              <a:rPr lang="en-US" dirty="0"/>
              <a:t> in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testone</a:t>
            </a:r>
            <a:r>
              <a:rPr lang="en-US" dirty="0"/>
              <a:t>;// initialized by undefined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testtwo</a:t>
            </a:r>
            <a:r>
              <a:rPr lang="en-US" dirty="0"/>
              <a:t>=10;// you have to initialize it 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14591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: object type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To declare string variable in </a:t>
            </a:r>
            <a:r>
              <a:rPr lang="en-US" dirty="0" err="1"/>
              <a:t>js</a:t>
            </a:r>
            <a:r>
              <a:rPr lang="en-US" dirty="0"/>
              <a:t> wrapped within ‘’ or “”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name=‘Nasr’; // literal creation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name2=“</a:t>
            </a:r>
            <a:r>
              <a:rPr lang="en-US" dirty="0" err="1"/>
              <a:t>Kassem</a:t>
            </a:r>
            <a:r>
              <a:rPr lang="en-US" dirty="0"/>
              <a:t>”;</a:t>
            </a:r>
          </a:p>
          <a:p>
            <a:pPr marL="0" indent="0">
              <a:buNone/>
            </a:pPr>
            <a:r>
              <a:rPr lang="en-US" dirty="0" err="1"/>
              <a:t>typeof</a:t>
            </a:r>
            <a:r>
              <a:rPr lang="en-US" dirty="0"/>
              <a:t> name: “string”</a:t>
            </a:r>
          </a:p>
          <a:p>
            <a:pPr marL="0" indent="0">
              <a:buNone/>
            </a:pPr>
            <a:r>
              <a:rPr lang="en-US" dirty="0"/>
              <a:t>name.constructor.name=“String”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fullname</a:t>
            </a:r>
            <a:r>
              <a:rPr lang="en-US" dirty="0"/>
              <a:t>=new String(“Nasr </a:t>
            </a:r>
            <a:r>
              <a:rPr lang="en-US" dirty="0" err="1"/>
              <a:t>Kassem</a:t>
            </a:r>
            <a:r>
              <a:rPr lang="en-US" dirty="0"/>
              <a:t>”);//Constructor creation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from String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Property : length </a:t>
            </a:r>
          </a:p>
          <a:p>
            <a:pPr marL="0" indent="0">
              <a:buNone/>
            </a:pPr>
            <a:r>
              <a:rPr lang="en-US" dirty="0"/>
              <a:t>Methods :</a:t>
            </a:r>
          </a:p>
          <a:p>
            <a:pPr marL="0" indent="0">
              <a:buNone/>
            </a:pPr>
            <a:r>
              <a:rPr lang="en-US" dirty="0"/>
              <a:t>1- manipulate string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charAt</a:t>
            </a:r>
            <a:r>
              <a:rPr lang="en-US" dirty="0"/>
              <a:t>(index) , </a:t>
            </a:r>
            <a:r>
              <a:rPr lang="en-US" dirty="0" err="1"/>
              <a:t>indeOf</a:t>
            </a:r>
            <a:r>
              <a:rPr lang="en-US" dirty="0"/>
              <a:t>() , </a:t>
            </a:r>
            <a:r>
              <a:rPr lang="en-US" dirty="0" err="1"/>
              <a:t>lastIndexOf</a:t>
            </a:r>
            <a:r>
              <a:rPr lang="en-US" dirty="0"/>
              <a:t>() , substring , </a:t>
            </a:r>
            <a:r>
              <a:rPr lang="en-US" dirty="0" err="1"/>
              <a:t>substr</a:t>
            </a:r>
            <a:r>
              <a:rPr lang="en-US" dirty="0"/>
              <a:t> , slice , split , replace , </a:t>
            </a:r>
          </a:p>
          <a:p>
            <a:pPr marL="0" indent="0">
              <a:buNone/>
            </a:pPr>
            <a:r>
              <a:rPr lang="en-US" dirty="0"/>
              <a:t>2- format string</a:t>
            </a:r>
          </a:p>
        </p:txBody>
      </p:sp>
    </p:spTree>
    <p:extLst>
      <p:ext uri="{BB962C8B-B14F-4D97-AF65-F5344CB8AC3E}">
        <p14:creationId xmlns:p14="http://schemas.microsoft.com/office/powerpoint/2010/main" val="821390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from string : substring , </a:t>
            </a:r>
            <a:r>
              <a:rPr lang="en-US" dirty="0" err="1"/>
              <a:t>substr</a:t>
            </a:r>
            <a:r>
              <a:rPr lang="en-US" dirty="0"/>
              <a:t> , 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b="1" dirty="0"/>
              <a:t>substring(</a:t>
            </a:r>
            <a:r>
              <a:rPr lang="en-US" b="1" dirty="0" err="1"/>
              <a:t>start,end</a:t>
            </a:r>
            <a:r>
              <a:rPr lang="en-US" b="1" dirty="0"/>
              <a:t>?)</a:t>
            </a:r>
          </a:p>
          <a:p>
            <a:pPr>
              <a:buFontTx/>
              <a:buChar char="-"/>
            </a:pPr>
            <a:r>
              <a:rPr lang="en-US" b="1" dirty="0" err="1"/>
              <a:t>Substr</a:t>
            </a:r>
            <a:r>
              <a:rPr lang="en-US" b="1" dirty="0"/>
              <a:t>(</a:t>
            </a:r>
            <a:r>
              <a:rPr lang="en-US" b="1" dirty="0" err="1"/>
              <a:t>startposition,length</a:t>
            </a:r>
            <a:r>
              <a:rPr lang="en-US" b="1" dirty="0"/>
              <a:t>)</a:t>
            </a:r>
          </a:p>
          <a:p>
            <a:pPr>
              <a:buFontTx/>
              <a:buChar char="-"/>
            </a:pPr>
            <a:r>
              <a:rPr lang="en-US" b="1" dirty="0"/>
              <a:t>Slice(</a:t>
            </a:r>
            <a:r>
              <a:rPr lang="en-US" b="1" dirty="0" err="1"/>
              <a:t>start,end</a:t>
            </a:r>
            <a:r>
              <a:rPr lang="en-US" b="1" dirty="0"/>
              <a:t>?)</a:t>
            </a:r>
          </a:p>
          <a:p>
            <a:pPr marL="0" indent="0">
              <a:buNone/>
            </a:pPr>
            <a:r>
              <a:rPr lang="en-US" dirty="0"/>
              <a:t>1- Substring(0,3)=&gt; return string “from index 0 to index 2”</a:t>
            </a:r>
          </a:p>
          <a:p>
            <a:pPr marL="0" indent="0">
              <a:buNone/>
            </a:pPr>
            <a:r>
              <a:rPr lang="en-US" dirty="0"/>
              <a:t>2- substring(0)=&gt; end string .length</a:t>
            </a:r>
          </a:p>
          <a:p>
            <a:pPr marL="0" indent="0">
              <a:buNone/>
            </a:pPr>
            <a:r>
              <a:rPr lang="en-US" dirty="0"/>
              <a:t>3- substring(5,1)=&gt; swap two values (1,5)</a:t>
            </a:r>
          </a:p>
          <a:p>
            <a:pPr marL="0" indent="0">
              <a:buNone/>
            </a:pPr>
            <a:r>
              <a:rPr lang="en-US" dirty="0"/>
              <a:t>4- substring(-1);start from index zero</a:t>
            </a:r>
          </a:p>
          <a:p>
            <a:pPr marL="0" indent="0">
              <a:buNone/>
            </a:pPr>
            <a:r>
              <a:rPr lang="en-US" dirty="0"/>
              <a:t>5- substring (5,-1);substring(-1,5)=&gt; substring(0,5)</a:t>
            </a:r>
          </a:p>
        </p:txBody>
      </p:sp>
    </p:spTree>
    <p:extLst>
      <p:ext uri="{BB962C8B-B14F-4D97-AF65-F5344CB8AC3E}">
        <p14:creationId xmlns:p14="http://schemas.microsoft.com/office/powerpoint/2010/main" val="1754311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indexOf</a:t>
            </a:r>
            <a:r>
              <a:rPr lang="en-US" dirty="0"/>
              <a:t>(“”,)</a:t>
            </a:r>
            <a:br>
              <a:rPr lang="en-US" dirty="0"/>
            </a:br>
            <a:r>
              <a:rPr lang="en-US" dirty="0" err="1"/>
              <a:t>lastIndexOf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Replace(“”,””)</a:t>
            </a:r>
          </a:p>
          <a:p>
            <a:pPr marL="0" indent="0">
              <a:buNone/>
            </a:pPr>
            <a:r>
              <a:rPr lang="en-US" dirty="0"/>
              <a:t>Replace(regex,”</a:t>
            </a:r>
            <a:r>
              <a:rPr lang="en-US" dirty="0" err="1"/>
              <a:t>newvalue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// regular expression : object from type regex </a:t>
            </a:r>
          </a:p>
          <a:p>
            <a:pPr marL="0" indent="0">
              <a:buNone/>
            </a:pPr>
            <a:r>
              <a:rPr lang="en-US" dirty="0"/>
              <a:t>- Literal creation :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myexpression</a:t>
            </a:r>
            <a:r>
              <a:rPr lang="en-US" dirty="0"/>
              <a:t> = /[</a:t>
            </a:r>
            <a:r>
              <a:rPr lang="en-US" dirty="0" err="1"/>
              <a:t>pattren</a:t>
            </a:r>
            <a:r>
              <a:rPr lang="en-US" dirty="0"/>
              <a:t>]/flags[</a:t>
            </a:r>
            <a:r>
              <a:rPr lang="en-US" dirty="0" err="1"/>
              <a:t>I,g,m</a:t>
            </a:r>
            <a:r>
              <a:rPr lang="en-US" dirty="0"/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471574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document.write</a:t>
            </a:r>
            <a:r>
              <a:rPr lang="en-US" dirty="0"/>
              <a:t> (“”) =&gt; inside body</a:t>
            </a:r>
            <a:br>
              <a:rPr lang="en-US" dirty="0"/>
            </a:br>
            <a:r>
              <a:rPr lang="en-US" dirty="0" err="1"/>
              <a:t>document.writeln</a:t>
            </a:r>
            <a:r>
              <a:rPr lang="en-US" dirty="0"/>
              <a:t>(“”)=&gt; leave new empty 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Method </a:t>
            </a:r>
            <a:r>
              <a:rPr lang="en-US" dirty="0" err="1"/>
              <a:t>chaning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method1().method2().method3()</a:t>
            </a:r>
          </a:p>
          <a:p>
            <a:pPr marL="0" indent="0">
              <a:buNone/>
            </a:pPr>
            <a:r>
              <a:rPr lang="en-US" dirty="0"/>
              <a:t>Output of method1 is an input for method 2 and output of method2 is an input for method3</a:t>
            </a:r>
          </a:p>
          <a:p>
            <a:pPr marL="0" indent="0">
              <a:buNone/>
            </a:pPr>
            <a:r>
              <a:rPr lang="en-US" dirty="0" err="1"/>
              <a:t>Mystr.bold</a:t>
            </a:r>
            <a:r>
              <a:rPr lang="en-US" dirty="0"/>
              <a:t>().italics();</a:t>
            </a:r>
          </a:p>
          <a:p>
            <a:pPr marL="0" indent="0">
              <a:buNone/>
            </a:pPr>
            <a:r>
              <a:rPr lang="en-US" dirty="0"/>
              <a:t>“&lt;b&gt;</a:t>
            </a:r>
            <a:r>
              <a:rPr lang="en-US" dirty="0" err="1"/>
              <a:t>Mystring</a:t>
            </a:r>
            <a:r>
              <a:rPr lang="en-US" dirty="0"/>
              <a:t>&lt;/b&gt;”</a:t>
            </a:r>
          </a:p>
          <a:p>
            <a:pPr marL="0" indent="0">
              <a:buNone/>
            </a:pPr>
            <a:r>
              <a:rPr lang="en-US" dirty="0"/>
              <a:t>“&lt;</a:t>
            </a:r>
            <a:r>
              <a:rPr lang="en-US" dirty="0" err="1"/>
              <a:t>i</a:t>
            </a:r>
            <a:r>
              <a:rPr lang="en-US" dirty="0"/>
              <a:t>&gt;&lt;b&gt;</a:t>
            </a:r>
            <a:r>
              <a:rPr lang="en-US" dirty="0" err="1"/>
              <a:t>Mystring</a:t>
            </a:r>
            <a:r>
              <a:rPr lang="en-US" dirty="0"/>
              <a:t>&lt;/b&gt;&lt;/</a:t>
            </a:r>
            <a:r>
              <a:rPr lang="en-US" dirty="0" err="1"/>
              <a:t>i</a:t>
            </a:r>
            <a:r>
              <a:rPr lang="en-US" dirty="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1731489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Split(“splitter”)=&gt; return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ITI”.split</a:t>
            </a:r>
            <a:r>
              <a:rPr lang="en-US" dirty="0"/>
              <a:t>(“T”)=&gt;[“</a:t>
            </a:r>
            <a:r>
              <a:rPr lang="en-US" dirty="0" err="1"/>
              <a:t>i</a:t>
            </a:r>
            <a:r>
              <a:rPr lang="en-US" dirty="0"/>
              <a:t>”,”</a:t>
            </a:r>
            <a:r>
              <a:rPr lang="en-US" dirty="0" err="1"/>
              <a:t>i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iti@mansoura</a:t>
            </a:r>
            <a:r>
              <a:rPr lang="en-US" dirty="0"/>
              <a:t>”.split(“@”)=&gt;[“</a:t>
            </a:r>
            <a:r>
              <a:rPr lang="en-US" dirty="0" err="1"/>
              <a:t>iti</a:t>
            </a:r>
            <a:r>
              <a:rPr lang="en-US" dirty="0"/>
              <a:t>”,”</a:t>
            </a:r>
            <a:r>
              <a:rPr lang="en-US" dirty="0" err="1"/>
              <a:t>mansoura</a:t>
            </a:r>
            <a:r>
              <a:rPr lang="en-US" dirty="0"/>
              <a:t>”]</a:t>
            </a:r>
          </a:p>
          <a:p>
            <a:pPr marL="0" indent="0">
              <a:buNone/>
            </a:pPr>
            <a:r>
              <a:rPr lang="en-US" dirty="0"/>
              <a:t>“1,2,3,4,5”.split(“,”)=&gt;[“1”,”2”,”3”,”4”,”5”]</a:t>
            </a:r>
          </a:p>
        </p:txBody>
      </p:sp>
    </p:spTree>
    <p:extLst>
      <p:ext uri="{BB962C8B-B14F-4D97-AF65-F5344CB8AC3E}">
        <p14:creationId xmlns:p14="http://schemas.microsoft.com/office/powerpoint/2010/main" val="220461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system of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0812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Primitive Types :</a:t>
            </a:r>
          </a:p>
          <a:p>
            <a:pPr>
              <a:buFontTx/>
              <a:buChar char="-"/>
            </a:pPr>
            <a:r>
              <a:rPr lang="en-US" dirty="0"/>
              <a:t>Undefined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Number</a:t>
            </a:r>
          </a:p>
          <a:p>
            <a:pPr>
              <a:buFontTx/>
              <a:buChar char="-"/>
            </a:pPr>
            <a:r>
              <a:rPr lang="en-US" dirty="0"/>
              <a:t>Null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Boolean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49537" y="1825625"/>
            <a:ext cx="4008120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Object Types</a:t>
            </a:r>
          </a:p>
          <a:p>
            <a:pPr>
              <a:buFontTx/>
              <a:buChar char="-"/>
            </a:pPr>
            <a:r>
              <a:rPr lang="en-US" dirty="0"/>
              <a:t>Date</a:t>
            </a:r>
          </a:p>
          <a:p>
            <a:pPr>
              <a:buFontTx/>
              <a:buChar char="-"/>
            </a:pPr>
            <a:r>
              <a:rPr lang="en-US" dirty="0"/>
              <a:t>Array </a:t>
            </a:r>
          </a:p>
          <a:p>
            <a:pPr>
              <a:buFontTx/>
              <a:buChar char="-"/>
            </a:pPr>
            <a:r>
              <a:rPr lang="en-US" dirty="0"/>
              <a:t>….</a:t>
            </a:r>
          </a:p>
        </p:txBody>
      </p:sp>
      <p:sp>
        <p:nvSpPr>
          <p:cNvPr id="5" name="Rectangle 4"/>
          <p:cNvSpPr/>
          <p:nvPr/>
        </p:nvSpPr>
        <p:spPr>
          <a:xfrm>
            <a:off x="9797143" y="1825625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objects</a:t>
            </a:r>
          </a:p>
        </p:txBody>
      </p:sp>
      <p:sp>
        <p:nvSpPr>
          <p:cNvPr id="6" name="Rectangle 5"/>
          <p:cNvSpPr/>
          <p:nvPr/>
        </p:nvSpPr>
        <p:spPr>
          <a:xfrm>
            <a:off x="9797143" y="2590754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objects : BOM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6737" y="4151450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defined objects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6737" y="3355883"/>
            <a:ext cx="3252651" cy="630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objects : DOM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2388324" y="2709552"/>
            <a:ext cx="32265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=“</a:t>
            </a:r>
            <a:r>
              <a:rPr lang="en-US" dirty="0" err="1"/>
              <a:t>mystr</a:t>
            </a:r>
            <a:r>
              <a:rPr lang="en-US" dirty="0"/>
              <a:t>”;</a:t>
            </a:r>
          </a:p>
          <a:p>
            <a:r>
              <a:rPr lang="en-US" dirty="0" err="1"/>
              <a:t>Var</a:t>
            </a:r>
            <a:r>
              <a:rPr lang="en-US" dirty="0"/>
              <a:t> str2=new String(“mystr2”);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0865F-8E0B-41F4-A8FA-346169CF4A16}"/>
              </a:ext>
            </a:extLst>
          </p:cNvPr>
          <p:cNvSpPr txBox="1"/>
          <p:nvPr/>
        </p:nvSpPr>
        <p:spPr>
          <a:xfrm>
            <a:off x="5549537" y="71299"/>
            <a:ext cx="2375263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ahmed</a:t>
            </a:r>
            <a:r>
              <a:rPr lang="en-US" dirty="0"/>
              <a:t> ={</a:t>
            </a:r>
          </a:p>
          <a:p>
            <a:r>
              <a:rPr lang="en-US" dirty="0"/>
              <a:t>Id:5,</a:t>
            </a:r>
          </a:p>
          <a:p>
            <a:r>
              <a:rPr lang="en-US" dirty="0"/>
              <a:t>Name:”</a:t>
            </a:r>
            <a:r>
              <a:rPr lang="en-US" dirty="0" err="1"/>
              <a:t>ahmed</a:t>
            </a:r>
            <a:r>
              <a:rPr lang="en-US" dirty="0"/>
              <a:t>”,</a:t>
            </a:r>
          </a:p>
          <a:p>
            <a:r>
              <a:rPr lang="en-US" dirty="0"/>
              <a:t>Address=“</a:t>
            </a:r>
            <a:r>
              <a:rPr lang="en-US" dirty="0" err="1"/>
              <a:t>tanta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Ahmed.id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377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8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=“ITI Smart Branch”=&gt; </a:t>
            </a:r>
            <a:br>
              <a:rPr lang="en-US" dirty="0"/>
            </a:br>
            <a:r>
              <a:rPr lang="en-US" dirty="0"/>
              <a:t>- change capital letter to small letter and reverse </a:t>
            </a:r>
            <a:br>
              <a:rPr lang="en-US" dirty="0"/>
            </a:br>
            <a:r>
              <a:rPr lang="en-US" dirty="0" err="1"/>
              <a:t>str</a:t>
            </a:r>
            <a:r>
              <a:rPr lang="en-US" dirty="0"/>
              <a:t>=“</a:t>
            </a:r>
            <a:r>
              <a:rPr lang="en-US" dirty="0" err="1"/>
              <a:t>iti</a:t>
            </a:r>
            <a:r>
              <a:rPr lang="en-US" dirty="0"/>
              <a:t> </a:t>
            </a:r>
            <a:r>
              <a:rPr lang="en-US" dirty="0" err="1"/>
              <a:t>sMART</a:t>
            </a:r>
            <a:r>
              <a:rPr lang="en-US" dirty="0"/>
              <a:t> </a:t>
            </a:r>
            <a:r>
              <a:rPr lang="en-US" dirty="0" err="1"/>
              <a:t>bRANCH</a:t>
            </a:r>
            <a:r>
              <a:rPr lang="en-US" dirty="0"/>
              <a:t>”;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3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=[1,2,3,4,5,6];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06847"/>
              </p:ext>
            </p:extLst>
          </p:nvPr>
        </p:nvGraphicFramePr>
        <p:xfrm>
          <a:off x="4284616" y="2517934"/>
          <a:ext cx="412496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960">
                  <a:extLst>
                    <a:ext uri="{9D8B030D-6E8A-4147-A177-3AD203B41FA5}">
                      <a16:colId xmlns:a16="http://schemas.microsoft.com/office/drawing/2014/main" val="7290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0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: </a:t>
                      </a:r>
                      <a:r>
                        <a:rPr lang="en-US" dirty="0" err="1"/>
                        <a:t>bgcolor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 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7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: </a:t>
                      </a:r>
                      <a:r>
                        <a:rPr lang="en-US" dirty="0" err="1"/>
                        <a:t>bgcolor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 :green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45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4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3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49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Summation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14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634" y="3122023"/>
            <a:ext cx="32134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 table totally using </a:t>
            </a:r>
            <a:r>
              <a:rPr lang="en-US" dirty="0" err="1"/>
              <a:t>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0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Of JS :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0432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2- </a:t>
            </a:r>
            <a:r>
              <a:rPr lang="en-US" b="1" dirty="0"/>
              <a:t>Object</a:t>
            </a:r>
            <a:r>
              <a:rPr lang="en-US" dirty="0"/>
              <a:t> Based Language </a:t>
            </a:r>
          </a:p>
          <a:p>
            <a:pPr marL="0" indent="0">
              <a:buNone/>
            </a:pPr>
            <a:r>
              <a:rPr lang="en-US" dirty="0"/>
              <a:t>	- User Defined Objects </a:t>
            </a:r>
          </a:p>
          <a:p>
            <a:pPr marL="0" indent="0">
              <a:buNone/>
            </a:pPr>
            <a:r>
              <a:rPr lang="en-US" dirty="0"/>
              <a:t>	- Language Objects ( Number , Math , Date , String , …..)</a:t>
            </a:r>
          </a:p>
          <a:p>
            <a:pPr marL="0" indent="0">
              <a:buNone/>
            </a:pPr>
            <a:r>
              <a:rPr lang="en-US" dirty="0"/>
              <a:t>	- Browser Objects  ( navigator , Window , History , …. ) : BOM</a:t>
            </a:r>
          </a:p>
          <a:p>
            <a:pPr marL="0" indent="0">
              <a:buNone/>
            </a:pPr>
            <a:r>
              <a:rPr lang="en-US" dirty="0"/>
              <a:t>	- HTML Objects  : DOM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9970" y="4551412"/>
            <a:ext cx="10515600" cy="25504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3- </a:t>
            </a:r>
            <a:r>
              <a:rPr lang="en-US" b="1" dirty="0"/>
              <a:t>interpreted Language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from top to bottom : left to right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line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line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	line 3:Error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6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D124-DF11-46F4-866B-B56C1A5C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84424-BD12-46F4-9EAA-C47744852693}"/>
              </a:ext>
            </a:extLst>
          </p:cNvPr>
          <p:cNvSpPr/>
          <p:nvPr/>
        </p:nvSpPr>
        <p:spPr>
          <a:xfrm>
            <a:off x="1344706" y="2326341"/>
            <a:ext cx="2353235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DE0B9-4E36-46A8-A46F-FBF796460272}"/>
              </a:ext>
            </a:extLst>
          </p:cNvPr>
          <p:cNvSpPr txBox="1"/>
          <p:nvPr/>
        </p:nvSpPr>
        <p:spPr>
          <a:xfrm>
            <a:off x="1075765" y="1690688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36E78-6034-474E-AEA6-AC6917DFE043}"/>
              </a:ext>
            </a:extLst>
          </p:cNvPr>
          <p:cNvSpPr/>
          <p:nvPr/>
        </p:nvSpPr>
        <p:spPr>
          <a:xfrm>
            <a:off x="6096001" y="2326341"/>
            <a:ext cx="5737412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2FFF4-AD90-4951-988A-978AEF47B289}"/>
              </a:ext>
            </a:extLst>
          </p:cNvPr>
          <p:cNvSpPr txBox="1"/>
          <p:nvPr/>
        </p:nvSpPr>
        <p:spPr>
          <a:xfrm>
            <a:off x="7239000" y="1690688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CE5FA-FC86-43C0-B22A-6300AB34ECEB}"/>
              </a:ext>
            </a:extLst>
          </p:cNvPr>
          <p:cNvSpPr txBox="1"/>
          <p:nvPr/>
        </p:nvSpPr>
        <p:spPr>
          <a:xfrm>
            <a:off x="4953001" y="0"/>
            <a:ext cx="723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10; console.log(x)</a:t>
            </a:r>
          </a:p>
          <a:p>
            <a:r>
              <a:rPr lang="en-US" dirty="0"/>
              <a:t>Literal declaration</a:t>
            </a:r>
          </a:p>
          <a:p>
            <a:r>
              <a:rPr lang="en-US" dirty="0"/>
              <a:t>Value types :   saved totally in stack (value , name , address , space)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ahmed</a:t>
            </a:r>
            <a:r>
              <a:rPr lang="en-US" dirty="0"/>
              <a:t> = new Person(){id=10,name=“</a:t>
            </a:r>
            <a:r>
              <a:rPr lang="en-US" dirty="0" err="1"/>
              <a:t>ahmed</a:t>
            </a:r>
            <a:r>
              <a:rPr lang="en-US" dirty="0"/>
              <a:t>”} , object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A9937-D3BB-4ACC-ACB8-43AAAC569CA2}"/>
              </a:ext>
            </a:extLst>
          </p:cNvPr>
          <p:cNvSpPr/>
          <p:nvPr/>
        </p:nvSpPr>
        <p:spPr>
          <a:xfrm>
            <a:off x="1344706" y="4604591"/>
            <a:ext cx="2353235" cy="69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8AFAE-2318-4C39-8B4C-8BBCA193BE2F}"/>
              </a:ext>
            </a:extLst>
          </p:cNvPr>
          <p:cNvSpPr txBox="1"/>
          <p:nvPr/>
        </p:nvSpPr>
        <p:spPr>
          <a:xfrm>
            <a:off x="457200" y="4708853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BBD892-2DEB-4137-8C0C-5A5275B50A89}"/>
              </a:ext>
            </a:extLst>
          </p:cNvPr>
          <p:cNvCxnSpPr/>
          <p:nvPr/>
        </p:nvCxnSpPr>
        <p:spPr>
          <a:xfrm flipV="1">
            <a:off x="4935071" y="1325563"/>
            <a:ext cx="457200" cy="15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311001-5CA3-49C1-A9E2-71966958C246}"/>
              </a:ext>
            </a:extLst>
          </p:cNvPr>
          <p:cNvSpPr txBox="1"/>
          <p:nvPr/>
        </p:nvSpPr>
        <p:spPr>
          <a:xfrm>
            <a:off x="3993776" y="1690688"/>
            <a:ext cx="1210236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/>
              <a:t>Saved in stack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F0D92-C6B2-47C5-BE1B-FC9B64DEA8E5}"/>
              </a:ext>
            </a:extLst>
          </p:cNvPr>
          <p:cNvCxnSpPr/>
          <p:nvPr/>
        </p:nvCxnSpPr>
        <p:spPr>
          <a:xfrm flipV="1">
            <a:off x="5692588" y="1325563"/>
            <a:ext cx="1259541" cy="100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36EBB-3B85-4FA5-962D-452CF0D67B2F}"/>
              </a:ext>
            </a:extLst>
          </p:cNvPr>
          <p:cNvSpPr txBox="1"/>
          <p:nvPr/>
        </p:nvSpPr>
        <p:spPr>
          <a:xfrm>
            <a:off x="6494930" y="1685349"/>
            <a:ext cx="151951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Saved in heap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47CB1A-0046-4F8F-8CE8-6EE47D0B565A}"/>
              </a:ext>
            </a:extLst>
          </p:cNvPr>
          <p:cNvSpPr/>
          <p:nvPr/>
        </p:nvSpPr>
        <p:spPr>
          <a:xfrm>
            <a:off x="1344706" y="3726938"/>
            <a:ext cx="2353235" cy="69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0x019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796B6-734C-49B4-8060-B604FA4D873E}"/>
              </a:ext>
            </a:extLst>
          </p:cNvPr>
          <p:cNvSpPr txBox="1"/>
          <p:nvPr/>
        </p:nvSpPr>
        <p:spPr>
          <a:xfrm>
            <a:off x="457200" y="3831200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fady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72E7F-1436-48E9-901F-A8ECC960DA6B}"/>
              </a:ext>
            </a:extLst>
          </p:cNvPr>
          <p:cNvSpPr/>
          <p:nvPr/>
        </p:nvSpPr>
        <p:spPr>
          <a:xfrm>
            <a:off x="7100047" y="2704283"/>
            <a:ext cx="2389095" cy="17162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Id=1000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Name=“</a:t>
            </a:r>
            <a:r>
              <a:rPr lang="en-US" dirty="0" err="1"/>
              <a:t>fady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City=“Tanta”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A5E01-DF96-4B6E-9D2D-EBD624BF9FFD}"/>
              </a:ext>
            </a:extLst>
          </p:cNvPr>
          <p:cNvSpPr txBox="1"/>
          <p:nvPr/>
        </p:nvSpPr>
        <p:spPr>
          <a:xfrm>
            <a:off x="9977718" y="1565555"/>
            <a:ext cx="322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ahmed.id // get id</a:t>
            </a:r>
          </a:p>
          <a:p>
            <a:r>
              <a:rPr lang="en-US" dirty="0"/>
              <a:t>Ahmed.id=20;//set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F248D-8FD6-43E3-9DD0-3B94AF804823}"/>
              </a:ext>
            </a:extLst>
          </p:cNvPr>
          <p:cNvSpPr/>
          <p:nvPr/>
        </p:nvSpPr>
        <p:spPr>
          <a:xfrm>
            <a:off x="-1510554" y="19345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var </a:t>
            </a:r>
            <a:r>
              <a:rPr lang="en-GB" dirty="0" err="1"/>
              <a:t>fady</a:t>
            </a:r>
            <a:r>
              <a:rPr lang="en-GB" dirty="0"/>
              <a:t> = {</a:t>
            </a:r>
          </a:p>
          <a:p>
            <a:r>
              <a:rPr lang="en-GB" dirty="0"/>
              <a:t>            id: 1000,</a:t>
            </a:r>
          </a:p>
          <a:p>
            <a:r>
              <a:rPr lang="en-GB" dirty="0"/>
              <a:t>            name: "</a:t>
            </a:r>
            <a:r>
              <a:rPr lang="en-GB" dirty="0" err="1"/>
              <a:t>fady</a:t>
            </a:r>
            <a:r>
              <a:rPr lang="en-GB" dirty="0"/>
              <a:t>",</a:t>
            </a:r>
          </a:p>
          <a:p>
            <a:r>
              <a:rPr lang="en-GB" dirty="0"/>
              <a:t>            </a:t>
            </a:r>
            <a:r>
              <a:rPr lang="en-GB" dirty="0" err="1"/>
              <a:t>city:"Tata</a:t>
            </a:r>
            <a:r>
              <a:rPr lang="en-GB" dirty="0"/>
              <a:t>"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console.log(id);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08C2C6-B294-40E2-864C-46042EAD0195}"/>
              </a:ext>
            </a:extLst>
          </p:cNvPr>
          <p:cNvSpPr/>
          <p:nvPr/>
        </p:nvSpPr>
        <p:spPr>
          <a:xfrm>
            <a:off x="1367118" y="5482244"/>
            <a:ext cx="2353235" cy="69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A083-0ECA-435C-81EB-721CD05381BA}"/>
              </a:ext>
            </a:extLst>
          </p:cNvPr>
          <p:cNvSpPr txBox="1"/>
          <p:nvPr/>
        </p:nvSpPr>
        <p:spPr>
          <a:xfrm>
            <a:off x="479612" y="558650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6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D124-DF11-46F4-866B-B56C1A5C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84424-BD12-46F4-9EAA-C47744852693}"/>
              </a:ext>
            </a:extLst>
          </p:cNvPr>
          <p:cNvSpPr/>
          <p:nvPr/>
        </p:nvSpPr>
        <p:spPr>
          <a:xfrm>
            <a:off x="1344706" y="2326341"/>
            <a:ext cx="2353235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DE0B9-4E36-46A8-A46F-FBF796460272}"/>
              </a:ext>
            </a:extLst>
          </p:cNvPr>
          <p:cNvSpPr txBox="1"/>
          <p:nvPr/>
        </p:nvSpPr>
        <p:spPr>
          <a:xfrm>
            <a:off x="1075765" y="1690688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36E78-6034-474E-AEA6-AC6917DFE043}"/>
              </a:ext>
            </a:extLst>
          </p:cNvPr>
          <p:cNvSpPr/>
          <p:nvPr/>
        </p:nvSpPr>
        <p:spPr>
          <a:xfrm>
            <a:off x="6096001" y="2326341"/>
            <a:ext cx="5737412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2FFF4-AD90-4951-988A-978AEF47B289}"/>
              </a:ext>
            </a:extLst>
          </p:cNvPr>
          <p:cNvSpPr txBox="1"/>
          <p:nvPr/>
        </p:nvSpPr>
        <p:spPr>
          <a:xfrm>
            <a:off x="7239000" y="1690688"/>
            <a:ext cx="25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CE5FA-FC86-43C0-B22A-6300AB34ECEB}"/>
              </a:ext>
            </a:extLst>
          </p:cNvPr>
          <p:cNvSpPr txBox="1"/>
          <p:nvPr/>
        </p:nvSpPr>
        <p:spPr>
          <a:xfrm>
            <a:off x="4953001" y="0"/>
            <a:ext cx="7238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=new Number( 10); console.log(x)</a:t>
            </a:r>
          </a:p>
          <a:p>
            <a:r>
              <a:rPr lang="en-US" dirty="0" err="1"/>
              <a:t>consostrutor</a:t>
            </a:r>
            <a:r>
              <a:rPr lang="en-US" dirty="0"/>
              <a:t> declaration</a:t>
            </a:r>
          </a:p>
          <a:p>
            <a:r>
              <a:rPr lang="en-US" dirty="0"/>
              <a:t>Value types :   saved totally in stack (value , name , address , space)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ahmed</a:t>
            </a:r>
            <a:r>
              <a:rPr lang="en-US" dirty="0"/>
              <a:t> = new Person(){id=10,name=“</a:t>
            </a:r>
            <a:r>
              <a:rPr lang="en-US" dirty="0" err="1"/>
              <a:t>ahmed</a:t>
            </a:r>
            <a:r>
              <a:rPr lang="en-US" dirty="0"/>
              <a:t>”} , object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3A9937-D3BB-4ACC-ACB8-43AAAC569CA2}"/>
              </a:ext>
            </a:extLst>
          </p:cNvPr>
          <p:cNvSpPr/>
          <p:nvPr/>
        </p:nvSpPr>
        <p:spPr>
          <a:xfrm>
            <a:off x="1344706" y="4604591"/>
            <a:ext cx="2353235" cy="69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0x010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8AFAE-2318-4C39-8B4C-8BBCA193BE2F}"/>
              </a:ext>
            </a:extLst>
          </p:cNvPr>
          <p:cNvSpPr txBox="1"/>
          <p:nvPr/>
        </p:nvSpPr>
        <p:spPr>
          <a:xfrm>
            <a:off x="457200" y="4708853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BBD892-2DEB-4137-8C0C-5A5275B50A89}"/>
              </a:ext>
            </a:extLst>
          </p:cNvPr>
          <p:cNvCxnSpPr/>
          <p:nvPr/>
        </p:nvCxnSpPr>
        <p:spPr>
          <a:xfrm flipV="1">
            <a:off x="4935071" y="1325563"/>
            <a:ext cx="457200" cy="156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311001-5CA3-49C1-A9E2-71966958C246}"/>
              </a:ext>
            </a:extLst>
          </p:cNvPr>
          <p:cNvSpPr txBox="1"/>
          <p:nvPr/>
        </p:nvSpPr>
        <p:spPr>
          <a:xfrm>
            <a:off x="3993776" y="1690688"/>
            <a:ext cx="1210236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Reference</a:t>
            </a:r>
          </a:p>
          <a:p>
            <a:r>
              <a:rPr lang="en-US" dirty="0"/>
              <a:t>Saved in stack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3F0D92-C6B2-47C5-BE1B-FC9B64DEA8E5}"/>
              </a:ext>
            </a:extLst>
          </p:cNvPr>
          <p:cNvCxnSpPr/>
          <p:nvPr/>
        </p:nvCxnSpPr>
        <p:spPr>
          <a:xfrm flipV="1">
            <a:off x="5692588" y="1325563"/>
            <a:ext cx="1259541" cy="100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36EBB-3B85-4FA5-962D-452CF0D67B2F}"/>
              </a:ext>
            </a:extLst>
          </p:cNvPr>
          <p:cNvSpPr txBox="1"/>
          <p:nvPr/>
        </p:nvSpPr>
        <p:spPr>
          <a:xfrm>
            <a:off x="6494930" y="1685349"/>
            <a:ext cx="151951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  <a:p>
            <a:r>
              <a:rPr lang="en-US" dirty="0"/>
              <a:t>Saved in heap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47CB1A-0046-4F8F-8CE8-6EE47D0B565A}"/>
              </a:ext>
            </a:extLst>
          </p:cNvPr>
          <p:cNvSpPr/>
          <p:nvPr/>
        </p:nvSpPr>
        <p:spPr>
          <a:xfrm>
            <a:off x="1344706" y="3726938"/>
            <a:ext cx="2353235" cy="69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0x019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796B6-734C-49B4-8060-B604FA4D873E}"/>
              </a:ext>
            </a:extLst>
          </p:cNvPr>
          <p:cNvSpPr txBox="1"/>
          <p:nvPr/>
        </p:nvSpPr>
        <p:spPr>
          <a:xfrm>
            <a:off x="457200" y="3831200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fady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72E7F-1436-48E9-901F-A8ECC960DA6B}"/>
              </a:ext>
            </a:extLst>
          </p:cNvPr>
          <p:cNvSpPr/>
          <p:nvPr/>
        </p:nvSpPr>
        <p:spPr>
          <a:xfrm>
            <a:off x="7100047" y="2704283"/>
            <a:ext cx="2389095" cy="171620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Id=1000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Name=“</a:t>
            </a:r>
            <a:r>
              <a:rPr lang="en-US" dirty="0" err="1"/>
              <a:t>fady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City=“Tanta”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A5E01-DF96-4B6E-9D2D-EBD624BF9FFD}"/>
              </a:ext>
            </a:extLst>
          </p:cNvPr>
          <p:cNvSpPr txBox="1"/>
          <p:nvPr/>
        </p:nvSpPr>
        <p:spPr>
          <a:xfrm>
            <a:off x="9977718" y="1565555"/>
            <a:ext cx="322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ahmed.id // get id</a:t>
            </a:r>
          </a:p>
          <a:p>
            <a:r>
              <a:rPr lang="en-US" dirty="0"/>
              <a:t>Ahmed.id=20;//set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F248D-8FD6-43E3-9DD0-3B94AF804823}"/>
              </a:ext>
            </a:extLst>
          </p:cNvPr>
          <p:cNvSpPr/>
          <p:nvPr/>
        </p:nvSpPr>
        <p:spPr>
          <a:xfrm>
            <a:off x="-1510554" y="19345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 var </a:t>
            </a:r>
            <a:r>
              <a:rPr lang="en-GB" dirty="0" err="1"/>
              <a:t>fady</a:t>
            </a:r>
            <a:r>
              <a:rPr lang="en-GB" dirty="0"/>
              <a:t> = {</a:t>
            </a:r>
          </a:p>
          <a:p>
            <a:r>
              <a:rPr lang="en-GB" dirty="0"/>
              <a:t>            id: 1000,</a:t>
            </a:r>
          </a:p>
          <a:p>
            <a:r>
              <a:rPr lang="en-GB" dirty="0"/>
              <a:t>            name: "</a:t>
            </a:r>
            <a:r>
              <a:rPr lang="en-GB" dirty="0" err="1"/>
              <a:t>fady</a:t>
            </a:r>
            <a:r>
              <a:rPr lang="en-GB" dirty="0"/>
              <a:t>",</a:t>
            </a:r>
          </a:p>
          <a:p>
            <a:r>
              <a:rPr lang="en-GB" dirty="0"/>
              <a:t>            </a:t>
            </a:r>
            <a:r>
              <a:rPr lang="en-GB" dirty="0" err="1"/>
              <a:t>city:"Tata</a:t>
            </a:r>
            <a:r>
              <a:rPr lang="en-GB" dirty="0"/>
              <a:t>"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    console.log(id);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08C2C6-B294-40E2-864C-46042EAD0195}"/>
              </a:ext>
            </a:extLst>
          </p:cNvPr>
          <p:cNvSpPr/>
          <p:nvPr/>
        </p:nvSpPr>
        <p:spPr>
          <a:xfrm>
            <a:off x="1367118" y="5482244"/>
            <a:ext cx="2353235" cy="69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0x015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0A083-0ECA-435C-81EB-721CD05381BA}"/>
              </a:ext>
            </a:extLst>
          </p:cNvPr>
          <p:cNvSpPr txBox="1"/>
          <p:nvPr/>
        </p:nvSpPr>
        <p:spPr>
          <a:xfrm>
            <a:off x="479612" y="558650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65E8-74FA-4840-A493-04F6CAA4E784}"/>
              </a:ext>
            </a:extLst>
          </p:cNvPr>
          <p:cNvCxnSpPr>
            <a:stCxn id="8" idx="3"/>
          </p:cNvCxnSpPr>
          <p:nvPr/>
        </p:nvCxnSpPr>
        <p:spPr>
          <a:xfrm flipV="1">
            <a:off x="3697941" y="4854388"/>
            <a:ext cx="2796989" cy="96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D8284AB-B803-410E-9E2F-F9EA5F637611}"/>
              </a:ext>
            </a:extLst>
          </p:cNvPr>
          <p:cNvSpPr/>
          <p:nvPr/>
        </p:nvSpPr>
        <p:spPr>
          <a:xfrm>
            <a:off x="6710082" y="4526321"/>
            <a:ext cx="927847" cy="5518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163124-862E-4F88-AF70-A3D2F689AB1B}"/>
              </a:ext>
            </a:extLst>
          </p:cNvPr>
          <p:cNvCxnSpPr/>
          <p:nvPr/>
        </p:nvCxnSpPr>
        <p:spPr>
          <a:xfrm flipV="1">
            <a:off x="3576917" y="5829019"/>
            <a:ext cx="2796989" cy="96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F1EAC35-87E3-473C-8A3C-54B2EED6A846}"/>
              </a:ext>
            </a:extLst>
          </p:cNvPr>
          <p:cNvSpPr/>
          <p:nvPr/>
        </p:nvSpPr>
        <p:spPr>
          <a:xfrm>
            <a:off x="6589058" y="5500952"/>
            <a:ext cx="927847" cy="55186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40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Features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4- event handling </a:t>
            </a:r>
          </a:p>
          <a:p>
            <a:pPr marL="0" indent="0">
              <a:buNone/>
            </a:pPr>
            <a:r>
              <a:rPr lang="en-US" dirty="0"/>
              <a:t>5- integrated with html </a:t>
            </a:r>
          </a:p>
          <a:p>
            <a:pPr marL="0" indent="0">
              <a:buNone/>
            </a:pPr>
            <a:r>
              <a:rPr lang="en-US" dirty="0"/>
              <a:t>6- case Sensitive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127494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1- External Script : File With Extension .</a:t>
            </a:r>
            <a:r>
              <a:rPr lang="en-US" dirty="0" err="1"/>
              <a:t>js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2- Internal HTML : Within Script Tag</a:t>
            </a:r>
          </a:p>
          <a:p>
            <a:pPr lvl="1">
              <a:buFontTx/>
              <a:buChar char="-"/>
            </a:pPr>
            <a:r>
              <a:rPr lang="en-US" dirty="0"/>
              <a:t>&lt;head&gt;</a:t>
            </a:r>
          </a:p>
          <a:p>
            <a:pPr lvl="2">
              <a:buFontTx/>
              <a:buChar char="-"/>
            </a:pPr>
            <a:r>
              <a:rPr lang="en-US" dirty="0"/>
              <a:t>&lt;script&gt;</a:t>
            </a:r>
          </a:p>
          <a:p>
            <a:pPr lvl="3">
              <a:buFontTx/>
              <a:buChar char="-"/>
            </a:pPr>
            <a:r>
              <a:rPr lang="en-US" dirty="0"/>
              <a:t>//code</a:t>
            </a:r>
          </a:p>
          <a:p>
            <a:pPr lvl="2">
              <a:buFontTx/>
              <a:buChar char="-"/>
            </a:pPr>
            <a:r>
              <a:rPr lang="en-US" dirty="0"/>
              <a:t>&lt;/script&gt;</a:t>
            </a:r>
          </a:p>
          <a:p>
            <a:pPr marL="457200" lvl="1" indent="0">
              <a:buNone/>
            </a:pPr>
            <a:r>
              <a:rPr lang="en-US" dirty="0"/>
              <a:t> &lt;/head&gt;</a:t>
            </a:r>
          </a:p>
          <a:p>
            <a:pPr lvl="1">
              <a:buFontTx/>
              <a:buChar char="-"/>
            </a:pPr>
            <a:r>
              <a:rPr lang="en-US" dirty="0"/>
              <a:t>Allowed Write Script Code inside body tag within script </a:t>
            </a:r>
          </a:p>
          <a:p>
            <a:pPr marL="457200" lvl="1" indent="0">
              <a:buNone/>
            </a:pPr>
            <a:r>
              <a:rPr lang="en-US" dirty="0"/>
              <a:t>	&lt;body&gt;</a:t>
            </a:r>
          </a:p>
          <a:p>
            <a:pPr marL="457200" lvl="1" indent="0">
              <a:buNone/>
            </a:pPr>
            <a:r>
              <a:rPr lang="en-US" dirty="0"/>
              <a:t>		&lt;script&gt;</a:t>
            </a:r>
          </a:p>
          <a:p>
            <a:pPr marL="457200" lvl="1" indent="0">
              <a:buNone/>
            </a:pPr>
            <a:r>
              <a:rPr lang="en-US" dirty="0"/>
              <a:t>			// code</a:t>
            </a:r>
          </a:p>
          <a:p>
            <a:pPr marL="457200" lvl="1" indent="0">
              <a:buNone/>
            </a:pPr>
            <a:r>
              <a:rPr lang="en-US" dirty="0"/>
              <a:t>		&lt;/script&gt;</a:t>
            </a:r>
          </a:p>
          <a:p>
            <a:pPr marL="457200" lvl="1" indent="0">
              <a:buNone/>
            </a:pPr>
            <a:r>
              <a:rPr lang="en-US" dirty="0"/>
              <a:t>	&lt;/body&gt;</a:t>
            </a:r>
          </a:p>
        </p:txBody>
      </p:sp>
    </p:spTree>
    <p:extLst>
      <p:ext uri="{BB962C8B-B14F-4D97-AF65-F5344CB8AC3E}">
        <p14:creationId xmlns:p14="http://schemas.microsoft.com/office/powerpoint/2010/main" val="374463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2205</Words>
  <Application>Microsoft Office PowerPoint</Application>
  <PresentationFormat>Widescreen</PresentationFormat>
  <Paragraphs>419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Office Theme</vt:lpstr>
      <vt:lpstr>JavaScript</vt:lpstr>
      <vt:lpstr>Client Side Technologies : HTML , CSS , JS</vt:lpstr>
      <vt:lpstr>javaScript features </vt:lpstr>
      <vt:lpstr>Type system of JS</vt:lpstr>
      <vt:lpstr>Feature Of JS :  Cont.</vt:lpstr>
      <vt:lpstr>memory</vt:lpstr>
      <vt:lpstr>memory</vt:lpstr>
      <vt:lpstr>Javascript Features  cont.</vt:lpstr>
      <vt:lpstr>Where To Write JS</vt:lpstr>
      <vt:lpstr>Where to Write JS</vt:lpstr>
      <vt:lpstr>Program</vt:lpstr>
      <vt:lpstr>null</vt:lpstr>
      <vt:lpstr>PowerPoint Presentation</vt:lpstr>
      <vt:lpstr>Number</vt:lpstr>
      <vt:lpstr>equality</vt:lpstr>
      <vt:lpstr>PowerPoint Presentation</vt:lpstr>
      <vt:lpstr>PowerPoint Presentation</vt:lpstr>
      <vt:lpstr>operators</vt:lpstr>
      <vt:lpstr>Radix 2 : allowed number within radix : 0 and 1 :  octal : 0-7 :  </vt:lpstr>
      <vt:lpstr>Dialogs </vt:lpstr>
      <vt:lpstr>parseInt(“”)=&gt; number (integral) , parseFloat(“”)=&gt;number (may contains fraction part)</vt:lpstr>
      <vt:lpstr>parseInt , parseFloat Algorithm</vt:lpstr>
      <vt:lpstr>NaN : stands for Not a number</vt:lpstr>
      <vt:lpstr>parseInt , parseFloat (“string”,radix)</vt:lpstr>
      <vt:lpstr>NaN : toxic value : change expression to NaN</vt:lpstr>
      <vt:lpstr>Casting : Number , + have the same algorithm </vt:lpstr>
      <vt:lpstr>To get real type of variable or objects use constructor</vt:lpstr>
      <vt:lpstr>PowerPoint Presentation</vt:lpstr>
      <vt:lpstr>Casting :  convert type to another type  - implicit cast : coercion - explicit cast ( Number , + )</vt:lpstr>
      <vt:lpstr>Implicit : coercion </vt:lpstr>
      <vt:lpstr>Equality check ==</vt:lpstr>
      <vt:lpstr>Variables : scopes : in es5 : no block scopes if(){  var test=10;  }</vt:lpstr>
      <vt:lpstr>Variable declaration : recommended to use var in variable declaration</vt:lpstr>
      <vt:lpstr>String : object type Arrays</vt:lpstr>
      <vt:lpstr>Object from String </vt:lpstr>
      <vt:lpstr>Cut from string : substring , substr , slice</vt:lpstr>
      <vt:lpstr>indexOf(“”,) lastIndexOf()</vt:lpstr>
      <vt:lpstr>document.write (“”) =&gt; inside body document.writeln(“”)=&gt; leave new empty line </vt:lpstr>
      <vt:lpstr>Split(“splitter”)=&gt; return array</vt:lpstr>
      <vt:lpstr>var str=“ITI Smart Branch”=&gt;  - change capital letter to small letter and reverse  str=“iti sMART bRANCH”; </vt:lpstr>
      <vt:lpstr>Task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NasrKassem</dc:creator>
  <cp:lastModifiedBy>Nasr Abdel Aziz</cp:lastModifiedBy>
  <cp:revision>51</cp:revision>
  <dcterms:created xsi:type="dcterms:W3CDTF">2022-01-04T07:10:01Z</dcterms:created>
  <dcterms:modified xsi:type="dcterms:W3CDTF">2025-07-09T07:49:06Z</dcterms:modified>
</cp:coreProperties>
</file>