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ca Coder" panose="020B0604020202020204" charset="0"/>
      <p:regular r:id="rId8"/>
    </p:embeddedFont>
    <p:embeddedFont>
      <p:font typeface="Archivo Black" panose="020B0604020202020204" charset="0"/>
      <p:regular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54235" y="-723790"/>
            <a:ext cx="3513477" cy="1884501"/>
          </a:xfrm>
          <a:custGeom>
            <a:avLst/>
            <a:gdLst/>
            <a:ahLst/>
            <a:cxnLst/>
            <a:rect l="l" t="t" r="r" b="b"/>
            <a:pathLst>
              <a:path w="3513477" h="1884501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42645" y="2715185"/>
            <a:ext cx="3799594" cy="678844"/>
          </a:xfrm>
          <a:custGeom>
            <a:avLst/>
            <a:gdLst/>
            <a:ahLst/>
            <a:cxnLst/>
            <a:rect l="l" t="t" r="r" b="b"/>
            <a:pathLst>
              <a:path w="3799594" h="678844">
                <a:moveTo>
                  <a:pt x="0" y="0"/>
                </a:moveTo>
                <a:lnTo>
                  <a:pt x="3799594" y="0"/>
                </a:lnTo>
                <a:lnTo>
                  <a:pt x="3799594" y="678843"/>
                </a:lnTo>
                <a:lnTo>
                  <a:pt x="0" y="678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27249" y="8933667"/>
            <a:ext cx="3513477" cy="1884501"/>
          </a:xfrm>
          <a:custGeom>
            <a:avLst/>
            <a:gdLst/>
            <a:ahLst/>
            <a:cxnLst/>
            <a:rect l="l" t="t" r="r" b="b"/>
            <a:pathLst>
              <a:path w="3513477" h="1884501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981853" y="790214"/>
            <a:ext cx="2260759" cy="1744141"/>
          </a:xfrm>
          <a:custGeom>
            <a:avLst/>
            <a:gdLst/>
            <a:ahLst/>
            <a:cxnLst/>
            <a:rect l="l" t="t" r="r" b="b"/>
            <a:pathLst>
              <a:path w="2260759" h="1744141">
                <a:moveTo>
                  <a:pt x="0" y="0"/>
                </a:moveTo>
                <a:lnTo>
                  <a:pt x="2260759" y="0"/>
                </a:lnTo>
                <a:lnTo>
                  <a:pt x="2260759" y="1744141"/>
                </a:lnTo>
                <a:lnTo>
                  <a:pt x="0" y="1744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36348" y="4360781"/>
            <a:ext cx="12612187" cy="14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1031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  <a:p>
            <a:pPr algn="ctr">
              <a:lnSpc>
                <a:spcPts val="11242"/>
              </a:lnSpc>
            </a:pPr>
            <a:r>
              <a:rPr lang="en-US" sz="1031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 CUDA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9691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0083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6071" y="9014517"/>
            <a:ext cx="2728988" cy="487567"/>
          </a:xfrm>
          <a:custGeom>
            <a:avLst/>
            <a:gdLst/>
            <a:ahLst/>
            <a:cxnLst/>
            <a:rect l="l" t="t" r="r" b="b"/>
            <a:pathLst>
              <a:path w="2728988" h="487567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669978"/>
            <a:ext cx="376374" cy="37637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2195" y="665951"/>
            <a:ext cx="137306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History &amp; Background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0756" y="4428603"/>
            <a:ext cx="18288000" cy="1606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5"/>
              </a:lnSpc>
            </a:pPr>
            <a:r>
              <a:rPr lang="en-US" sz="462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NVIDIA launched CUDA with the G80 GPU, enabling    developers to directly write parallel code in C/C++(2007).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9691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0083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4971" y="9525000"/>
            <a:ext cx="2728988" cy="487567"/>
          </a:xfrm>
          <a:custGeom>
            <a:avLst/>
            <a:gdLst/>
            <a:ahLst/>
            <a:cxnLst/>
            <a:rect l="l" t="t" r="r" b="b"/>
            <a:pathLst>
              <a:path w="2728988" h="487567">
                <a:moveTo>
                  <a:pt x="0" y="0"/>
                </a:moveTo>
                <a:lnTo>
                  <a:pt x="2728987" y="0"/>
                </a:lnTo>
                <a:lnTo>
                  <a:pt x="2728987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39200" y="5194072"/>
            <a:ext cx="9054980" cy="4369028"/>
          </a:xfrm>
          <a:custGeom>
            <a:avLst/>
            <a:gdLst/>
            <a:ahLst/>
            <a:cxnLst/>
            <a:rect l="l" t="t" r="r" b="b"/>
            <a:pathLst>
              <a:path w="9054980" h="4369028">
                <a:moveTo>
                  <a:pt x="0" y="0"/>
                </a:moveTo>
                <a:lnTo>
                  <a:pt x="9054980" y="0"/>
                </a:lnTo>
                <a:lnTo>
                  <a:pt x="9054980" y="4369028"/>
                </a:lnTo>
                <a:lnTo>
                  <a:pt x="0" y="4369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2907" y="638328"/>
            <a:ext cx="12872495" cy="98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8"/>
              </a:lnSpc>
            </a:pPr>
            <a:r>
              <a:rPr lang="en-US" sz="580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Architectural Evolution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2907" y="2186450"/>
            <a:ext cx="12483257" cy="464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Tesla (2006–2008) – First CUDA-capable GPUs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Fermi (2010) – Introduced cache hierarchy and improved double precision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Kepler (2012) – Enhanced energy efficiency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Maxwell (2014) – Improved performance per watt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Pascal (2016) – </a:t>
            </a:r>
            <a:r>
              <a:rPr lang="en-US" sz="263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NVLink</a:t>
            </a: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Unified Memory enhancements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Volta (2017) – Tensor Cores for AI workloads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Turing (2018) – RT Cores for ray tracing</a:t>
            </a:r>
          </a:p>
          <a:p>
            <a:pPr marL="568111" lvl="1" indent="-284055" algn="l">
              <a:lnSpc>
                <a:spcPts val="3683"/>
              </a:lnSpc>
              <a:buFont typeface="Arial"/>
              <a:buChar char="•"/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Ampere (2020) – Enhanced Tensor </a:t>
            </a:r>
          </a:p>
          <a:p>
            <a:pPr algn="l">
              <a:lnSpc>
                <a:spcPts val="3683"/>
              </a:lnSpc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&amp; RT Cores, next-gen HPC performance</a:t>
            </a:r>
          </a:p>
          <a:p>
            <a:pPr algn="l">
              <a:lnSpc>
                <a:spcPts val="3683"/>
              </a:lnSpc>
            </a:pPr>
            <a:endParaRPr lang="en-US" sz="263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9691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0083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6071" y="9014517"/>
            <a:ext cx="2728988" cy="487567"/>
          </a:xfrm>
          <a:custGeom>
            <a:avLst/>
            <a:gdLst/>
            <a:ahLst/>
            <a:cxnLst/>
            <a:rect l="l" t="t" r="r" b="b"/>
            <a:pathLst>
              <a:path w="2728988" h="487567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40783"/>
            <a:ext cx="127454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Course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9747" y="2652166"/>
            <a:ext cx="8774504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GPU computing?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7884" y="2964677"/>
            <a:ext cx="376374" cy="37637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09747" y="3724316"/>
            <a:ext cx="8774504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CUDA programming giude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87884" y="4036827"/>
            <a:ext cx="376374" cy="37637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09747" y="4794926"/>
            <a:ext cx="10741355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CPU vs GPU vs NPU architecture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87884" y="5107437"/>
            <a:ext cx="376374" cy="3763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9691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0083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6071" y="9014517"/>
            <a:ext cx="2728988" cy="487567"/>
          </a:xfrm>
          <a:custGeom>
            <a:avLst/>
            <a:gdLst/>
            <a:ahLst/>
            <a:cxnLst/>
            <a:rect l="l" t="t" r="r" b="b"/>
            <a:pathLst>
              <a:path w="2728988" h="487567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3184" y="470312"/>
            <a:ext cx="14577084" cy="1517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60"/>
              </a:lnSpc>
            </a:pPr>
            <a:r>
              <a:rPr lang="en-US" sz="89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CUDA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9747" y="2652166"/>
            <a:ext cx="14462807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GPU hardware model (SMs, warps, threads)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7884" y="2964677"/>
            <a:ext cx="376374" cy="37637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09747" y="3724316"/>
            <a:ext cx="8774504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SIMT execution model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87884" y="4036827"/>
            <a:ext cx="376374" cy="37637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09747" y="4794926"/>
            <a:ext cx="10741355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 (CPU) vs. Device (GPU)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87884" y="5107437"/>
            <a:ext cx="376374" cy="3763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09747" y="5780954"/>
            <a:ext cx="14462807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Kernel functions and launch configuration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87884" y="6093464"/>
            <a:ext cx="376374" cy="37637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209747" y="6853104"/>
            <a:ext cx="13543057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CUDA syntax: __global__, &lt;&lt;&lt; &gt;&gt;&gt;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87884" y="7165615"/>
            <a:ext cx="376374" cy="37637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209747" y="7923714"/>
            <a:ext cx="10741355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Hello world from GPU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587884" y="8236225"/>
            <a:ext cx="376374" cy="37637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9691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0083" y="1084613"/>
            <a:ext cx="839609" cy="450336"/>
          </a:xfrm>
          <a:custGeom>
            <a:avLst/>
            <a:gdLst/>
            <a:ahLst/>
            <a:cxnLst/>
            <a:rect l="l" t="t" r="r" b="b"/>
            <a:pathLst>
              <a:path w="839609" h="450336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6071" y="9014517"/>
            <a:ext cx="2728988" cy="487567"/>
          </a:xfrm>
          <a:custGeom>
            <a:avLst/>
            <a:gdLst/>
            <a:ahLst/>
            <a:cxnLst/>
            <a:rect l="l" t="t" r="r" b="b"/>
            <a:pathLst>
              <a:path w="2728988" h="487567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76071" y="452531"/>
            <a:ext cx="13396669" cy="154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9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Hello from GPU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12269" y="1947954"/>
            <a:ext cx="10687618" cy="8018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1"/>
              </a:lnSpc>
            </a:pPr>
            <a:endParaRPr/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__global__ void hello</a:t>
            </a: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FromGPU() {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if (threadIdx.x == 0 &amp;&amp; blockIdx.x == 0) {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  printf("Hello World from GPU!\n");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}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}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int main() {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// Launch the kernel (1 block, 1 thread)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helloFromGPU&lt;&lt;&lt;1, 1&gt;&gt;&gt;();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// Check for any errors during kernel launch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cudaError_t err = cudaGetLastError();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if (err != cudaSuccess) {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  std::cerr &lt;&lt; "Kernel launch error: " 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       &lt;&lt; cudaGetErrorString(err) &lt;&lt; std::endl;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  return 1; 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}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// Wait for GPU to finish, ensures the kernel's printf completes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cudaDeviceSynchronize();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// Print from the CPU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std::cout &lt;&lt; "Hello from CPU!" &lt;&lt; std::endl;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  return 0;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r>
              <a:rPr lang="en-US" sz="1579" u="none" strike="noStrike">
                <a:solidFill>
                  <a:srgbClr val="FFFFFF"/>
                </a:solidFill>
                <a:latin typeface="Anca Coder"/>
                <a:ea typeface="Anca Coder"/>
                <a:cs typeface="Anca Coder"/>
                <a:sym typeface="Anca Coder"/>
              </a:rPr>
              <a:t>}</a:t>
            </a: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  <a:p>
            <a:pPr marL="0" lvl="0" indent="0" algn="l">
              <a:lnSpc>
                <a:spcPts val="2211"/>
              </a:lnSpc>
              <a:spcBef>
                <a:spcPct val="0"/>
              </a:spcBef>
            </a:pPr>
            <a:endParaRPr lang="en-US" sz="1579" u="none" strike="noStrike">
              <a:solidFill>
                <a:srgbClr val="FFFFFF"/>
              </a:solidFill>
              <a:latin typeface="Anca Coder"/>
              <a:ea typeface="Anca Coder"/>
              <a:cs typeface="Anca Coder"/>
              <a:sym typeface="Anca Co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Archivo Black</vt:lpstr>
      <vt:lpstr>Calibri</vt:lpstr>
      <vt:lpstr>Canva Sans Bold</vt:lpstr>
      <vt:lpstr>Canva Sans</vt:lpstr>
      <vt:lpstr>Anca Coder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Modern Future Technology Presentation</dc:title>
  <cp:lastModifiedBy>Frozn Lord</cp:lastModifiedBy>
  <cp:revision>2</cp:revision>
  <dcterms:created xsi:type="dcterms:W3CDTF">2006-08-16T00:00:00Z</dcterms:created>
  <dcterms:modified xsi:type="dcterms:W3CDTF">2025-03-28T07:24:55Z</dcterms:modified>
  <dc:identifier>DAGi_gf4pbA</dc:identifier>
</cp:coreProperties>
</file>