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Montserrat Bold" panose="020B0604020202020204" charset="0"/>
      <p:regular r:id="rId16"/>
    </p:embeddedFont>
    <p:embeddedFont>
      <p:font typeface="Montserrat Semi-Bold" panose="020B0604020202020204" charset="0"/>
      <p:regular r:id="rId17"/>
    </p:embeddedFont>
    <p:embeddedFont>
      <p:font typeface="Poppins Medium" panose="000006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3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lab.research.google.com/drive/1glCL9N0MM-4xBJC8iKdoQ0vWsZ-xFctj?usp=shari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705322" y="8003750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64929" y="409821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17495" y="3838770"/>
            <a:ext cx="10164310" cy="261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44"/>
              </a:lnSpc>
            </a:pPr>
            <a:r>
              <a:rPr lang="en-US" sz="10355" b="1">
                <a:solidFill>
                  <a:srgbClr val="80C7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CUDA programming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9" name="Freeform 9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66959" y="7525685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22618" y="2980258"/>
            <a:ext cx="15004954" cy="4895366"/>
          </a:xfrm>
          <a:custGeom>
            <a:avLst/>
            <a:gdLst/>
            <a:ahLst/>
            <a:cxnLst/>
            <a:rect l="l" t="t" r="r" b="b"/>
            <a:pathLst>
              <a:path w="15004954" h="4895366">
                <a:moveTo>
                  <a:pt x="0" y="0"/>
                </a:moveTo>
                <a:lnTo>
                  <a:pt x="15004954" y="0"/>
                </a:lnTo>
                <a:lnTo>
                  <a:pt x="15004954" y="4895367"/>
                </a:lnTo>
                <a:lnTo>
                  <a:pt x="0" y="48953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24661" y="1701750"/>
            <a:ext cx="12340002" cy="103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2"/>
              </a:lnSpc>
            </a:pPr>
            <a:r>
              <a:rPr lang="en-US" sz="7899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Shared Memory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6" name="TextBox 6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86786" y="1843250"/>
            <a:ext cx="12478399" cy="1081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3"/>
              </a:lnSpc>
            </a:pPr>
            <a:r>
              <a:rPr lang="en-US" sz="825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Kernel Execution Flow</a:t>
            </a:r>
          </a:p>
        </p:txBody>
      </p:sp>
      <p:sp>
        <p:nvSpPr>
          <p:cNvPr id="8" name="Freeform 8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3103768">
            <a:off x="2453134" y="3208942"/>
            <a:ext cx="370193" cy="3701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46071" y="3006689"/>
            <a:ext cx="12478398" cy="688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Allocate/transfer input data (host → device)</a:t>
            </a:r>
          </a:p>
        </p:txBody>
      </p:sp>
      <p:grpSp>
        <p:nvGrpSpPr>
          <p:cNvPr id="13" name="Group 13"/>
          <p:cNvGrpSpPr/>
          <p:nvPr/>
        </p:nvGrpSpPr>
        <p:grpSpPr>
          <a:xfrm rot="3103768">
            <a:off x="2453134" y="4021741"/>
            <a:ext cx="370193" cy="37019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246070" y="3819488"/>
            <a:ext cx="14889529" cy="67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Launch kernel (&lt;&lt;&lt;grid, block&gt;&gt;&gt;)</a:t>
            </a:r>
          </a:p>
        </p:txBody>
      </p:sp>
      <p:grpSp>
        <p:nvGrpSpPr>
          <p:cNvPr id="17" name="Group 17"/>
          <p:cNvGrpSpPr/>
          <p:nvPr/>
        </p:nvGrpSpPr>
        <p:grpSpPr>
          <a:xfrm rot="3103768">
            <a:off x="2453134" y="4920266"/>
            <a:ext cx="370193" cy="37019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246070" y="4718012"/>
            <a:ext cx="11689129" cy="688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Device executes kernel in parallel</a:t>
            </a:r>
          </a:p>
        </p:txBody>
      </p:sp>
      <p:grpSp>
        <p:nvGrpSpPr>
          <p:cNvPr id="21" name="Group 21"/>
          <p:cNvGrpSpPr/>
          <p:nvPr/>
        </p:nvGrpSpPr>
        <p:grpSpPr>
          <a:xfrm rot="3103768">
            <a:off x="2453134" y="5818790"/>
            <a:ext cx="370193" cy="3701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246071" y="5616537"/>
            <a:ext cx="10469929" cy="688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Synchronize or wait for results</a:t>
            </a:r>
          </a:p>
        </p:txBody>
      </p:sp>
      <p:grpSp>
        <p:nvGrpSpPr>
          <p:cNvPr id="25" name="Group 25"/>
          <p:cNvGrpSpPr/>
          <p:nvPr/>
        </p:nvGrpSpPr>
        <p:grpSpPr>
          <a:xfrm rot="3103768">
            <a:off x="2453134" y="6717314"/>
            <a:ext cx="370193" cy="370193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246071" y="6515061"/>
            <a:ext cx="10469928" cy="688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Transfer output data (device → host)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77472" y="7236726"/>
            <a:ext cx="498965" cy="498965"/>
          </a:xfrm>
          <a:custGeom>
            <a:avLst/>
            <a:gdLst/>
            <a:ahLst/>
            <a:cxnLst/>
            <a:rect l="l" t="t" r="r" b="b"/>
            <a:pathLst>
              <a:path w="498965" h="498965">
                <a:moveTo>
                  <a:pt x="0" y="0"/>
                </a:moveTo>
                <a:lnTo>
                  <a:pt x="498965" y="0"/>
                </a:lnTo>
                <a:lnTo>
                  <a:pt x="498965" y="498965"/>
                </a:lnTo>
                <a:lnTo>
                  <a:pt x="0" y="498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13645081" y="8661715"/>
            <a:ext cx="18771125" cy="1263424"/>
            <a:chOff x="0" y="0"/>
            <a:chExt cx="4943835" cy="3327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43835" cy="332754"/>
            </a:xfrm>
            <a:custGeom>
              <a:avLst/>
              <a:gdLst/>
              <a:ahLst/>
              <a:cxnLst/>
              <a:rect l="l" t="t" r="r" b="b"/>
              <a:pathLst>
                <a:path w="4943835" h="332754">
                  <a:moveTo>
                    <a:pt x="0" y="0"/>
                  </a:moveTo>
                  <a:lnTo>
                    <a:pt x="4943835" y="0"/>
                  </a:lnTo>
                  <a:lnTo>
                    <a:pt x="4943835" y="332754"/>
                  </a:lnTo>
                  <a:lnTo>
                    <a:pt x="0" y="332754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943835" cy="3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30206" y="3620390"/>
            <a:ext cx="8627587" cy="152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6"/>
              </a:lnSpc>
            </a:pPr>
            <a:r>
              <a:rPr lang="en-US" sz="11728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Thank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30344" y="4948179"/>
            <a:ext cx="6395739" cy="185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71"/>
              </a:lnSpc>
            </a:pPr>
            <a:r>
              <a:rPr lang="en-US" sz="1440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76437" y="7155301"/>
            <a:ext cx="468696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colab.research.google.com/drive/1glCL9N0MM-4xBJC8iKdoQ0vWsZ-xFctj?usp=sharing"/>
              </a:rPr>
              <a:t>Colab</a:t>
            </a:r>
            <a:r>
              <a:rPr lang="en-US" sz="3399" u="sng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colab.research.google.com/drive/1glCL9N0MM-4xBJC8iKdoQ0vWsZ-xFctj?usp=sharing"/>
              </a:rPr>
              <a:t> Note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624071" y="8661715"/>
            <a:ext cx="4590485" cy="667707"/>
          </a:xfrm>
          <a:custGeom>
            <a:avLst/>
            <a:gdLst/>
            <a:ahLst/>
            <a:cxnLst/>
            <a:rect l="l" t="t" r="r" b="b"/>
            <a:pathLst>
              <a:path w="4590485" h="667707">
                <a:moveTo>
                  <a:pt x="0" y="0"/>
                </a:moveTo>
                <a:lnTo>
                  <a:pt x="4590486" y="0"/>
                </a:lnTo>
                <a:lnTo>
                  <a:pt x="4590486" y="667707"/>
                </a:lnTo>
                <a:lnTo>
                  <a:pt x="0" y="6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121868" y="3159207"/>
            <a:ext cx="2301136" cy="230113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969212"/>
            <a:ext cx="5376316" cy="141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3"/>
              </a:lnSpc>
            </a:pPr>
            <a:r>
              <a:rPr lang="en-US" sz="5621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Programming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29263" y="3769187"/>
            <a:ext cx="9564565" cy="103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3"/>
              </a:lnSpc>
              <a:spcBef>
                <a:spcPct val="0"/>
              </a:spcBef>
            </a:pPr>
            <a:r>
              <a:rPr lang="en-US" sz="29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Manages execution flow, memory allocation, kernel launches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433063" y="2730582"/>
            <a:ext cx="956456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 (CPU)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33063" y="4837110"/>
            <a:ext cx="956456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Device (GPU)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56946" y="5884860"/>
            <a:ext cx="869439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Executes kernels in parallel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Must allocate/copy memory from host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624071" y="8661715"/>
            <a:ext cx="4590485" cy="667707"/>
          </a:xfrm>
          <a:custGeom>
            <a:avLst/>
            <a:gdLst/>
            <a:ahLst/>
            <a:cxnLst/>
            <a:rect l="l" t="t" r="r" b="b"/>
            <a:pathLst>
              <a:path w="4590485" h="667707">
                <a:moveTo>
                  <a:pt x="0" y="0"/>
                </a:moveTo>
                <a:lnTo>
                  <a:pt x="4590486" y="0"/>
                </a:lnTo>
                <a:lnTo>
                  <a:pt x="4590486" y="667707"/>
                </a:lnTo>
                <a:lnTo>
                  <a:pt x="0" y="6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4661" y="1899850"/>
            <a:ext cx="13986126" cy="1030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3"/>
              </a:lnSpc>
            </a:pPr>
            <a:r>
              <a:rPr lang="en-US" sz="790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 Function Qualifiers</a:t>
            </a:r>
          </a:p>
        </p:txBody>
      </p:sp>
      <p:sp>
        <p:nvSpPr>
          <p:cNvPr id="8" name="Freeform 8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22618" y="3667670"/>
            <a:ext cx="125938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__global__:A kernel function called from host, runs on device.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64599" y="4649257"/>
            <a:ext cx="1602340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__device__:A device-only function. Can be called by kernels or other device functions.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22618" y="6334547"/>
            <a:ext cx="129099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__host__:A regular CPU function (default if you omit qualifiers).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30400" y="1578436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86508" y="1740412"/>
            <a:ext cx="12270730" cy="7432988"/>
          </a:xfrm>
          <a:custGeom>
            <a:avLst/>
            <a:gdLst/>
            <a:ahLst/>
            <a:cxnLst/>
            <a:rect l="l" t="t" r="r" b="b"/>
            <a:pathLst>
              <a:path w="12270730" h="7432988">
                <a:moveTo>
                  <a:pt x="0" y="0"/>
                </a:moveTo>
                <a:lnTo>
                  <a:pt x="12270730" y="0"/>
                </a:lnTo>
                <a:lnTo>
                  <a:pt x="12270730" y="7432988"/>
                </a:lnTo>
                <a:lnTo>
                  <a:pt x="0" y="74329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id="8" name="TextBox 8"/>
          <p:cNvSpPr txBox="1"/>
          <p:nvPr/>
        </p:nvSpPr>
        <p:spPr>
          <a:xfrm>
            <a:off x="2222618" y="970410"/>
            <a:ext cx="1743797" cy="404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  <a:p>
            <a:pPr algn="l">
              <a:lnSpc>
                <a:spcPts val="1534"/>
              </a:lnSpc>
            </a:pPr>
            <a:endParaRPr lang="en-US" sz="1582" b="1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3103768">
            <a:off x="2297484" y="3237242"/>
            <a:ext cx="370193" cy="37019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3103768">
            <a:off x="2297484" y="4147692"/>
            <a:ext cx="370193" cy="3701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3103768">
            <a:off x="2297484" y="5218366"/>
            <a:ext cx="370193" cy="37019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86786" y="1740993"/>
            <a:ext cx="10151474" cy="103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2"/>
              </a:lnSpc>
            </a:pPr>
            <a:r>
              <a:rPr lang="en-US" sz="7899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Thread Hierarchy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71463" y="3095701"/>
            <a:ext cx="944913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Grid: Contains multiple blocks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71463" y="4006151"/>
            <a:ext cx="876333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Block: Contains multiple thread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71462" y="5076825"/>
            <a:ext cx="845853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Thread: The smallest execution unit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628900" y="8661715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38670" y="1482449"/>
            <a:ext cx="12964814" cy="7179265"/>
          </a:xfrm>
          <a:custGeom>
            <a:avLst/>
            <a:gdLst/>
            <a:ahLst/>
            <a:cxnLst/>
            <a:rect l="l" t="t" r="r" b="b"/>
            <a:pathLst>
              <a:path w="12964814" h="7179265">
                <a:moveTo>
                  <a:pt x="0" y="0"/>
                </a:moveTo>
                <a:lnTo>
                  <a:pt x="12964814" y="0"/>
                </a:lnTo>
                <a:lnTo>
                  <a:pt x="12964814" y="7179266"/>
                </a:lnTo>
                <a:lnTo>
                  <a:pt x="0" y="7179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8" name="Freeform 8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66959" y="7525685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51354" y="3039420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01343" y="3039420"/>
            <a:ext cx="11190370" cy="6700920"/>
          </a:xfrm>
          <a:custGeom>
            <a:avLst/>
            <a:gdLst/>
            <a:ahLst/>
            <a:cxnLst/>
            <a:rect l="l" t="t" r="r" b="b"/>
            <a:pathLst>
              <a:path w="11190370" h="6700920">
                <a:moveTo>
                  <a:pt x="0" y="0"/>
                </a:moveTo>
                <a:lnTo>
                  <a:pt x="11190370" y="0"/>
                </a:lnTo>
                <a:lnTo>
                  <a:pt x="11190370" y="6700920"/>
                </a:lnTo>
                <a:lnTo>
                  <a:pt x="0" y="6700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86786" y="1812351"/>
            <a:ext cx="11790139" cy="103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2"/>
              </a:lnSpc>
            </a:pPr>
            <a:r>
              <a:rPr lang="en-US" sz="7899" b="1">
                <a:solidFill>
                  <a:srgbClr val="80C7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Launching Kernals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80868" y="3544587"/>
            <a:ext cx="15679783" cy="3197825"/>
          </a:xfrm>
          <a:custGeom>
            <a:avLst/>
            <a:gdLst/>
            <a:ahLst/>
            <a:cxnLst/>
            <a:rect l="l" t="t" r="r" b="b"/>
            <a:pathLst>
              <a:path w="15679783" h="3197825">
                <a:moveTo>
                  <a:pt x="0" y="0"/>
                </a:moveTo>
                <a:lnTo>
                  <a:pt x="15679783" y="0"/>
                </a:lnTo>
                <a:lnTo>
                  <a:pt x="15679783" y="3197826"/>
                </a:lnTo>
                <a:lnTo>
                  <a:pt x="0" y="319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267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24661" y="1814950"/>
            <a:ext cx="10590124" cy="103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2"/>
              </a:lnSpc>
            </a:pPr>
            <a:r>
              <a:rPr lang="en-US" sz="7899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Vector Addition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77765" y="8661715"/>
            <a:ext cx="2301136" cy="230113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596" y="2369072"/>
            <a:ext cx="1543050" cy="15430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222618" y="3743805"/>
            <a:ext cx="14012023" cy="5657354"/>
          </a:xfrm>
          <a:custGeom>
            <a:avLst/>
            <a:gdLst/>
            <a:ahLst/>
            <a:cxnLst/>
            <a:rect l="l" t="t" r="r" b="b"/>
            <a:pathLst>
              <a:path w="14012023" h="5657354">
                <a:moveTo>
                  <a:pt x="0" y="0"/>
                </a:moveTo>
                <a:lnTo>
                  <a:pt x="14012023" y="0"/>
                </a:lnTo>
                <a:lnTo>
                  <a:pt x="14012023" y="5657354"/>
                </a:lnTo>
                <a:lnTo>
                  <a:pt x="0" y="5657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CUDA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24661" y="1741397"/>
            <a:ext cx="7165489" cy="2002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2"/>
              </a:lnSpc>
            </a:pPr>
            <a:r>
              <a:rPr lang="en-US" sz="7899" b="1">
                <a:solidFill>
                  <a:srgbClr val="80C7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Memory </a:t>
            </a:r>
            <a:r>
              <a:rPr lang="en-US" sz="7899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Canva Sans</vt:lpstr>
      <vt:lpstr>Arial</vt:lpstr>
      <vt:lpstr>Montserrat Semi-Bold</vt:lpstr>
      <vt:lpstr>Montserrat Bold</vt:lpstr>
      <vt:lpstr>Calibri</vt:lpstr>
      <vt:lpstr>Canva Sans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Futuristic Artificial Intelligence Presentation</dc:title>
  <cp:lastModifiedBy>Frozn Lord</cp:lastModifiedBy>
  <cp:revision>5</cp:revision>
  <dcterms:created xsi:type="dcterms:W3CDTF">2006-08-16T00:00:00Z</dcterms:created>
  <dcterms:modified xsi:type="dcterms:W3CDTF">2025-03-31T10:01:06Z</dcterms:modified>
  <dc:identifier>DAGjR3EP4qk</dc:identifier>
</cp:coreProperties>
</file>