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nonymous Pro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Montserrat Bold" panose="020B0604020202020204" charset="0"/>
      <p:bold r:id="rId20"/>
    </p:embeddedFont>
    <p:embeddedFont>
      <p:font typeface="Montserrat Semi-Bold" panose="020B0604020202020204" charset="0"/>
      <p:regular r:id="rId21"/>
    </p:embeddedFont>
    <p:embeddedFont>
      <p:font typeface="Poppins Medium" panose="00000600000000000000" pitchFamily="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705322" y="8003750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64929" y="409821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9424" y="2479681"/>
            <a:ext cx="17741468" cy="224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Improving Deep Learning Performance: Strategies for Enhancing Tensor Cores and Neural Processing Units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94000" y="5529084"/>
            <a:ext cx="7900001" cy="34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6"/>
              </a:lnSpc>
            </a:pPr>
            <a:r>
              <a:rPr lang="en-US" sz="2697" b="1" spc="2157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PRESENTED BY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4" name="TextBox 14"/>
          <p:cNvSpPr txBox="1"/>
          <p:nvPr/>
        </p:nvSpPr>
        <p:spPr>
          <a:xfrm rot="5282084">
            <a:off x="16787544" y="8582372"/>
            <a:ext cx="1846679" cy="15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77892" y="6264397"/>
            <a:ext cx="11527334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Abdallah Awad, Ali Al-Saed, Osama Hamdan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32670" y="7898975"/>
            <a:ext cx="9205317" cy="903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Instructor: Dr.Aymen Hroub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77765" y="8661715"/>
            <a:ext cx="2301136" cy="230113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226490" y="2421894"/>
            <a:ext cx="1543050" cy="15430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75308" y="2104251"/>
            <a:ext cx="10389007" cy="237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Snapshot from Results </a:t>
            </a:r>
          </a:p>
        </p:txBody>
      </p:sp>
      <p:sp>
        <p:nvSpPr>
          <p:cNvPr id="16" name="TextBox 16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09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222618" y="4991100"/>
            <a:ext cx="15093603" cy="3276131"/>
          </a:xfrm>
          <a:custGeom>
            <a:avLst/>
            <a:gdLst/>
            <a:ahLst/>
            <a:cxnLst/>
            <a:rect l="l" t="t" r="r" b="b"/>
            <a:pathLst>
              <a:path w="15093603" h="3276131">
                <a:moveTo>
                  <a:pt x="0" y="0"/>
                </a:moveTo>
                <a:lnTo>
                  <a:pt x="15093603" y="0"/>
                </a:lnTo>
                <a:lnTo>
                  <a:pt x="15093603" y="3276131"/>
                </a:lnTo>
                <a:lnTo>
                  <a:pt x="0" y="3276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77765" y="8661715"/>
            <a:ext cx="2301136" cy="230113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226490" y="2421894"/>
            <a:ext cx="1543050" cy="15430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75308" y="2104251"/>
            <a:ext cx="10389007" cy="237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Snapshot from Results </a:t>
            </a:r>
          </a:p>
        </p:txBody>
      </p:sp>
      <p:sp>
        <p:nvSpPr>
          <p:cNvPr id="16" name="TextBox 16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09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695870" y="5048456"/>
            <a:ext cx="13634937" cy="3613258"/>
          </a:xfrm>
          <a:custGeom>
            <a:avLst/>
            <a:gdLst/>
            <a:ahLst/>
            <a:cxnLst/>
            <a:rect l="l" t="t" r="r" b="b"/>
            <a:pathLst>
              <a:path w="13634937" h="3613258">
                <a:moveTo>
                  <a:pt x="0" y="0"/>
                </a:moveTo>
                <a:lnTo>
                  <a:pt x="13634936" y="0"/>
                </a:lnTo>
                <a:lnTo>
                  <a:pt x="13634936" y="3613258"/>
                </a:lnTo>
                <a:lnTo>
                  <a:pt x="0" y="3613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9" name="TextBox 9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10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81596" y="1286951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566959" y="7525685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27940" y="1691145"/>
            <a:ext cx="13175096" cy="109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45"/>
              </a:lnSpc>
            </a:pPr>
            <a:r>
              <a:rPr lang="en-US" sz="850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Experimental Results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4382684"/>
            <a:ext cx="7749130" cy="240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Execution time reduced by approximately 2x compared to classical methods.</a:t>
            </a:r>
          </a:p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Achieved a throughput of 9111.55 tasks/second versus 4231.74 tasks/second for classical multiplication.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5" name="Group 15"/>
          <p:cNvGrpSpPr/>
          <p:nvPr/>
        </p:nvGrpSpPr>
        <p:grpSpPr>
          <a:xfrm rot="3103768">
            <a:off x="1039120" y="3495916"/>
            <a:ext cx="549754" cy="54975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824661" y="3596993"/>
            <a:ext cx="4891267" cy="64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259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Karatsuba Algorithm</a:t>
            </a:r>
          </a:p>
          <a:p>
            <a:pPr algn="l">
              <a:lnSpc>
                <a:spcPts val="2512"/>
              </a:lnSpc>
            </a:pPr>
            <a:endParaRPr lang="en-US" sz="2590" b="1">
              <a:solidFill>
                <a:srgbClr val="80C77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90432" y="2984982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41363" y="7330441"/>
            <a:ext cx="7749130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Optimal performance observed with a 2048-vector length, offering the lowest execution time.</a:t>
            </a:r>
          </a:p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- 1024-vector length provides a balance between efficiency and hardware resource requirements.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411863" y="6649524"/>
            <a:ext cx="4891267" cy="33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259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Vector Length Impact</a:t>
            </a:r>
          </a:p>
        </p:txBody>
      </p:sp>
      <p:grpSp>
        <p:nvGrpSpPr>
          <p:cNvPr id="22" name="Group 22"/>
          <p:cNvGrpSpPr/>
          <p:nvPr/>
        </p:nvGrpSpPr>
        <p:grpSpPr>
          <a:xfrm rot="3103768">
            <a:off x="2615070" y="6517632"/>
            <a:ext cx="549754" cy="54975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198197" y="4308724"/>
            <a:ext cx="7749130" cy="240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Increased vector lengths reduce the number of tasks needed to complete workloads, improving efficiency.</a:t>
            </a:r>
          </a:p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Karatsuba multiplier shows significant scalability and resource savings.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768696" y="3627807"/>
            <a:ext cx="4891267" cy="33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259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Key Observations</a:t>
            </a:r>
          </a:p>
        </p:txBody>
      </p:sp>
      <p:grpSp>
        <p:nvGrpSpPr>
          <p:cNvPr id="27" name="Group 27"/>
          <p:cNvGrpSpPr/>
          <p:nvPr/>
        </p:nvGrpSpPr>
        <p:grpSpPr>
          <a:xfrm rot="3103768">
            <a:off x="9971904" y="3495916"/>
            <a:ext cx="549754" cy="54975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1823" y="2310476"/>
            <a:ext cx="13555917" cy="122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Results and Plots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839707" y="7904499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632126" y="7767270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22200" y="4085882"/>
            <a:ext cx="7651732" cy="4811026"/>
          </a:xfrm>
          <a:custGeom>
            <a:avLst/>
            <a:gdLst/>
            <a:ahLst/>
            <a:cxnLst/>
            <a:rect l="l" t="t" r="r" b="b"/>
            <a:pathLst>
              <a:path w="7651732" h="4811026">
                <a:moveTo>
                  <a:pt x="0" y="0"/>
                </a:moveTo>
                <a:lnTo>
                  <a:pt x="7651732" y="0"/>
                </a:lnTo>
                <a:lnTo>
                  <a:pt x="7651732" y="4811027"/>
                </a:lnTo>
                <a:lnTo>
                  <a:pt x="0" y="48110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  <p:sp>
        <p:nvSpPr>
          <p:cNvPr id="15" name="Freeform 15"/>
          <p:cNvSpPr/>
          <p:nvPr/>
        </p:nvSpPr>
        <p:spPr>
          <a:xfrm>
            <a:off x="9852953" y="4085882"/>
            <a:ext cx="6671078" cy="4929146"/>
          </a:xfrm>
          <a:custGeom>
            <a:avLst/>
            <a:gdLst/>
            <a:ahLst/>
            <a:cxnLst/>
            <a:rect l="l" t="t" r="r" b="b"/>
            <a:pathLst>
              <a:path w="6671078" h="4929146">
                <a:moveTo>
                  <a:pt x="0" y="0"/>
                </a:moveTo>
                <a:lnTo>
                  <a:pt x="6671078" y="0"/>
                </a:lnTo>
                <a:lnTo>
                  <a:pt x="6671078" y="4929146"/>
                </a:lnTo>
                <a:lnTo>
                  <a:pt x="0" y="49291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2396"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601700" y="-859987"/>
            <a:ext cx="7315200" cy="4083212"/>
          </a:xfrm>
          <a:custGeom>
            <a:avLst/>
            <a:gdLst/>
            <a:ahLst/>
            <a:cxnLst/>
            <a:rect l="l" t="t" r="r" b="b"/>
            <a:pathLst>
              <a:path w="7315200" h="4083212">
                <a:moveTo>
                  <a:pt x="0" y="0"/>
                </a:moveTo>
                <a:lnTo>
                  <a:pt x="7315200" y="0"/>
                </a:lnTo>
                <a:lnTo>
                  <a:pt x="7315200" y="4083211"/>
                </a:lnTo>
                <a:lnTo>
                  <a:pt x="0" y="408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448461" y="6203788"/>
            <a:ext cx="7315200" cy="4083212"/>
          </a:xfrm>
          <a:custGeom>
            <a:avLst/>
            <a:gdLst/>
            <a:ahLst/>
            <a:cxnLst/>
            <a:rect l="l" t="t" r="r" b="b"/>
            <a:pathLst>
              <a:path w="7315200" h="4083212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98677" y="2047343"/>
            <a:ext cx="1373315" cy="1396162"/>
          </a:xfrm>
          <a:custGeom>
            <a:avLst/>
            <a:gdLst/>
            <a:ahLst/>
            <a:cxnLst/>
            <a:rect l="l" t="t" r="r" b="b"/>
            <a:pathLst>
              <a:path w="1373315" h="1396162">
                <a:moveTo>
                  <a:pt x="0" y="0"/>
                </a:moveTo>
                <a:lnTo>
                  <a:pt x="1373315" y="0"/>
                </a:lnTo>
                <a:lnTo>
                  <a:pt x="1373315" y="1396162"/>
                </a:lnTo>
                <a:lnTo>
                  <a:pt x="0" y="1396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2" name="TextBox 12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587782"/>
            <a:ext cx="16085150" cy="196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7756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Analysis, Discussions, and Comparisons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2618" y="4651006"/>
            <a:ext cx="7466207" cy="235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Proposed solutions outperform existing methods in terms of execution time, throughput, and task efficiency.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Demonstrated scalability for large-scale AI workloads.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96258" y="4140309"/>
            <a:ext cx="4898736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 COMPARISONS</a:t>
            </a:r>
          </a:p>
        </p:txBody>
      </p:sp>
      <p:grpSp>
        <p:nvGrpSpPr>
          <p:cNvPr id="16" name="Group 16"/>
          <p:cNvGrpSpPr/>
          <p:nvPr/>
        </p:nvGrpSpPr>
        <p:grpSpPr>
          <a:xfrm rot="3103768">
            <a:off x="1591774" y="4157713"/>
            <a:ext cx="465773" cy="46577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133258" y="4651006"/>
            <a:ext cx="7466207" cy="235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Increased vector length requires more hardware resources, leading to potential trade-offs in area and power consumption.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Adapting the Karatsuba algorithm to hardware introduces design complexity.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06898" y="4140309"/>
            <a:ext cx="4898736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CHALLENGES IDENTIFIED</a:t>
            </a:r>
          </a:p>
        </p:txBody>
      </p:sp>
      <p:grpSp>
        <p:nvGrpSpPr>
          <p:cNvPr id="22" name="Group 22"/>
          <p:cNvGrpSpPr/>
          <p:nvPr/>
        </p:nvGrpSpPr>
        <p:grpSpPr>
          <a:xfrm rot="3103768">
            <a:off x="9502415" y="4157713"/>
            <a:ext cx="465773" cy="46577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819197" y="7988864"/>
            <a:ext cx="7466207" cy="79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Outperforms NVIDIA Tensor Cores and Intel NPUs in SoftMax and matrix multiplication tasks.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55721" y="7478168"/>
            <a:ext cx="5644688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STATE-OF-THE-ART BENCHMARKS</a:t>
            </a:r>
          </a:p>
        </p:txBody>
      </p:sp>
      <p:grpSp>
        <p:nvGrpSpPr>
          <p:cNvPr id="27" name="Group 27"/>
          <p:cNvGrpSpPr/>
          <p:nvPr/>
        </p:nvGrpSpPr>
        <p:grpSpPr>
          <a:xfrm rot="3103768">
            <a:off x="5188354" y="7495571"/>
            <a:ext cx="465773" cy="46577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195781" y="1439334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4"/>
                </a:lnTo>
                <a:lnTo>
                  <a:pt x="0" y="3995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0" name="TextBox 10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47304" y="1748913"/>
            <a:ext cx="9787485" cy="203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5"/>
              </a:lnSpc>
            </a:pPr>
            <a:r>
              <a:rPr lang="en-US" sz="8057" b="1">
                <a:solidFill>
                  <a:srgbClr val="80C7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and Future Work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28897" y="4669675"/>
            <a:ext cx="7466207" cy="235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Combined use of the Karatsuba algorithm and vector length expansion enhances NPU performance.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Improved computational efficiency and throughput for AI applications.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02538" y="4158978"/>
            <a:ext cx="4898736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SUMMARY OF ACHIEVEMENTS</a:t>
            </a:r>
          </a:p>
        </p:txBody>
      </p:sp>
      <p:grpSp>
        <p:nvGrpSpPr>
          <p:cNvPr id="15" name="Group 15"/>
          <p:cNvGrpSpPr/>
          <p:nvPr/>
        </p:nvGrpSpPr>
        <p:grpSpPr>
          <a:xfrm rot="3103768">
            <a:off x="798054" y="4176381"/>
            <a:ext cx="465773" cy="46577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384686" y="4669675"/>
            <a:ext cx="7466207" cy="274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Explore energy-efficient designs for mobile and edge devices.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Investigate scalability for more complex neural networks and larger datasets.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Incorporate additional algorithms for further optimization.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458326" y="4158978"/>
            <a:ext cx="4898736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DIRECTIONS</a:t>
            </a:r>
          </a:p>
        </p:txBody>
      </p:sp>
      <p:grpSp>
        <p:nvGrpSpPr>
          <p:cNvPr id="20" name="Group 20"/>
          <p:cNvGrpSpPr/>
          <p:nvPr/>
        </p:nvGrpSpPr>
        <p:grpSpPr>
          <a:xfrm rot="3103768">
            <a:off x="9753842" y="4176381"/>
            <a:ext cx="465773" cy="46577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514350" y="7166059"/>
            <a:ext cx="17259300" cy="2899077"/>
          </a:xfrm>
          <a:custGeom>
            <a:avLst/>
            <a:gdLst/>
            <a:ahLst/>
            <a:cxnLst/>
            <a:rect l="l" t="t" r="r" b="b"/>
            <a:pathLst>
              <a:path w="17259300" h="2899077">
                <a:moveTo>
                  <a:pt x="0" y="0"/>
                </a:moveTo>
                <a:lnTo>
                  <a:pt x="17259300" y="0"/>
                </a:lnTo>
                <a:lnTo>
                  <a:pt x="17259300" y="2899076"/>
                </a:lnTo>
                <a:lnTo>
                  <a:pt x="0" y="2899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928"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30206" y="3620390"/>
            <a:ext cx="8627587" cy="152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6"/>
              </a:lnSpc>
            </a:pPr>
            <a:r>
              <a:rPr lang="en-US" sz="11728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30344" y="4948179"/>
            <a:ext cx="6395739" cy="18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1440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1" name="TextBox 11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15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3645081" y="8661715"/>
            <a:ext cx="18771125" cy="1263424"/>
            <a:chOff x="0" y="0"/>
            <a:chExt cx="4943835" cy="3327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943835" cy="332754"/>
            </a:xfrm>
            <a:custGeom>
              <a:avLst/>
              <a:gdLst/>
              <a:ahLst/>
              <a:cxnLst/>
              <a:rect l="l" t="t" r="r" b="b"/>
              <a:pathLst>
                <a:path w="4943835" h="332754">
                  <a:moveTo>
                    <a:pt x="0" y="0"/>
                  </a:moveTo>
                  <a:lnTo>
                    <a:pt x="4943835" y="0"/>
                  </a:lnTo>
                  <a:lnTo>
                    <a:pt x="4943835" y="332754"/>
                  </a:lnTo>
                  <a:lnTo>
                    <a:pt x="0" y="332754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943835" cy="3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121868" y="3159207"/>
            <a:ext cx="2301136" cy="230113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3" name="TextBox 13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2472" y="4052980"/>
            <a:ext cx="4802438" cy="1842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730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Problem Definition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95296" y="2494658"/>
            <a:ext cx="9564565" cy="355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NPUs face two main issues:</a:t>
            </a: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1. Inefficiency in FP16 multiplication within Tensor Cores.</a:t>
            </a: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2. Bottlenecks caused by limited vector lengths in SoftMax</a:t>
            </a:r>
          </a:p>
          <a:p>
            <a:pPr algn="l">
              <a:lnSpc>
                <a:spcPts val="3104"/>
              </a:lnSpc>
            </a:pPr>
            <a:endParaRPr lang="en-US" sz="2217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operations during transformer computations.</a:t>
            </a:r>
          </a:p>
          <a:p>
            <a:pPr algn="l">
              <a:lnSpc>
                <a:spcPts val="3104"/>
              </a:lnSpc>
            </a:pPr>
            <a:endParaRPr lang="en-US" sz="2217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These challenges hinder performance scalability and latency reduction in AI workloads.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33193" y="6554412"/>
            <a:ext cx="9564565" cy="79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Optimizing these areas is crucial for handling advanced neural network tasks like transformers.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77979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271188" y="1383675"/>
            <a:ext cx="9271099" cy="903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the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71188" y="5533967"/>
            <a:ext cx="9564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Relevance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0BFC5-71B5-4994-283D-CB57F87DD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972" y="3822394"/>
            <a:ext cx="3687444" cy="7914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403572" y="3432156"/>
            <a:ext cx="7315200" cy="4030010"/>
          </a:xfrm>
          <a:custGeom>
            <a:avLst/>
            <a:gdLst/>
            <a:ahLst/>
            <a:cxnLst/>
            <a:rect l="l" t="t" r="r" b="b"/>
            <a:pathLst>
              <a:path w="7315200" h="4030010">
                <a:moveTo>
                  <a:pt x="0" y="0"/>
                </a:moveTo>
                <a:lnTo>
                  <a:pt x="7315200" y="0"/>
                </a:lnTo>
                <a:lnTo>
                  <a:pt x="7315200" y="4030011"/>
                </a:lnTo>
                <a:lnTo>
                  <a:pt x="0" y="4030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1" name="TextBox 11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86844" y="4357375"/>
            <a:ext cx="7293172" cy="2379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Research Objectives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965579"/>
            <a:ext cx="8438617" cy="274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Develop an advanced FP16 multiplier using the Karatsuba algorithm to reduce computational complexity.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Enhance the vector unit architecture by increasing its length to improve parallel processing.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Optimize NPUs to balance performance with resource and energy efficiency.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889580" y="2849076"/>
            <a:ext cx="1391013" cy="139101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70473" y="6607395"/>
            <a:ext cx="1709543" cy="170954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25012" y="1961981"/>
            <a:ext cx="31722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Goals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5012" y="5351912"/>
            <a:ext cx="648280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Expected Outcomes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6435531"/>
            <a:ext cx="8438617" cy="196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-Achieve higher throughput and lower execution times for AI workloads.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Provide scalable solutions adaptable to future AI models.</a:t>
            </a:r>
          </a:p>
          <a:p>
            <a:pPr algn="l">
              <a:lnSpc>
                <a:spcPts val="3104"/>
              </a:lnSpc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22618" y="1714500"/>
            <a:ext cx="8630777" cy="122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 dirty="0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Contributions</a:t>
            </a:r>
          </a:p>
        </p:txBody>
      </p:sp>
      <p:grpSp>
        <p:nvGrpSpPr>
          <p:cNvPr id="9" name="Group 9"/>
          <p:cNvGrpSpPr/>
          <p:nvPr/>
        </p:nvGrpSpPr>
        <p:grpSpPr>
          <a:xfrm rot="3103768">
            <a:off x="2155734" y="3431192"/>
            <a:ext cx="370193" cy="3701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3103768">
            <a:off x="2155734" y="7172135"/>
            <a:ext cx="370193" cy="3701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630400" y="1578436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8" name="TextBox 18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36669" y="3832148"/>
            <a:ext cx="7466207" cy="3525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Development of a novel FP16 multiplier leveraging the </a:t>
            </a:r>
            <a:r>
              <a:rPr lang="en-US" sz="2217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Karatsuba</a:t>
            </a: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algorithm for reduced computational complexity.</a:t>
            </a: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Extension of vector unit length from 512 to 1024 bits for improved parallelism in </a:t>
            </a:r>
            <a:r>
              <a:rPr lang="en-US" sz="2217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SoftMax</a:t>
            </a: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Comprehensive performance evaluations comparing the proposed solutions to classical methods.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08673" y="3365999"/>
            <a:ext cx="3829632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 dirty="0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CORE CONTRIBUTIONS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08673" y="7744556"/>
            <a:ext cx="7466207" cy="196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Enables NPUs to efficiently handle transformer models and large-scale neural networks.</a:t>
            </a:r>
          </a:p>
          <a:p>
            <a:pPr algn="l">
              <a:lnSpc>
                <a:spcPts val="3104"/>
              </a:lnSpc>
            </a:pPr>
            <a:r>
              <a:rPr lang="en-US" sz="2217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Provides a foundation for energy-efficient, high-performance AI accelerators.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808673" y="7106942"/>
            <a:ext cx="1751165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72893" y="1669083"/>
            <a:ext cx="11833775" cy="225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3"/>
              </a:lnSpc>
            </a:pPr>
            <a:r>
              <a:rPr lang="en-US" sz="8900" b="1" dirty="0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Major Related Works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43646" y="6449078"/>
            <a:ext cx="4020122" cy="157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Efficient mixed-precision computation with FP16 multipliers and FP32 accumulators.</a:t>
            </a:r>
          </a:p>
        </p:txBody>
      </p:sp>
      <p:grpSp>
        <p:nvGrpSpPr>
          <p:cNvPr id="12" name="Group 12"/>
          <p:cNvGrpSpPr/>
          <p:nvPr/>
        </p:nvGrpSpPr>
        <p:grpSpPr>
          <a:xfrm rot="3103768">
            <a:off x="1338068" y="5733608"/>
            <a:ext cx="370193" cy="37019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43646" y="5701472"/>
            <a:ext cx="3530042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NVIDIA TENSOR CORES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48113" y="6437296"/>
            <a:ext cx="4020122" cy="157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 on flexibility and programmability, targeting AI-specific operations like SoftMax.</a:t>
            </a:r>
          </a:p>
        </p:txBody>
      </p:sp>
      <p:grpSp>
        <p:nvGrpSpPr>
          <p:cNvPr id="17" name="Group 17"/>
          <p:cNvGrpSpPr/>
          <p:nvPr/>
        </p:nvGrpSpPr>
        <p:grpSpPr>
          <a:xfrm rot="3103768">
            <a:off x="6642536" y="5733608"/>
            <a:ext cx="370193" cy="3701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348113" y="5668415"/>
            <a:ext cx="2484737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INTEL NPUS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52581" y="6437296"/>
            <a:ext cx="4020122" cy="157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Limited scalability and inefficiencies in vectorization for AI accelerators.</a:t>
            </a:r>
          </a:p>
        </p:txBody>
      </p:sp>
      <p:grpSp>
        <p:nvGrpSpPr>
          <p:cNvPr id="22" name="Group 22"/>
          <p:cNvGrpSpPr/>
          <p:nvPr/>
        </p:nvGrpSpPr>
        <p:grpSpPr>
          <a:xfrm rot="3103768">
            <a:off x="11947003" y="5733608"/>
            <a:ext cx="370193" cy="37019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652581" y="5668415"/>
            <a:ext cx="2655336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GAPS IDENTIFIED</a:t>
            </a:r>
          </a:p>
        </p:txBody>
      </p:sp>
      <p:sp>
        <p:nvSpPr>
          <p:cNvPr id="26" name="Freeform 26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5398040" y="4183690"/>
            <a:ext cx="65228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Existing Innovations</a:t>
            </a:r>
          </a:p>
        </p:txBody>
      </p: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3553894" y="1469923"/>
            <a:ext cx="4045571" cy="4045571"/>
            <a:chOff x="0" y="0"/>
            <a:chExt cx="14840029" cy="14840029"/>
          </a:xfrm>
        </p:grpSpPr>
        <p:sp>
          <p:nvSpPr>
            <p:cNvPr id="29" name="Freeform 2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94B14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-46237" r="223" b="-46237"/>
              </a:stretch>
            </a:blipFill>
          </p:spPr>
        </p:sp>
      </p:grpSp>
      <p:sp>
        <p:nvSpPr>
          <p:cNvPr id="32" name="Freeform 23"/>
          <p:cNvSpPr/>
          <p:nvPr/>
        </p:nvSpPr>
        <p:spPr>
          <a:xfrm>
            <a:off x="533400" y="1764417"/>
            <a:ext cx="4114800" cy="3699604"/>
          </a:xfrm>
          <a:custGeom>
            <a:avLst/>
            <a:gdLst/>
            <a:ahLst/>
            <a:cxnLst/>
            <a:rect l="l" t="t" r="r" b="b"/>
            <a:pathLst>
              <a:path w="6535043" h="5356850">
                <a:moveTo>
                  <a:pt x="0" y="0"/>
                </a:moveTo>
                <a:lnTo>
                  <a:pt x="6535043" y="0"/>
                </a:lnTo>
                <a:lnTo>
                  <a:pt x="6535043" y="5356851"/>
                </a:lnTo>
                <a:lnTo>
                  <a:pt x="0" y="5356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2117" y="1797152"/>
            <a:ext cx="12244939" cy="122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Proposed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2117" y="5104027"/>
            <a:ext cx="7749130" cy="280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A divide-and-conquer method that splits numbers into smaller components for efficient multiplication.</a:t>
            </a:r>
          </a:p>
          <a:p>
            <a:pPr algn="l">
              <a:lnSpc>
                <a:spcPts val="3149"/>
              </a:lnSpc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Reduces computational complexity to Θ(n^1.585), enabling faster FP16 multiplications. </a:t>
            </a:r>
          </a:p>
          <a:p>
            <a:pPr algn="l">
              <a:lnSpc>
                <a:spcPts val="3149"/>
              </a:lnSpc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49"/>
              </a:lnSpc>
              <a:spcBef>
                <a:spcPct val="0"/>
              </a:spcBef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2628900" y="8661715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3103768">
            <a:off x="1077144" y="4165899"/>
            <a:ext cx="549754" cy="54975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21529" y="4327860"/>
            <a:ext cx="4891267" cy="64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259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Karatsuba Algorithm</a:t>
            </a:r>
          </a:p>
          <a:p>
            <a:pPr algn="l">
              <a:lnSpc>
                <a:spcPts val="2512"/>
              </a:lnSpc>
            </a:pPr>
            <a:endParaRPr lang="en-US" sz="2590" b="1">
              <a:solidFill>
                <a:srgbClr val="80C77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grpSp>
        <p:nvGrpSpPr>
          <p:cNvPr id="18" name="Group 18"/>
          <p:cNvGrpSpPr/>
          <p:nvPr/>
        </p:nvGrpSpPr>
        <p:grpSpPr>
          <a:xfrm rot="3103768">
            <a:off x="9907137" y="4165899"/>
            <a:ext cx="549754" cy="54975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653795" y="4290032"/>
            <a:ext cx="4891267" cy="33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2590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Vector Length Expansion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06938" y="4904002"/>
            <a:ext cx="7740388" cy="240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Extending vector length from 512 to 1024 bits allows simultaneous processing of more data.</a:t>
            </a:r>
          </a:p>
          <a:p>
            <a:pPr algn="l">
              <a:lnSpc>
                <a:spcPts val="3149"/>
              </a:lnSpc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3149"/>
              </a:lnSpc>
            </a:pPr>
            <a:r>
              <a:rPr lang="en-US" sz="225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Mitigates performance bottlenecks in SoftMax operations common in transformer models.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  <a:endParaRPr lang="en-US" sz="225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5658" y="2173255"/>
            <a:ext cx="7233125" cy="5526064"/>
          </a:xfrm>
          <a:custGeom>
            <a:avLst/>
            <a:gdLst/>
            <a:ahLst/>
            <a:cxnLst/>
            <a:rect l="l" t="t" r="r" b="b"/>
            <a:pathLst>
              <a:path w="7233125" h="5526064">
                <a:moveTo>
                  <a:pt x="0" y="0"/>
                </a:moveTo>
                <a:lnTo>
                  <a:pt x="7233126" y="0"/>
                </a:lnTo>
                <a:lnTo>
                  <a:pt x="7233126" y="5526064"/>
                </a:lnTo>
                <a:lnTo>
                  <a:pt x="0" y="5526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  <p:sp>
        <p:nvSpPr>
          <p:cNvPr id="9" name="Freeform 9"/>
          <p:cNvSpPr/>
          <p:nvPr/>
        </p:nvSpPr>
        <p:spPr>
          <a:xfrm>
            <a:off x="-566959" y="7525685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897450" y="2136883"/>
            <a:ext cx="7984041" cy="5598809"/>
          </a:xfrm>
          <a:custGeom>
            <a:avLst/>
            <a:gdLst/>
            <a:ahLst/>
            <a:cxnLst/>
            <a:rect l="l" t="t" r="r" b="b"/>
            <a:pathLst>
              <a:path w="7984041" h="5598809">
                <a:moveTo>
                  <a:pt x="0" y="0"/>
                </a:moveTo>
                <a:lnTo>
                  <a:pt x="7984041" y="0"/>
                </a:lnTo>
                <a:lnTo>
                  <a:pt x="7984041" y="5598808"/>
                </a:lnTo>
                <a:lnTo>
                  <a:pt x="0" y="5598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57150" cap="rnd">
            <a:solidFill>
              <a:srgbClr val="94B143"/>
            </a:solidFill>
            <a:prstDash val="solid"/>
            <a:round/>
          </a:ln>
        </p:spPr>
      </p:sp>
      <p:sp>
        <p:nvSpPr>
          <p:cNvPr id="11" name="Freeform 11"/>
          <p:cNvSpPr/>
          <p:nvPr/>
        </p:nvSpPr>
        <p:spPr>
          <a:xfrm>
            <a:off x="16551354" y="3039420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14" name="TextBox 14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22618" y="970410"/>
            <a:ext cx="1743797" cy="21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4"/>
              </a:lnSpc>
            </a:pPr>
            <a:r>
              <a:rPr lang="en-US" sz="158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X-PURA</a:t>
            </a:r>
          </a:p>
        </p:txBody>
      </p:sp>
      <p:sp>
        <p:nvSpPr>
          <p:cNvPr id="9" name="TextBox 9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8454" y="1715185"/>
            <a:ext cx="8560072" cy="122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7"/>
              </a:lnSpc>
            </a:pPr>
            <a:r>
              <a:rPr lang="en-US" sz="9399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Methodology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550324" y="1699364"/>
            <a:ext cx="2301136" cy="23011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16946" y="1286951"/>
            <a:ext cx="1950412" cy="1914950"/>
          </a:xfrm>
          <a:custGeom>
            <a:avLst/>
            <a:gdLst/>
            <a:ahLst/>
            <a:cxnLst/>
            <a:rect l="l" t="t" r="r" b="b"/>
            <a:pathLst>
              <a:path w="1950412" h="1914950">
                <a:moveTo>
                  <a:pt x="0" y="0"/>
                </a:moveTo>
                <a:lnTo>
                  <a:pt x="1950412" y="0"/>
                </a:lnTo>
                <a:lnTo>
                  <a:pt x="1950412" y="1914950"/>
                </a:lnTo>
                <a:lnTo>
                  <a:pt x="0" y="1914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8454" y="839590"/>
            <a:ext cx="512414" cy="447361"/>
          </a:xfrm>
          <a:custGeom>
            <a:avLst/>
            <a:gdLst/>
            <a:ahLst/>
            <a:cxnLst/>
            <a:rect l="l" t="t" r="r" b="b"/>
            <a:pathLst>
              <a:path w="512414" h="447361">
                <a:moveTo>
                  <a:pt x="0" y="0"/>
                </a:moveTo>
                <a:lnTo>
                  <a:pt x="512414" y="0"/>
                </a:lnTo>
                <a:lnTo>
                  <a:pt x="512414" y="447361"/>
                </a:lnTo>
                <a:lnTo>
                  <a:pt x="0" y="447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3103768">
            <a:off x="1180528" y="3809651"/>
            <a:ext cx="370193" cy="37019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961463" y="4210607"/>
            <a:ext cx="7466207" cy="196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Modify Tensor Core design to include the Karatsuba multiplier for FP16 operations.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Expand vector unit length while maintaining compatibility with existing NPU architectures.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33466" y="3744458"/>
            <a:ext cx="5798668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 APPROACH</a:t>
            </a:r>
          </a:p>
        </p:txBody>
      </p:sp>
      <p:grpSp>
        <p:nvGrpSpPr>
          <p:cNvPr id="21" name="Group 21"/>
          <p:cNvGrpSpPr/>
          <p:nvPr/>
        </p:nvGrpSpPr>
        <p:grpSpPr>
          <a:xfrm rot="3103768">
            <a:off x="1180528" y="6144782"/>
            <a:ext cx="370193" cy="3701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961463" y="6545737"/>
            <a:ext cx="7466207" cy="313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Compare execution times and throughput of the Karatsuba algorithm versus classical multiplication methods.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Assess vector unit performance across different lengths (e.g., 512, 1024, 2048 bits).</a:t>
            </a:r>
          </a:p>
          <a:p>
            <a:pPr algn="l">
              <a:lnSpc>
                <a:spcPts val="3104"/>
              </a:lnSpc>
            </a:pPr>
            <a:r>
              <a:rPr lang="en-US" sz="221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Use metrics such as execution time, throughput, and resource utilization to validate improvements.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17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33466" y="6079588"/>
            <a:ext cx="5798668" cy="43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4"/>
              </a:lnSpc>
              <a:spcBef>
                <a:spcPct val="0"/>
              </a:spcBef>
            </a:pPr>
            <a:r>
              <a:rPr lang="en-US" sz="2417" b="1">
                <a:solidFill>
                  <a:srgbClr val="80C77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EVALUATION FRAMEWORK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36377" y="7936471"/>
            <a:ext cx="3551623" cy="2350529"/>
          </a:xfrm>
          <a:custGeom>
            <a:avLst/>
            <a:gdLst/>
            <a:ahLst/>
            <a:cxnLst/>
            <a:rect l="l" t="t" r="r" b="b"/>
            <a:pathLst>
              <a:path w="3551623" h="2350529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897" y="7948733"/>
            <a:ext cx="3551623" cy="2350529"/>
          </a:xfrm>
          <a:custGeom>
            <a:avLst/>
            <a:gdLst/>
            <a:ahLst/>
            <a:cxnLst/>
            <a:rect l="l" t="t" r="r" b="b"/>
            <a:pathLst>
              <a:path w="3551623" h="2350529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157" y="2265142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0" y="0"/>
                </a:moveTo>
                <a:lnTo>
                  <a:pt x="3423515" y="0"/>
                </a:lnTo>
                <a:lnTo>
                  <a:pt x="3423515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066621" y="2795200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3423516" y="0"/>
                </a:moveTo>
                <a:lnTo>
                  <a:pt x="0" y="0"/>
                </a:lnTo>
                <a:lnTo>
                  <a:pt x="0" y="2798723"/>
                </a:lnTo>
                <a:lnTo>
                  <a:pt x="3423516" y="2798723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22227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971550"/>
            <a:ext cx="2016202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X-PURA SIMULATOR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348610-7056-25E8-D6B3-F93D098D9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975" y="1885495"/>
            <a:ext cx="10183646" cy="651600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 w="57150" cap="rnd">
          <a:solidFill>
            <a:srgbClr val="94B143"/>
          </a:solidFill>
          <a:prstDash val="solid"/>
          <a:round/>
        </a:ln>
      </a:spPr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773</Words>
  <Application>Microsoft Office PowerPoint</Application>
  <PresentationFormat>Custom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Anonymous Pro</vt:lpstr>
      <vt:lpstr>Poppins Medium</vt:lpstr>
      <vt:lpstr>Montserrat Bold</vt:lpstr>
      <vt:lpstr>Montserrat Semi-Bold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Futuristic Artificial Intelligence Presentation</dc:title>
  <cp:lastModifiedBy>Frozn Lord</cp:lastModifiedBy>
  <cp:revision>6</cp:revision>
  <dcterms:created xsi:type="dcterms:W3CDTF">2006-08-16T00:00:00Z</dcterms:created>
  <dcterms:modified xsi:type="dcterms:W3CDTF">2025-02-02T11:43:23Z</dcterms:modified>
  <dc:identifier>DAGdktVqzBw</dc:identifier>
</cp:coreProperties>
</file>