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57" r:id="rId3"/>
    <p:sldId id="295" r:id="rId4"/>
    <p:sldId id="259" r:id="rId5"/>
    <p:sldId id="260" r:id="rId6"/>
    <p:sldId id="296" r:id="rId7"/>
    <p:sldId id="297" r:id="rId8"/>
    <p:sldId id="261" r:id="rId9"/>
    <p:sldId id="298" r:id="rId10"/>
    <p:sldId id="299" r:id="rId11"/>
    <p:sldId id="262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mbria Math" panose="02040503050406030204" pitchFamily="18" charset="0"/>
      <p:regular r:id="rId18"/>
    </p:embeddedFont>
    <p:embeddedFont>
      <p:font typeface="DM Serif Display" pitchFamily="2" charset="0"/>
      <p:regular r:id="rId19"/>
      <p:italic r:id="rId20"/>
    </p:embeddedFont>
    <p:embeddedFont>
      <p:font typeface="Montserrat Light" panose="000004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5CF634-BF82-445E-975C-3A6A0FACAB5D}">
  <a:tblStyle styleId="{2A5CF634-BF82-445E-975C-3A6A0FACAB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EFE7647-697C-4ABB-AA9B-82A436A19AF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970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253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096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413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171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9540"/>
            <a:ext cx="9144191" cy="5133975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88725" y="2380200"/>
            <a:ext cx="6766500" cy="168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0"/>
            <a:ext cx="9144191" cy="5143500"/>
          </a:xfrm>
          <a:custGeom>
            <a:avLst/>
            <a:gdLst/>
            <a:ahLst/>
            <a:cxnLst/>
            <a:rect l="l" t="t" r="r" b="b"/>
            <a:pathLst>
              <a:path w="12192254" h="6858000" extrusionOk="0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188725" y="2378350"/>
            <a:ext cx="6766500" cy="1305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188725" y="3780303"/>
            <a:ext cx="6766500" cy="28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5400000">
            <a:off x="2006359" y="-1980394"/>
            <a:ext cx="5136998" cy="9138285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188725" y="1231800"/>
            <a:ext cx="6766500" cy="26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600"/>
              </a:spcBef>
              <a:spcAft>
                <a:spcPts val="0"/>
              </a:spcAft>
              <a:buSzPts val="3600"/>
              <a:buFont typeface="DM Serif Display"/>
              <a:buChar char="╺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L="914400" lvl="1" indent="-4572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-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L="1371600" lvl="2" indent="-4572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⬞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L="1828800" lvl="3" indent="-4572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●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L="2286000" lvl="4" indent="-4572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○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L="2743200" lvl="5" indent="-4572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■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L="3200400" lvl="6" indent="-4572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●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L="3657600" lvl="7" indent="-4572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○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L="4114800" lvl="8" indent="-4572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■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755988" y="1181777"/>
            <a:ext cx="463200" cy="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6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“</a:t>
            </a:r>
            <a:endParaRPr sz="6000">
              <a:solidFill>
                <a:schemeClr val="accent6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2934816" y="0"/>
            <a:ext cx="6214110" cy="51435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-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934816" y="0"/>
            <a:ext cx="6214110" cy="51435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31836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771764" y="2851925"/>
            <a:ext cx="31836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 1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9540"/>
            <a:ext cx="9144191" cy="5133975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80027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╺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ctrTitle"/>
          </p:nvPr>
        </p:nvSpPr>
        <p:spPr>
          <a:xfrm>
            <a:off x="1188725" y="2380200"/>
            <a:ext cx="6766500" cy="168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sz="4400" dirty="0">
                <a:solidFill>
                  <a:schemeClr val="accent6"/>
                </a:solidFill>
              </a:rPr>
              <a:t>AMIT Graduation Project</a:t>
            </a:r>
            <a:br>
              <a:rPr lang="en" sz="4800" dirty="0">
                <a:solidFill>
                  <a:schemeClr val="accent6"/>
                </a:solidFill>
              </a:rPr>
            </a:br>
            <a:r>
              <a:rPr lang="en" sz="4800" dirty="0"/>
              <a:t> </a:t>
            </a:r>
            <a:r>
              <a:rPr lang="en" sz="2800" dirty="0"/>
              <a:t>Presented by : Abdallah Maher Ismayil</a:t>
            </a:r>
            <a:br>
              <a:rPr lang="en" sz="2800" dirty="0"/>
            </a:br>
            <a:r>
              <a:rPr lang="en" sz="2800" dirty="0"/>
              <a:t>Emb Oct22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3812D2-24C3-7152-2FEE-756990A47A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67" t="20600" r="27460" b="22540"/>
          <a:stretch/>
        </p:blipFill>
        <p:spPr>
          <a:xfrm>
            <a:off x="602343" y="406400"/>
            <a:ext cx="2706213" cy="18868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928286-378E-7D39-5BBF-89E784C825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365" t="20176" r="30476" b="25644"/>
          <a:stretch/>
        </p:blipFill>
        <p:spPr>
          <a:xfrm>
            <a:off x="4975825" y="406401"/>
            <a:ext cx="2706213" cy="18868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62CA86-F4DE-798D-F19A-94A914685E7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270" t="22575" r="31191" b="22963"/>
          <a:stretch/>
        </p:blipFill>
        <p:spPr>
          <a:xfrm>
            <a:off x="602343" y="2786793"/>
            <a:ext cx="2706213" cy="18868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F9C6539-BB48-8F1E-E342-2C39DB09929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254" t="30758" r="49047" b="28324"/>
          <a:stretch/>
        </p:blipFill>
        <p:spPr>
          <a:xfrm>
            <a:off x="4975825" y="2632526"/>
            <a:ext cx="2706212" cy="204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6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ctrTitle" idx="4294967295"/>
          </p:nvPr>
        </p:nvSpPr>
        <p:spPr>
          <a:xfrm>
            <a:off x="1188725" y="2192950"/>
            <a:ext cx="6766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6"/>
                </a:solidFill>
              </a:rPr>
              <a:t>THANK</a:t>
            </a:r>
            <a:br>
              <a:rPr lang="en" sz="7200" dirty="0"/>
            </a:br>
            <a:r>
              <a:rPr lang="en" sz="7200" dirty="0"/>
              <a:t>YOU </a:t>
            </a:r>
            <a:endParaRPr sz="7200" dirty="0"/>
          </a:p>
        </p:txBody>
      </p:sp>
      <p:grpSp>
        <p:nvGrpSpPr>
          <p:cNvPr id="112" name="Google Shape;112;p22"/>
          <p:cNvGrpSpPr/>
          <p:nvPr/>
        </p:nvGrpSpPr>
        <p:grpSpPr>
          <a:xfrm rot="978695">
            <a:off x="5259028" y="551564"/>
            <a:ext cx="1828987" cy="1828931"/>
            <a:chOff x="6643075" y="3664250"/>
            <a:chExt cx="407950" cy="407975"/>
          </a:xfrm>
        </p:grpSpPr>
        <p:sp>
          <p:nvSpPr>
            <p:cNvPr id="113" name="Google Shape;113;p22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22"/>
          <p:cNvGrpSpPr/>
          <p:nvPr/>
        </p:nvGrpSpPr>
        <p:grpSpPr>
          <a:xfrm rot="391303">
            <a:off x="4900829" y="2376230"/>
            <a:ext cx="751973" cy="751930"/>
            <a:chOff x="576250" y="4319400"/>
            <a:chExt cx="442075" cy="442050"/>
          </a:xfrm>
        </p:grpSpPr>
        <p:sp>
          <p:nvSpPr>
            <p:cNvPr id="116" name="Google Shape;116;p22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2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2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22"/>
          <p:cNvSpPr/>
          <p:nvPr/>
        </p:nvSpPr>
        <p:spPr>
          <a:xfrm rot="978736">
            <a:off x="4816697" y="1007455"/>
            <a:ext cx="285894" cy="27298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 rot="3675659">
            <a:off x="6343618" y="2570105"/>
            <a:ext cx="311555" cy="29746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 rot="978569">
            <a:off x="6799133" y="2375170"/>
            <a:ext cx="173823" cy="16605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 rot="2257894">
            <a:off x="4362453" y="1834001"/>
            <a:ext cx="173805" cy="16604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1188725" y="1048275"/>
            <a:ext cx="6766500" cy="47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6"/>
                </a:solidFill>
              </a:rPr>
              <a:t>PWM Drawer</a:t>
            </a:r>
            <a:endParaRPr sz="4000" dirty="0">
              <a:solidFill>
                <a:schemeClr val="accent6"/>
              </a:solidFill>
            </a:endParaRPr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1188724" y="1708925"/>
            <a:ext cx="5255619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❑ PWM Drawer using Graphical LCD and ATmega32.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❑ The generated wave came from external sources (Pulse generator).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1188725" y="1048275"/>
            <a:ext cx="6766500" cy="47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6"/>
                </a:solidFill>
              </a:rPr>
              <a:t>• Specification</a:t>
            </a:r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1188724" y="1708924"/>
            <a:ext cx="5582190" cy="183256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❑ With the graphical LCD we can display the following: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• The shape of the generated PWM from externally sources.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• The frequency in </a:t>
            </a:r>
            <a:r>
              <a:rPr lang="en-US" sz="1600" dirty="0" err="1"/>
              <a:t>KHz</a:t>
            </a:r>
            <a:r>
              <a:rPr lang="en-US" sz="1600" dirty="0"/>
              <a:t> of the generated wave 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• The duty cycle of the generated wave 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• The time of the single cycle.</a:t>
            </a:r>
            <a:endParaRPr sz="1600" dirty="0"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500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ctrTitle"/>
          </p:nvPr>
        </p:nvSpPr>
        <p:spPr>
          <a:xfrm>
            <a:off x="1188725" y="2378350"/>
            <a:ext cx="6766500" cy="1305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1</a:t>
            </a:r>
            <a:r>
              <a:rPr lang="en" sz="3600" dirty="0">
                <a:solidFill>
                  <a:schemeClr val="accent6"/>
                </a:solidFill>
              </a:rPr>
              <a:t>.</a:t>
            </a:r>
            <a:br>
              <a:rPr lang="en" dirty="0">
                <a:solidFill>
                  <a:schemeClr val="accent6"/>
                </a:solidFill>
              </a:rPr>
            </a:br>
            <a:r>
              <a:rPr lang="en-US" dirty="0"/>
              <a:t>Flowchart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6550C3-D8CC-DC69-BA55-23407CE5CDDF}"/>
              </a:ext>
            </a:extLst>
          </p:cNvPr>
          <p:cNvSpPr/>
          <p:nvPr/>
        </p:nvSpPr>
        <p:spPr>
          <a:xfrm>
            <a:off x="703942" y="1168399"/>
            <a:ext cx="2467429" cy="9434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Initialization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B3F099-9335-B1CB-BBED-13DA59175234}"/>
              </a:ext>
            </a:extLst>
          </p:cNvPr>
          <p:cNvSpPr/>
          <p:nvPr/>
        </p:nvSpPr>
        <p:spPr>
          <a:xfrm>
            <a:off x="4572000" y="1161141"/>
            <a:ext cx="2467429" cy="9434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Measure_Signal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F471CE-978A-A216-D40B-55A665C32BE1}"/>
              </a:ext>
            </a:extLst>
          </p:cNvPr>
          <p:cNvSpPr/>
          <p:nvPr/>
        </p:nvSpPr>
        <p:spPr>
          <a:xfrm>
            <a:off x="4572000" y="3171370"/>
            <a:ext cx="2467429" cy="9434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Draw_Signal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4E89FDA-4846-F13F-FAF0-DC7D157E5736}"/>
              </a:ext>
            </a:extLst>
          </p:cNvPr>
          <p:cNvSpPr/>
          <p:nvPr/>
        </p:nvSpPr>
        <p:spPr>
          <a:xfrm>
            <a:off x="3229428" y="1400627"/>
            <a:ext cx="1284515" cy="232229"/>
          </a:xfrm>
          <a:prstGeom prst="rightArrow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E52AB07-05B9-26F7-27EC-488DFA04A481}"/>
              </a:ext>
            </a:extLst>
          </p:cNvPr>
          <p:cNvSpPr/>
          <p:nvPr/>
        </p:nvSpPr>
        <p:spPr>
          <a:xfrm rot="5400000">
            <a:off x="5359853" y="2525485"/>
            <a:ext cx="891721" cy="224972"/>
          </a:xfrm>
          <a:prstGeom prst="rightArrow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5A1D9A9A-3980-DA77-80A2-BA7708DEB04F}"/>
              </a:ext>
            </a:extLst>
          </p:cNvPr>
          <p:cNvSpPr/>
          <p:nvPr/>
        </p:nvSpPr>
        <p:spPr>
          <a:xfrm>
            <a:off x="4049487" y="1756229"/>
            <a:ext cx="384627" cy="1879601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C5D81EC-F05D-0D1C-285A-C7DDA8775539}"/>
              </a:ext>
            </a:extLst>
          </p:cNvPr>
          <p:cNvSpPr/>
          <p:nvPr/>
        </p:nvSpPr>
        <p:spPr>
          <a:xfrm rot="10800000">
            <a:off x="4191001" y="3558720"/>
            <a:ext cx="380999" cy="168730"/>
          </a:xfrm>
          <a:prstGeom prst="rightArrow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B3F099-9335-B1CB-BBED-13DA59175234}"/>
              </a:ext>
            </a:extLst>
          </p:cNvPr>
          <p:cNvSpPr/>
          <p:nvPr/>
        </p:nvSpPr>
        <p:spPr>
          <a:xfrm>
            <a:off x="413657" y="914398"/>
            <a:ext cx="2467429" cy="9434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bg1"/>
                </a:solidFill>
              </a:rPr>
              <a:t>Measure_Signal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830649D-24D2-1A1B-043C-791581F652C5}"/>
              </a:ext>
            </a:extLst>
          </p:cNvPr>
          <p:cNvSpPr/>
          <p:nvPr/>
        </p:nvSpPr>
        <p:spPr>
          <a:xfrm>
            <a:off x="3236687" y="406398"/>
            <a:ext cx="2982686" cy="508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Clear ICF (Input Capture flag) flag</a:t>
            </a:r>
          </a:p>
          <a:p>
            <a:pPr algn="ctr"/>
            <a:r>
              <a:rPr lang="en-US" dirty="0"/>
              <a:t>Set Trigger Edge: Rising Edge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6CD59EA-623C-8D19-55F9-00695B6FCA60}"/>
              </a:ext>
            </a:extLst>
          </p:cNvPr>
          <p:cNvSpPr/>
          <p:nvPr/>
        </p:nvSpPr>
        <p:spPr>
          <a:xfrm>
            <a:off x="3236687" y="1037769"/>
            <a:ext cx="2982686" cy="508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value of capture register</a:t>
            </a:r>
          </a:p>
          <a:p>
            <a:pPr algn="ctr"/>
            <a:r>
              <a:rPr lang="en-US" dirty="0"/>
              <a:t>Start cycle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1B7D80-4F9B-E63E-DE43-1DA0C6BD3D70}"/>
              </a:ext>
            </a:extLst>
          </p:cNvPr>
          <p:cNvSpPr/>
          <p:nvPr/>
        </p:nvSpPr>
        <p:spPr>
          <a:xfrm>
            <a:off x="3236687" y="1647367"/>
            <a:ext cx="2982686" cy="508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Clear ICF flag</a:t>
            </a:r>
          </a:p>
          <a:p>
            <a:pPr algn="ctr"/>
            <a:r>
              <a:rPr lang="en-US" dirty="0"/>
              <a:t>Set Trigger Edge: Falling Edge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7E4500-62FA-0CF4-6B8F-CB48CF08A5E5}"/>
              </a:ext>
            </a:extLst>
          </p:cNvPr>
          <p:cNvSpPr/>
          <p:nvPr/>
        </p:nvSpPr>
        <p:spPr>
          <a:xfrm>
            <a:off x="3236687" y="2256965"/>
            <a:ext cx="2982686" cy="508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value of capture register</a:t>
            </a:r>
          </a:p>
          <a:p>
            <a:pPr algn="ctr"/>
            <a:r>
              <a:rPr lang="en-US" dirty="0"/>
              <a:t> High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CF8C6DC-9136-11DB-AF5A-006B00307268}"/>
              </a:ext>
            </a:extLst>
          </p:cNvPr>
          <p:cNvSpPr/>
          <p:nvPr/>
        </p:nvSpPr>
        <p:spPr>
          <a:xfrm>
            <a:off x="3236687" y="2866563"/>
            <a:ext cx="2982686" cy="508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Clear ICF (Input Capture flag) flag</a:t>
            </a:r>
          </a:p>
          <a:p>
            <a:pPr algn="ctr"/>
            <a:r>
              <a:rPr lang="en-US" dirty="0"/>
              <a:t>Set Trigger Edge: Rising Edge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A5D1CD-8BB2-1BC3-28B6-DE0B44615DE2}"/>
              </a:ext>
            </a:extLst>
          </p:cNvPr>
          <p:cNvSpPr/>
          <p:nvPr/>
        </p:nvSpPr>
        <p:spPr>
          <a:xfrm>
            <a:off x="3236687" y="3476161"/>
            <a:ext cx="2982686" cy="508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value of capture register</a:t>
            </a:r>
          </a:p>
          <a:p>
            <a:pPr algn="ctr"/>
            <a:r>
              <a:rPr lang="en-US" dirty="0"/>
              <a:t>Low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2BF9DE7-3213-98E5-D73F-0E3213039F1D}"/>
              </a:ext>
            </a:extLst>
          </p:cNvPr>
          <p:cNvSpPr/>
          <p:nvPr/>
        </p:nvSpPr>
        <p:spPr>
          <a:xfrm>
            <a:off x="3280230" y="4085759"/>
            <a:ext cx="2982686" cy="508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 the timer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C6133FA-B8E7-B728-5FAC-CF5B3702E71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4771573" y="4593759"/>
            <a:ext cx="0" cy="27669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08241B7-FCDD-1A87-F7A0-A3EE210221A2}"/>
              </a:ext>
            </a:extLst>
          </p:cNvPr>
          <p:cNvCxnSpPr/>
          <p:nvPr/>
        </p:nvCxnSpPr>
        <p:spPr>
          <a:xfrm>
            <a:off x="4771573" y="4870451"/>
            <a:ext cx="162922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D921312-2DD7-554A-E385-E68351AB6BA9}"/>
              </a:ext>
            </a:extLst>
          </p:cNvPr>
          <p:cNvCxnSpPr>
            <a:cxnSpLocks/>
          </p:cNvCxnSpPr>
          <p:nvPr/>
        </p:nvCxnSpPr>
        <p:spPr>
          <a:xfrm flipV="1">
            <a:off x="6400800" y="660398"/>
            <a:ext cx="0" cy="421005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C87C70B-7A53-03B0-AB6A-C830F0CBE76D}"/>
              </a:ext>
            </a:extLst>
          </p:cNvPr>
          <p:cNvCxnSpPr>
            <a:cxnSpLocks/>
          </p:cNvCxnSpPr>
          <p:nvPr/>
        </p:nvCxnSpPr>
        <p:spPr>
          <a:xfrm>
            <a:off x="6400800" y="660398"/>
            <a:ext cx="370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C6C11382-EF72-4BF2-764A-B226D8EA5AD9}"/>
                  </a:ext>
                </a:extLst>
              </p:cNvPr>
              <p:cNvSpPr/>
              <p:nvPr/>
            </p:nvSpPr>
            <p:spPr>
              <a:xfrm>
                <a:off x="6831484" y="130626"/>
                <a:ext cx="2034229" cy="1059544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Calculate frequency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𝐶𝑃𝑈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𝑃𝑒𝑟𝑖𝑜𝑑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∗1000</m:t>
                        </m:r>
                      </m:den>
                    </m:f>
                  </m:oMath>
                </a14:m>
                <a:r>
                  <a:rPr lang="en-US" dirty="0"/>
                  <a:t> in </a:t>
                </a:r>
                <a:r>
                  <a:rPr lang="en-US" dirty="0" err="1"/>
                  <a:t>Khz</a:t>
                </a:r>
                <a:endParaRPr lang="en-US" dirty="0"/>
              </a:p>
            </p:txBody>
          </p:sp>
        </mc:Choice>
        <mc:Fallback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C6C11382-EF72-4BF2-764A-B226D8EA5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484" y="130626"/>
                <a:ext cx="2034229" cy="105954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6566B543-B1B2-147D-ECE4-4F50B56388BE}"/>
                  </a:ext>
                </a:extLst>
              </p:cNvPr>
              <p:cNvSpPr/>
              <p:nvPr/>
            </p:nvSpPr>
            <p:spPr>
              <a:xfrm>
                <a:off x="6918855" y="1647367"/>
                <a:ext cx="2034229" cy="1059544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Calculate Duty Cycle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𝐻𝑖𝑔h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𝑃𝑒𝑟𝑖𝑜𝑑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100</m:t>
                    </m:r>
                  </m:oMath>
                </a14:m>
                <a:r>
                  <a:rPr lang="en-US" dirty="0"/>
                  <a:t> %</a:t>
                </a:r>
              </a:p>
            </p:txBody>
          </p:sp>
        </mc:Choice>
        <mc:Fallback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6566B543-B1B2-147D-ECE4-4F50B56388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855" y="1647367"/>
                <a:ext cx="2034229" cy="10595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96E051EF-F916-49EA-9BE5-5B9755BE0A2C}"/>
                  </a:ext>
                </a:extLst>
              </p:cNvPr>
              <p:cNvSpPr/>
              <p:nvPr/>
            </p:nvSpPr>
            <p:spPr>
              <a:xfrm>
                <a:off x="6918854" y="3280215"/>
                <a:ext cx="2034229" cy="1059544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Calculate Periodic Time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𝑓𝑟𝑒𝑞𝑢𝑎𝑛𝑐𝑦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𝐾h𝑧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96E051EF-F916-49EA-9BE5-5B9755BE0A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854" y="3280215"/>
                <a:ext cx="2034229" cy="10595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23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ctrTitle"/>
          </p:nvPr>
        </p:nvSpPr>
        <p:spPr>
          <a:xfrm>
            <a:off x="1188725" y="2378350"/>
            <a:ext cx="6766500" cy="1305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6"/>
                </a:solidFill>
              </a:rPr>
              <a:t>2.</a:t>
            </a:r>
            <a:br>
              <a:rPr lang="en" dirty="0">
                <a:solidFill>
                  <a:schemeClr val="accent6"/>
                </a:solidFill>
              </a:rPr>
            </a:br>
            <a:r>
              <a:rPr lang="en-US" dirty="0"/>
              <a:t>SIMULATION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3045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5FDA9-B7F2-2C24-1459-899EE956A5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44" t="12839" r="33889" b="34533"/>
          <a:stretch/>
        </p:blipFill>
        <p:spPr>
          <a:xfrm>
            <a:off x="1183526" y="347141"/>
            <a:ext cx="6262303" cy="44492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674D67-4C02-1A91-8B34-60C7C2BFA5D0}"/>
              </a:ext>
            </a:extLst>
          </p:cNvPr>
          <p:cNvSpPr/>
          <p:nvPr/>
        </p:nvSpPr>
        <p:spPr>
          <a:xfrm>
            <a:off x="3156855" y="914400"/>
            <a:ext cx="950687" cy="2685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GLCD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14F905-0ACC-015E-A6F6-DA4485095673}"/>
              </a:ext>
            </a:extLst>
          </p:cNvPr>
          <p:cNvSpPr/>
          <p:nvPr/>
        </p:nvSpPr>
        <p:spPr>
          <a:xfrm>
            <a:off x="3839333" y="3960585"/>
            <a:ext cx="1117296" cy="2685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Atmega32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6963A2F-0624-1430-E0EA-536C8F75D100}"/>
              </a:ext>
            </a:extLst>
          </p:cNvPr>
          <p:cNvSpPr/>
          <p:nvPr/>
        </p:nvSpPr>
        <p:spPr>
          <a:xfrm>
            <a:off x="5791201" y="1705429"/>
            <a:ext cx="1553028" cy="2685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Pulse Generator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ctrTitle"/>
          </p:nvPr>
        </p:nvSpPr>
        <p:spPr>
          <a:xfrm>
            <a:off x="1188725" y="2378350"/>
            <a:ext cx="6766500" cy="1305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6"/>
                </a:solidFill>
              </a:rPr>
              <a:t>3.</a:t>
            </a:r>
            <a:br>
              <a:rPr lang="en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PROTOTYPES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2705340"/>
      </p:ext>
    </p:extLst>
  </p:cSld>
  <p:clrMapOvr>
    <a:masterClrMapping/>
  </p:clrMapOvr>
</p:sld>
</file>

<file path=ppt/theme/theme1.xml><?xml version="1.0" encoding="utf-8"?>
<a:theme xmlns:a="http://schemas.openxmlformats.org/drawingml/2006/main" name="Mutius template">
  <a:themeElements>
    <a:clrScheme name="Custom 347">
      <a:dk1>
        <a:srgbClr val="11191F"/>
      </a:dk1>
      <a:lt1>
        <a:srgbClr val="FFFFFF"/>
      </a:lt1>
      <a:dk2>
        <a:srgbClr val="97A5C2"/>
      </a:dk2>
      <a:lt2>
        <a:srgbClr val="E6E6EC"/>
      </a:lt2>
      <a:accent1>
        <a:srgbClr val="11191F"/>
      </a:accent1>
      <a:accent2>
        <a:srgbClr val="525666"/>
      </a:accent2>
      <a:accent3>
        <a:srgbClr val="757B96"/>
      </a:accent3>
      <a:accent4>
        <a:srgbClr val="9CA1B6"/>
      </a:accent4>
      <a:accent5>
        <a:srgbClr val="CC5900"/>
      </a:accent5>
      <a:accent6>
        <a:srgbClr val="FF88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On-screen Show (16:9)</PresentationFormat>
  <Paragraphs>47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Cambria Math</vt:lpstr>
      <vt:lpstr>Calibri</vt:lpstr>
      <vt:lpstr>Montserrat Light</vt:lpstr>
      <vt:lpstr>DM Serif Display</vt:lpstr>
      <vt:lpstr>Mutius template</vt:lpstr>
      <vt:lpstr> AMIT Graduation Project  Presented by : Abdallah Maher Ismayil Emb Oct22</vt:lpstr>
      <vt:lpstr>PWM Drawer</vt:lpstr>
      <vt:lpstr>• Specification</vt:lpstr>
      <vt:lpstr>1. Flowchart</vt:lpstr>
      <vt:lpstr>PowerPoint Presentation</vt:lpstr>
      <vt:lpstr>PowerPoint Presentation</vt:lpstr>
      <vt:lpstr>2. SIMULATION</vt:lpstr>
      <vt:lpstr>PowerPoint Presentation</vt:lpstr>
      <vt:lpstr>3. PROTOTYPES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AMIT Graduation Project  Presented by : Abdallah Maher Ismayil Emb Oct22</dc:title>
  <dc:creator>Abdallah Maher</dc:creator>
  <cp:lastModifiedBy>Abdallah Maher</cp:lastModifiedBy>
  <cp:revision>1</cp:revision>
  <dcterms:modified xsi:type="dcterms:W3CDTF">2023-04-02T19:10:51Z</dcterms:modified>
</cp:coreProperties>
</file>