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57" r:id="rId6"/>
    <p:sldId id="276" r:id="rId7"/>
    <p:sldId id="286" r:id="rId8"/>
    <p:sldId id="265" r:id="rId9"/>
    <p:sldId id="277" r:id="rId10"/>
    <p:sldId id="278" r:id="rId11"/>
    <p:sldId id="279" r:id="rId12"/>
    <p:sldId id="280" r:id="rId13"/>
    <p:sldId id="283" r:id="rId14"/>
    <p:sldId id="284" r:id="rId15"/>
    <p:sldId id="285" r:id="rId16"/>
    <p:sldId id="266"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8"/>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AE46C21D-EBB5-4F3D-B06D-166777189317}"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1DFFEA26-EB1D-498C-95CD-1ECE586790AA}"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39842EE-D56F-4F18-94E7-094CEF23F906}"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45B08281-154C-4FEF-A6DF-18BA3AC0F374}"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04D857D4-BD7E-4A06-844B-AAD504F1114F}" type="datetime1">
              <a:rPr lang="en-US" smtClean="0"/>
              <a:t>11/27/2024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916AFA50-87A4-4E99-B112-8C6B1DFB84B2}"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6B3905CA-BF0F-4A1B-AA0D-85E42F5D5A85}" type="datetime1">
              <a:rPr lang="en-US" smtClean="0"/>
              <a:t>11/27/2024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D3DA9A77-60C0-4BB8-898D-2828EE4073AD}" type="datetime1">
              <a:rPr lang="en-US" smtClean="0"/>
              <a:t>11/27/2024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C1F30CD5-42B1-4614-9F46-5D29928CC2DB}" type="datetime1">
              <a:rPr lang="en-US" smtClean="0"/>
              <a:t>11/27/2024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EE6020E3-D95B-4E55-964F-4B1A98BDAA6F}" type="datetime1">
              <a:rPr lang="en-US" smtClean="0"/>
              <a:t>11/27/2024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FC9A72C8-1C87-42EF-8A11-BF6DFA19ED8B}" type="datetime1">
              <a:rPr lang="en-US" smtClean="0"/>
              <a:t>11/27/2024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aniel2101026@miuegypt.edu.eg" TargetMode="External"/><Relationship Id="rId2" Type="http://schemas.openxmlformats.org/officeDocument/2006/relationships/hyperlink" Target="mailto:abdallah2110678@miuegypt.edu.eg" TargetMode="External"/><Relationship Id="rId1" Type="http://schemas.openxmlformats.org/officeDocument/2006/relationships/slideLayout" Target="../slideLayouts/slideLayout1.xml"/><Relationship Id="rId5" Type="http://schemas.openxmlformats.org/officeDocument/2006/relationships/hyperlink" Target="mailto:mohamed2110111@miuegypt.edu.eg" TargetMode="External"/><Relationship Id="rId4" Type="http://schemas.openxmlformats.org/officeDocument/2006/relationships/hyperlink" Target="mailto:abdulrahman2111656@miuegypt.edu.eg"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447868"/>
            <a:ext cx="5503895" cy="1746477"/>
          </a:xfrm>
        </p:spPr>
        <p:txBody>
          <a:bodyPr/>
          <a:lstStyle/>
          <a:p>
            <a:r>
              <a:rPr lang="en-US" dirty="0"/>
              <a:t>Calories Burned prediction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803600" y="2370396"/>
            <a:ext cx="10924980" cy="4245007"/>
          </a:xfrm>
        </p:spPr>
        <p:txBody>
          <a:bodyPr/>
          <a:lstStyle/>
          <a:p>
            <a:r>
              <a:rPr lang="en-US" sz="2000" dirty="0"/>
              <a:t>Abdallah Hamdy Shaban 2021/10678</a:t>
            </a:r>
            <a:br>
              <a:rPr lang="en-US" sz="2000" dirty="0"/>
            </a:br>
            <a:r>
              <a:rPr lang="en-US" sz="2000" dirty="0">
                <a:hlinkClick r:id="rId2"/>
              </a:rPr>
              <a:t>abdallah2110678@miuegypt.edu.eg</a:t>
            </a:r>
            <a:endParaRPr lang="en-US" sz="2000" dirty="0"/>
          </a:p>
          <a:p>
            <a:r>
              <a:rPr lang="en-US" sz="2000" dirty="0"/>
              <a:t>Daniel Michel 2021/01026                                               </a:t>
            </a:r>
            <a:r>
              <a:rPr lang="en-US" dirty="0"/>
              <a:t>instructor</a:t>
            </a:r>
            <a:r>
              <a:rPr lang="en-US" sz="2000" dirty="0"/>
              <a:t>: </a:t>
            </a:r>
            <a:r>
              <a:rPr lang="en-US" sz="2800" dirty="0"/>
              <a:t>Diaa </a:t>
            </a:r>
            <a:r>
              <a:rPr lang="en-US" sz="2800" dirty="0" err="1"/>
              <a:t>AbdelMoneim</a:t>
            </a:r>
            <a:endParaRPr lang="en-US" sz="2800" dirty="0"/>
          </a:p>
          <a:p>
            <a:r>
              <a:rPr lang="en-US" sz="2000" dirty="0">
                <a:hlinkClick r:id="rId3"/>
              </a:rPr>
              <a:t>daniel2101026@miuegypt.edu.eg</a:t>
            </a:r>
            <a:endParaRPr lang="en-US" sz="2000" dirty="0"/>
          </a:p>
          <a:p>
            <a:r>
              <a:rPr lang="en-US" sz="2000" dirty="0"/>
              <a:t>Abdulrahman </a:t>
            </a:r>
            <a:r>
              <a:rPr lang="en-US" sz="2000" dirty="0" err="1"/>
              <a:t>Abdalmoniem</a:t>
            </a:r>
            <a:r>
              <a:rPr lang="en-US" sz="2000" dirty="0"/>
              <a:t> Ahmed 2021/11656</a:t>
            </a:r>
          </a:p>
          <a:p>
            <a:r>
              <a:rPr lang="en-US" sz="2000" dirty="0">
                <a:hlinkClick r:id="rId4"/>
              </a:rPr>
              <a:t>abdulrahman2111656@miuegypt.edu.eg</a:t>
            </a:r>
            <a:endParaRPr lang="en-US" sz="2000" dirty="0"/>
          </a:p>
          <a:p>
            <a:r>
              <a:rPr lang="en-US" sz="2000" dirty="0"/>
              <a:t>Mohamed Ahmed Mohamed </a:t>
            </a:r>
            <a:r>
              <a:rPr lang="en-US" sz="2000" dirty="0" err="1"/>
              <a:t>Aboushosha</a:t>
            </a:r>
            <a:r>
              <a:rPr lang="en-US" sz="2000" dirty="0"/>
              <a:t> 2021/10111</a:t>
            </a:r>
          </a:p>
          <a:p>
            <a:r>
              <a:rPr lang="en-US" sz="2000" dirty="0">
                <a:hlinkClick r:id="rId5"/>
              </a:rPr>
              <a:t>mohamed2110111@miuegypt.edu.eg</a:t>
            </a:r>
            <a:endParaRPr lang="en-US" sz="2000" dirty="0"/>
          </a:p>
          <a:p>
            <a:r>
              <a:rPr lang="en-US" sz="2000" dirty="0"/>
              <a:t>Ahmed Khaled Maher 2020/03973</a:t>
            </a:r>
          </a:p>
          <a:p>
            <a:r>
              <a:rPr lang="en-US" sz="2000" dirty="0"/>
              <a:t>Ahmed2003973@miuegypt.edu.eg</a:t>
            </a:r>
          </a:p>
          <a:p>
            <a:endParaRPr lang="en-US"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F73-EB30-A049-ADE2-ED2938A6138D}"/>
              </a:ext>
            </a:extLst>
          </p:cNvPr>
          <p:cNvSpPr>
            <a:spLocks noGrp="1"/>
          </p:cNvSpPr>
          <p:nvPr>
            <p:ph type="title"/>
          </p:nvPr>
        </p:nvSpPr>
        <p:spPr/>
        <p:txBody>
          <a:bodyPr/>
          <a:lstStyle/>
          <a:p>
            <a:r>
              <a:rPr lang="en-US" dirty="0"/>
              <a:t>Gradient Boosting Regressor</a:t>
            </a:r>
          </a:p>
        </p:txBody>
      </p:sp>
      <p:sp>
        <p:nvSpPr>
          <p:cNvPr id="3" name="Content Placeholder 2">
            <a:extLst>
              <a:ext uri="{FF2B5EF4-FFF2-40B4-BE49-F238E27FC236}">
                <a16:creationId xmlns:a16="http://schemas.microsoft.com/office/drawing/2014/main" id="{2D948F6A-0221-B6AF-3E60-7D87DDD3E569}"/>
              </a:ext>
            </a:extLst>
          </p:cNvPr>
          <p:cNvSpPr>
            <a:spLocks noGrp="1"/>
          </p:cNvSpPr>
          <p:nvPr>
            <p:ph idx="1"/>
          </p:nvPr>
        </p:nvSpPr>
        <p:spPr>
          <a:xfrm>
            <a:off x="1167493" y="2286001"/>
            <a:ext cx="9779182" cy="3070816"/>
          </a:xfrm>
        </p:spPr>
        <p:txBody>
          <a:bodyPr/>
          <a:lstStyle/>
          <a:p>
            <a:r>
              <a:rPr lang="en-US" dirty="0"/>
              <a:t>Gradient Boosting Regressor is an ensemble method that builds a sequence of decision trees, where each subsequent tree corrects the errors of its predecessors. It works by initially creating a simple model and then sequentially building additional models, each one focusing on the mistakes made by the previous model. Rather than training trees independently, it uses gradients (derivatives) of the loss function to minimize errors in prediction. This iterative process helps to gradually improve accuracy by combining weak models into a strong predictor. Gradient Boosting Regressor excels in capturing complex patterns in data and is known for its effectiveness in achieving high predictive accuracy, making it a powerful tool for regression tasks.</a:t>
            </a:r>
          </a:p>
        </p:txBody>
      </p:sp>
      <p:sp>
        <p:nvSpPr>
          <p:cNvPr id="4" name="Footer Placeholder 3">
            <a:extLst>
              <a:ext uri="{FF2B5EF4-FFF2-40B4-BE49-F238E27FC236}">
                <a16:creationId xmlns:a16="http://schemas.microsoft.com/office/drawing/2014/main" id="{680C8BC3-C9B3-BE8E-C672-AA8EF219331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146C84-2951-056A-F86B-131B0B2BF12C}"/>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94075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F73-EB30-A049-ADE2-ED2938A6138D}"/>
              </a:ext>
            </a:extLst>
          </p:cNvPr>
          <p:cNvSpPr>
            <a:spLocks noGrp="1"/>
          </p:cNvSpPr>
          <p:nvPr>
            <p:ph type="title"/>
          </p:nvPr>
        </p:nvSpPr>
        <p:spPr/>
        <p:txBody>
          <a:bodyPr/>
          <a:lstStyle/>
          <a:p>
            <a:r>
              <a:rPr lang="en-US" dirty="0" err="1"/>
              <a:t>XGBoost</a:t>
            </a:r>
            <a:r>
              <a:rPr lang="en-US" dirty="0"/>
              <a:t> Regressor</a:t>
            </a:r>
          </a:p>
        </p:txBody>
      </p:sp>
      <p:sp>
        <p:nvSpPr>
          <p:cNvPr id="3" name="Content Placeholder 2">
            <a:extLst>
              <a:ext uri="{FF2B5EF4-FFF2-40B4-BE49-F238E27FC236}">
                <a16:creationId xmlns:a16="http://schemas.microsoft.com/office/drawing/2014/main" id="{2D948F6A-0221-B6AF-3E60-7D87DDD3E569}"/>
              </a:ext>
            </a:extLst>
          </p:cNvPr>
          <p:cNvSpPr>
            <a:spLocks noGrp="1"/>
          </p:cNvSpPr>
          <p:nvPr>
            <p:ph idx="1"/>
          </p:nvPr>
        </p:nvSpPr>
        <p:spPr>
          <a:xfrm>
            <a:off x="1167493" y="2286001"/>
            <a:ext cx="9779182" cy="3070816"/>
          </a:xfrm>
        </p:spPr>
        <p:txBody>
          <a:bodyPr/>
          <a:lstStyle/>
          <a:p>
            <a:r>
              <a:rPr lang="en-US" dirty="0" err="1"/>
              <a:t>XGBoost</a:t>
            </a:r>
            <a:r>
              <a:rPr lang="en-US" dirty="0"/>
              <a:t> Regressor is an enhanced version of Gradient Boosting that focuses on computational speed and model performance. It uses a more regularized model formulation to control overfitting and enables parallel processing to boost training speed. </a:t>
            </a:r>
            <a:r>
              <a:rPr lang="en-US" dirty="0" err="1"/>
              <a:t>XGBoost</a:t>
            </a:r>
            <a:r>
              <a:rPr lang="en-US" dirty="0"/>
              <a:t> incorporates advanced regularization techniques and employs a gradient boosting framework to create an ensemble of weak prediction models. It systematically combines these weak models to produce a robust and accurate final prediction. This algorithm is known for its efficiency, scalability, and ability to handle diverse datasets, making it a popular choice for regression tasks where accuracy and speed are crucial.</a:t>
            </a:r>
          </a:p>
        </p:txBody>
      </p:sp>
      <p:sp>
        <p:nvSpPr>
          <p:cNvPr id="4" name="Footer Placeholder 3">
            <a:extLst>
              <a:ext uri="{FF2B5EF4-FFF2-40B4-BE49-F238E27FC236}">
                <a16:creationId xmlns:a16="http://schemas.microsoft.com/office/drawing/2014/main" id="{680C8BC3-C9B3-BE8E-C672-AA8EF219331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146C84-2951-056A-F86B-131B0B2BF12C}"/>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95081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E95C-CCAA-C2AF-40F8-59B95C38894A}"/>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25C12866-0609-32B6-6AC8-F71E3186EE37}"/>
              </a:ext>
            </a:extLst>
          </p:cNvPr>
          <p:cNvSpPr>
            <a:spLocks noGrp="1"/>
          </p:cNvSpPr>
          <p:nvPr>
            <p:ph idx="1"/>
          </p:nvPr>
        </p:nvSpPr>
        <p:spPr>
          <a:xfrm>
            <a:off x="167951" y="2005689"/>
            <a:ext cx="5626359" cy="4852311"/>
          </a:xfrm>
        </p:spPr>
        <p:txBody>
          <a:bodyPr/>
          <a:lstStyle/>
          <a:p>
            <a:r>
              <a:rPr lang="en-US" dirty="0"/>
              <a:t>Linear Regression:</a:t>
            </a:r>
          </a:p>
          <a:p>
            <a:r>
              <a:rPr lang="en-US" sz="1200" dirty="0"/>
              <a:t>Mean Squared Error: 128.20</a:t>
            </a:r>
          </a:p>
          <a:p>
            <a:r>
              <a:rPr lang="en-US" sz="1200" dirty="0"/>
              <a:t>Root Mean Squared Error: 11.32</a:t>
            </a:r>
          </a:p>
          <a:p>
            <a:r>
              <a:rPr lang="en-US" sz="1200" dirty="0"/>
              <a:t>R-squared: 0.97</a:t>
            </a:r>
          </a:p>
          <a:p>
            <a:r>
              <a:rPr lang="en-US" sz="1200" dirty="0"/>
              <a:t>Mean Absolute Error: 8.36</a:t>
            </a:r>
          </a:p>
          <a:p>
            <a:r>
              <a:rPr lang="en-US" dirty="0"/>
              <a:t>Decision Tree Regressor:</a:t>
            </a:r>
          </a:p>
          <a:p>
            <a:r>
              <a:rPr lang="en-US" sz="1200" dirty="0"/>
              <a:t>Mean Squared Error: 29.51</a:t>
            </a:r>
          </a:p>
          <a:p>
            <a:r>
              <a:rPr lang="en-US" sz="1200" dirty="0"/>
              <a:t>Root Mean Squared Error: 5.43</a:t>
            </a:r>
          </a:p>
          <a:p>
            <a:r>
              <a:rPr lang="en-US" sz="1200" dirty="0"/>
              <a:t>R-squared: 0.99</a:t>
            </a:r>
          </a:p>
          <a:p>
            <a:r>
              <a:rPr lang="en-US" sz="1200" dirty="0"/>
              <a:t>Mean Absolute Error: 3.49</a:t>
            </a:r>
          </a:p>
          <a:p>
            <a:r>
              <a:rPr lang="en-US" dirty="0"/>
              <a:t>Random Forest Regressor:</a:t>
            </a:r>
          </a:p>
          <a:p>
            <a:r>
              <a:rPr lang="en-US" sz="1200" dirty="0"/>
              <a:t>Mean Squared Error: 8.17</a:t>
            </a:r>
          </a:p>
          <a:p>
            <a:r>
              <a:rPr lang="en-US" sz="1200" dirty="0"/>
              <a:t>Root Mean Squared Error: 2.86</a:t>
            </a:r>
          </a:p>
          <a:p>
            <a:r>
              <a:rPr lang="en-US" sz="1200" dirty="0"/>
              <a:t>R-squared: 0.998</a:t>
            </a:r>
          </a:p>
          <a:p>
            <a:r>
              <a:rPr lang="en-US" sz="1200" dirty="0"/>
              <a:t>Mean Absolute Error: 1.78</a:t>
            </a:r>
          </a:p>
          <a:p>
            <a:endParaRPr lang="en-US" sz="1200" dirty="0"/>
          </a:p>
        </p:txBody>
      </p:sp>
      <p:sp>
        <p:nvSpPr>
          <p:cNvPr id="5" name="Slide Number Placeholder 4">
            <a:extLst>
              <a:ext uri="{FF2B5EF4-FFF2-40B4-BE49-F238E27FC236}">
                <a16:creationId xmlns:a16="http://schemas.microsoft.com/office/drawing/2014/main" id="{BF5BA870-DB0D-3A0F-9ED3-74B62863D308}"/>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
        <p:nvSpPr>
          <p:cNvPr id="6" name="Content Placeholder 5">
            <a:extLst>
              <a:ext uri="{FF2B5EF4-FFF2-40B4-BE49-F238E27FC236}">
                <a16:creationId xmlns:a16="http://schemas.microsoft.com/office/drawing/2014/main" id="{33A5C051-E60B-6306-561F-F1E76B8441D8}"/>
              </a:ext>
            </a:extLst>
          </p:cNvPr>
          <p:cNvSpPr>
            <a:spLocks noGrp="1"/>
          </p:cNvSpPr>
          <p:nvPr>
            <p:ph idx="10"/>
          </p:nvPr>
        </p:nvSpPr>
        <p:spPr>
          <a:xfrm>
            <a:off x="6283234" y="1847461"/>
            <a:ext cx="5361369" cy="5010539"/>
          </a:xfrm>
        </p:spPr>
        <p:txBody>
          <a:bodyPr/>
          <a:lstStyle/>
          <a:p>
            <a:r>
              <a:rPr lang="en-US" dirty="0"/>
              <a:t>AdaBoost Regressor:</a:t>
            </a:r>
          </a:p>
          <a:p>
            <a:r>
              <a:rPr lang="en-US" sz="1200" dirty="0"/>
              <a:t>Mean Squared Error: 140.61</a:t>
            </a:r>
          </a:p>
          <a:p>
            <a:r>
              <a:rPr lang="en-US" sz="1200" dirty="0"/>
              <a:t>Root Mean Squared Error: 11.86</a:t>
            </a:r>
          </a:p>
          <a:p>
            <a:r>
              <a:rPr lang="en-US" sz="1200" dirty="0"/>
              <a:t>R-squared: 0.96</a:t>
            </a:r>
          </a:p>
          <a:p>
            <a:r>
              <a:rPr lang="en-US" sz="1200" dirty="0"/>
              <a:t>Mean Absolute Error: 9.48</a:t>
            </a:r>
          </a:p>
          <a:p>
            <a:r>
              <a:rPr lang="en-US" dirty="0"/>
              <a:t>Gradient Boosting Regressor:</a:t>
            </a:r>
          </a:p>
          <a:p>
            <a:r>
              <a:rPr lang="en-US" sz="1200" dirty="0"/>
              <a:t>Mean Squared Error: 13.94</a:t>
            </a:r>
          </a:p>
          <a:p>
            <a:r>
              <a:rPr lang="en-US" sz="1200" dirty="0"/>
              <a:t>Root Mean Squared Error: 3.73</a:t>
            </a:r>
          </a:p>
          <a:p>
            <a:r>
              <a:rPr lang="en-US" sz="1200" dirty="0"/>
              <a:t>R-squared: 0.996</a:t>
            </a:r>
          </a:p>
          <a:p>
            <a:r>
              <a:rPr lang="en-US" sz="1200" dirty="0"/>
              <a:t>Mean Absolute Error: 2.67</a:t>
            </a:r>
          </a:p>
          <a:p>
            <a:r>
              <a:rPr lang="en-US" dirty="0" err="1"/>
              <a:t>XGBoost</a:t>
            </a:r>
            <a:r>
              <a:rPr lang="en-US" dirty="0"/>
              <a:t> Regressor:</a:t>
            </a:r>
          </a:p>
          <a:p>
            <a:r>
              <a:rPr lang="en-US" sz="1200" dirty="0"/>
              <a:t>Mean Squared Error: 4.81</a:t>
            </a:r>
          </a:p>
          <a:p>
            <a:r>
              <a:rPr lang="en-US" sz="1200" dirty="0"/>
              <a:t>Root Mean Squared Error: 2.19</a:t>
            </a:r>
          </a:p>
          <a:p>
            <a:r>
              <a:rPr lang="en-US" sz="1200" dirty="0"/>
              <a:t>R-squared: 0.999</a:t>
            </a:r>
          </a:p>
          <a:p>
            <a:r>
              <a:rPr lang="en-US" sz="1200" dirty="0"/>
              <a:t>Mean Absolute Error: 1.51</a:t>
            </a:r>
          </a:p>
        </p:txBody>
      </p:sp>
    </p:spTree>
    <p:extLst>
      <p:ext uri="{BB962C8B-B14F-4D97-AF65-F5344CB8AC3E}">
        <p14:creationId xmlns:p14="http://schemas.microsoft.com/office/powerpoint/2010/main" val="411741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a:lstStyle/>
          <a:p>
            <a:r>
              <a:rPr lang="en-US" dirty="0"/>
              <a:t>Conclusion</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idx="1"/>
          </p:nvPr>
        </p:nvSpPr>
        <p:spPr>
          <a:xfrm>
            <a:off x="1167490" y="2526318"/>
            <a:ext cx="8750951" cy="1392539"/>
          </a:xfrm>
        </p:spPr>
        <p:txBody>
          <a:bodyPr vert="horz" lIns="91440" tIns="45720" rIns="91440" bIns="45720" rtlCol="0" anchor="t">
            <a:noAutofit/>
          </a:bodyPr>
          <a:lstStyle/>
          <a:p>
            <a:r>
              <a:rPr lang="en-US" dirty="0"/>
              <a:t>The </a:t>
            </a:r>
            <a:r>
              <a:rPr lang="en-US" dirty="0" err="1"/>
              <a:t>XGBoost</a:t>
            </a:r>
            <a:r>
              <a:rPr lang="en-US" dirty="0"/>
              <a:t> Regressor exhibits the best overall performance among the algorithms based on the provided metrics. It showcases the lowest MSE, RMSE, and MAE, indicating superior predictive accuracy and smaller errors in comparison to other models.</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r>
              <a:rPr lang="en-US" dirty="0"/>
              <a:t>Introduction</a:t>
            </a:r>
          </a:p>
          <a:p>
            <a:r>
              <a:rPr lang="en-US" dirty="0"/>
              <a:t>Dataset</a:t>
            </a:r>
          </a:p>
          <a:p>
            <a:r>
              <a:rPr lang="en-US" dirty="0"/>
              <a:t>Methodology</a:t>
            </a:r>
          </a:p>
          <a:p>
            <a:r>
              <a:rPr lang="en-US" dirty="0"/>
              <a:t>Results</a:t>
            </a:r>
          </a:p>
          <a:p>
            <a:r>
              <a:rPr lang="en-US" dirty="0"/>
              <a:t>Conclusion</a:t>
            </a:r>
          </a:p>
          <a:p>
            <a:r>
              <a:rPr lang="en-US" dirty="0"/>
              <a:t>Acknowledgment </a:t>
            </a:r>
          </a:p>
          <a:p>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0812-8F56-0039-CB24-E75157616186}"/>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E3D80F98-C0E2-E6FB-2B9F-BF889ECE8988}"/>
              </a:ext>
            </a:extLst>
          </p:cNvPr>
          <p:cNvSpPr>
            <a:spLocks noGrp="1"/>
          </p:cNvSpPr>
          <p:nvPr>
            <p:ph type="body" idx="1"/>
          </p:nvPr>
        </p:nvSpPr>
        <p:spPr/>
        <p:txBody>
          <a:bodyPr/>
          <a:lstStyle/>
          <a:p>
            <a:r>
              <a:rPr lang="en-US" sz="2000" b="0" i="0" dirty="0">
                <a:effectLst/>
                <a:latin typeface="Söhne"/>
              </a:rPr>
              <a:t>In today's fast-paced world, maintaining a healthy lifestyle amid busy schedules remains a challenge. The crucial role of regular exercise in health prompts the quest for efficient workout strategies. This study delves into the realm of machine learning to address this challenge. Our aim is to predict post-exercise calorie burn accurately. Leveraging various powerful algorithms such as Linear Regression, Decision Tree Regressor, Random Forest Regressor, AdaBoost Regressor, Gradient Boosting Regressor, and </a:t>
            </a:r>
            <a:r>
              <a:rPr lang="en-US" sz="2000" b="0" i="0" dirty="0" err="1">
                <a:effectLst/>
                <a:latin typeface="Söhne"/>
              </a:rPr>
              <a:t>XGBoost</a:t>
            </a:r>
            <a:r>
              <a:rPr lang="en-US" sz="2000" b="0" i="0" dirty="0">
                <a:effectLst/>
                <a:latin typeface="Söhne"/>
              </a:rPr>
              <a:t> Regressor, we seek to optimize predictions and provide a solution that tailors fitness regimes for individuals, maximizing outcomes with minimal time investment</a:t>
            </a:r>
            <a:endParaRPr lang="en-US" sz="2000" dirty="0"/>
          </a:p>
        </p:txBody>
      </p:sp>
      <p:sp>
        <p:nvSpPr>
          <p:cNvPr id="4" name="Footer Placeholder 3">
            <a:extLst>
              <a:ext uri="{FF2B5EF4-FFF2-40B4-BE49-F238E27FC236}">
                <a16:creationId xmlns:a16="http://schemas.microsoft.com/office/drawing/2014/main" id="{B14FFF24-D809-F8E5-4EF4-01F32632D557}"/>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EE895C2-69DD-075F-0EF9-A93B662E93A2}"/>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98713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77896-3753-4FE4-A9B1-96E8ED0FDEB1}"/>
              </a:ext>
            </a:extLst>
          </p:cNvPr>
          <p:cNvSpPr>
            <a:spLocks noGrp="1"/>
          </p:cNvSpPr>
          <p:nvPr>
            <p:ph type="title"/>
          </p:nvPr>
        </p:nvSpPr>
        <p:spPr/>
        <p:txBody>
          <a:bodyPr/>
          <a:lstStyle/>
          <a:p>
            <a:r>
              <a:rPr lang="en-US" dirty="0"/>
              <a:t>Dataset</a:t>
            </a:r>
          </a:p>
        </p:txBody>
      </p:sp>
      <p:pic>
        <p:nvPicPr>
          <p:cNvPr id="10" name="Content Placeholder 9" descr="A screenshot of a computer&#10;&#10;Description automatically generated">
            <a:extLst>
              <a:ext uri="{FF2B5EF4-FFF2-40B4-BE49-F238E27FC236}">
                <a16:creationId xmlns:a16="http://schemas.microsoft.com/office/drawing/2014/main" id="{D60586F0-41B8-3D0A-3527-51DBA898C9A9}"/>
              </a:ext>
            </a:extLst>
          </p:cNvPr>
          <p:cNvPicPr>
            <a:picLocks noGrp="1" noChangeAspect="1"/>
          </p:cNvPicPr>
          <p:nvPr>
            <p:ph idx="1"/>
          </p:nvPr>
        </p:nvPicPr>
        <p:blipFill>
          <a:blip r:embed="rId2"/>
          <a:stretch>
            <a:fillRect/>
          </a:stretch>
        </p:blipFill>
        <p:spPr>
          <a:xfrm>
            <a:off x="830424" y="1800225"/>
            <a:ext cx="10496939" cy="4194175"/>
          </a:xfrm>
        </p:spPr>
      </p:pic>
      <p:sp>
        <p:nvSpPr>
          <p:cNvPr id="4" name="Footer Placeholder 3">
            <a:extLst>
              <a:ext uri="{FF2B5EF4-FFF2-40B4-BE49-F238E27FC236}">
                <a16:creationId xmlns:a16="http://schemas.microsoft.com/office/drawing/2014/main" id="{6B5AF7DE-7DFD-1671-C9BD-5D5AB5129979}"/>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775BB76-E6BF-53F8-E226-4A7FD083D98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44030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dirty="0"/>
              <a:t>Used Algorithms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
          </p:nvPr>
        </p:nvSpPr>
        <p:spPr>
          <a:xfrm>
            <a:off x="1167494" y="2761861"/>
            <a:ext cx="4216270" cy="2594955"/>
          </a:xfrm>
        </p:spPr>
        <p:txBody>
          <a:bodyPr vert="horz" lIns="91440" tIns="45720" rIns="91440" bIns="45720" rtlCol="0" anchor="t">
            <a:normAutofit/>
          </a:bodyPr>
          <a:lstStyle/>
          <a:p>
            <a:r>
              <a:rPr lang="en-US" dirty="0"/>
              <a:t>1: Linear Regression </a:t>
            </a:r>
            <a:br>
              <a:rPr lang="en-US" dirty="0"/>
            </a:br>
            <a:r>
              <a:rPr lang="en-US" dirty="0"/>
              <a:t>2: Decision Tree Regressor </a:t>
            </a:r>
            <a:br>
              <a:rPr lang="en-US" dirty="0"/>
            </a:br>
            <a:r>
              <a:rPr lang="en-US" dirty="0"/>
              <a:t>3: Random Forest Regressor</a:t>
            </a:r>
            <a:br>
              <a:rPr lang="en-US" dirty="0"/>
            </a:br>
            <a:r>
              <a:rPr lang="en-US" dirty="0"/>
              <a:t>4: AdaBoost Regressor</a:t>
            </a:r>
            <a:br>
              <a:rPr lang="en-US" dirty="0"/>
            </a:br>
            <a:r>
              <a:rPr lang="en-US" dirty="0"/>
              <a:t>5:Gradient Boosting Regressor</a:t>
            </a:r>
            <a:br>
              <a:rPr lang="en-US" dirty="0"/>
            </a:br>
            <a:r>
              <a:rPr lang="en-US" dirty="0"/>
              <a:t>6: </a:t>
            </a:r>
            <a:r>
              <a:rPr lang="en-US" dirty="0" err="1"/>
              <a:t>XGBoost</a:t>
            </a:r>
            <a:r>
              <a:rPr lang="en-US" dirty="0"/>
              <a:t> Regressor</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256311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793A-EE0A-2BCF-8E4D-531AE3BE5D73}"/>
              </a:ext>
            </a:extLst>
          </p:cNvPr>
          <p:cNvSpPr>
            <a:spLocks noGrp="1"/>
          </p:cNvSpPr>
          <p:nvPr>
            <p:ph type="title"/>
          </p:nvPr>
        </p:nvSpPr>
        <p:spPr/>
        <p:txBody>
          <a:bodyPr/>
          <a:lstStyle/>
          <a:p>
            <a:r>
              <a:rPr lang="en-US" sz="6000" kern="1200" dirty="0">
                <a:solidFill>
                  <a:srgbClr val="000000"/>
                </a:solidFill>
                <a:effectLst/>
                <a:latin typeface="Tenorite" panose="00000500000000000000" pitchFamily="2" charset="0"/>
                <a:ea typeface="+mn-ea"/>
                <a:cs typeface="+mn-cs"/>
              </a:rPr>
              <a:t>Linear Regression </a:t>
            </a:r>
            <a:endParaRPr lang="en-US" sz="6000" dirty="0"/>
          </a:p>
        </p:txBody>
      </p:sp>
      <p:sp>
        <p:nvSpPr>
          <p:cNvPr id="3" name="Content Placeholder 2">
            <a:extLst>
              <a:ext uri="{FF2B5EF4-FFF2-40B4-BE49-F238E27FC236}">
                <a16:creationId xmlns:a16="http://schemas.microsoft.com/office/drawing/2014/main" id="{B7A01B9A-A0A5-1A1D-A1EC-DC97F8B4F167}"/>
              </a:ext>
            </a:extLst>
          </p:cNvPr>
          <p:cNvSpPr>
            <a:spLocks noGrp="1"/>
          </p:cNvSpPr>
          <p:nvPr>
            <p:ph idx="1"/>
          </p:nvPr>
        </p:nvSpPr>
        <p:spPr>
          <a:xfrm>
            <a:off x="1167492" y="1847461"/>
            <a:ext cx="9926605" cy="3509355"/>
          </a:xfrm>
        </p:spPr>
        <p:txBody>
          <a:bodyPr/>
          <a:lstStyle/>
          <a:p>
            <a:r>
              <a:rPr lang="en-US" dirty="0"/>
              <a:t>is a supervised learning algorithm employed for predictive modeling in which the relationship between a dependent variable and one or more independent variables is modeled as a linear equation. It assumes a linear relationship between the input features and the output, attempting to find the "best-fit" line that minimizes the difference between predicted and actual values. This model predicts continuous numeric outcomes and is particularly useful in scenarios where understanding and quantifying the relationship between variables is essential. The algorithm's output is a straight line that best represents the relationship between the independent variables and the target variable, making it a foundational tool in regression analysis.</a:t>
            </a:r>
          </a:p>
        </p:txBody>
      </p:sp>
      <p:sp>
        <p:nvSpPr>
          <p:cNvPr id="4" name="Footer Placeholder 3">
            <a:extLst>
              <a:ext uri="{FF2B5EF4-FFF2-40B4-BE49-F238E27FC236}">
                <a16:creationId xmlns:a16="http://schemas.microsoft.com/office/drawing/2014/main" id="{D6E96B5D-7E9F-26DB-94FF-EF9403B85F9F}"/>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FFEA468A-F45E-4D5D-A5B8-9930A5A19F31}"/>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41829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F73-EB30-A049-ADE2-ED2938A6138D}"/>
              </a:ext>
            </a:extLst>
          </p:cNvPr>
          <p:cNvSpPr>
            <a:spLocks noGrp="1"/>
          </p:cNvSpPr>
          <p:nvPr>
            <p:ph type="title"/>
          </p:nvPr>
        </p:nvSpPr>
        <p:spPr/>
        <p:txBody>
          <a:bodyPr/>
          <a:lstStyle/>
          <a:p>
            <a:r>
              <a:rPr lang="en-US" sz="4800" kern="1200" dirty="0">
                <a:solidFill>
                  <a:srgbClr val="000000"/>
                </a:solidFill>
                <a:effectLst/>
                <a:latin typeface="Tenorite" panose="00000500000000000000" pitchFamily="2" charset="0"/>
                <a:ea typeface="+mn-ea"/>
                <a:cs typeface="+mn-cs"/>
              </a:rPr>
              <a:t>Decision Tree Regressor</a:t>
            </a:r>
            <a:endParaRPr lang="en-US" dirty="0"/>
          </a:p>
        </p:txBody>
      </p:sp>
      <p:sp>
        <p:nvSpPr>
          <p:cNvPr id="3" name="Content Placeholder 2">
            <a:extLst>
              <a:ext uri="{FF2B5EF4-FFF2-40B4-BE49-F238E27FC236}">
                <a16:creationId xmlns:a16="http://schemas.microsoft.com/office/drawing/2014/main" id="{2D948F6A-0221-B6AF-3E60-7D87DDD3E569}"/>
              </a:ext>
            </a:extLst>
          </p:cNvPr>
          <p:cNvSpPr>
            <a:spLocks noGrp="1"/>
          </p:cNvSpPr>
          <p:nvPr>
            <p:ph idx="1"/>
          </p:nvPr>
        </p:nvSpPr>
        <p:spPr>
          <a:xfrm>
            <a:off x="1167493" y="2286001"/>
            <a:ext cx="9779182" cy="3070816"/>
          </a:xfrm>
        </p:spPr>
        <p:txBody>
          <a:bodyPr/>
          <a:lstStyle/>
          <a:p>
            <a:r>
              <a:rPr lang="en-US" dirty="0"/>
              <a:t>is a versatile supervised learning algorithm used for both classification and regression tasks. It builds a tree-like structure where each internal node represents a feature or attribute, each branch signifies a decision or rule based on that feature, and each leaf node represents the outcome or predicted value. The algorithm makes decisions by following the tree from the root node to the leaf node based on the input features. It's known for its interpretability, as it mimics human decision-making processes by breaking down complex decision-making into a series of simple decisions based on features. Decision Trees are robust, handle both numerical and categorical data, and are capable of capturing non-linear relationships between features and the target variable. They're particularly useful for understanding feature importance and visualizing decision-making paths within the data.</a:t>
            </a:r>
          </a:p>
          <a:p>
            <a:endParaRPr lang="en-US" dirty="0"/>
          </a:p>
        </p:txBody>
      </p:sp>
      <p:sp>
        <p:nvSpPr>
          <p:cNvPr id="4" name="Footer Placeholder 3">
            <a:extLst>
              <a:ext uri="{FF2B5EF4-FFF2-40B4-BE49-F238E27FC236}">
                <a16:creationId xmlns:a16="http://schemas.microsoft.com/office/drawing/2014/main" id="{680C8BC3-C9B3-BE8E-C672-AA8EF219331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146C84-2951-056A-F86B-131B0B2BF12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415840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F73-EB30-A049-ADE2-ED2938A6138D}"/>
              </a:ext>
            </a:extLst>
          </p:cNvPr>
          <p:cNvSpPr>
            <a:spLocks noGrp="1"/>
          </p:cNvSpPr>
          <p:nvPr>
            <p:ph type="title"/>
          </p:nvPr>
        </p:nvSpPr>
        <p:spPr/>
        <p:txBody>
          <a:bodyPr/>
          <a:lstStyle/>
          <a:p>
            <a:r>
              <a:rPr lang="en-US" dirty="0"/>
              <a:t>Random Forest Regressor</a:t>
            </a:r>
          </a:p>
        </p:txBody>
      </p:sp>
      <p:sp>
        <p:nvSpPr>
          <p:cNvPr id="3" name="Content Placeholder 2">
            <a:extLst>
              <a:ext uri="{FF2B5EF4-FFF2-40B4-BE49-F238E27FC236}">
                <a16:creationId xmlns:a16="http://schemas.microsoft.com/office/drawing/2014/main" id="{2D948F6A-0221-B6AF-3E60-7D87DDD3E569}"/>
              </a:ext>
            </a:extLst>
          </p:cNvPr>
          <p:cNvSpPr>
            <a:spLocks noGrp="1"/>
          </p:cNvSpPr>
          <p:nvPr>
            <p:ph idx="1"/>
          </p:nvPr>
        </p:nvSpPr>
        <p:spPr>
          <a:xfrm>
            <a:off x="1167493" y="2286001"/>
            <a:ext cx="9779182" cy="3070816"/>
          </a:xfrm>
        </p:spPr>
        <p:txBody>
          <a:bodyPr/>
          <a:lstStyle/>
          <a:p>
            <a:r>
              <a:rPr lang="en-US" dirty="0"/>
              <a:t>Random Forest Regressor constructs multiple decision trees during training and outputs the average prediction of individual trees for regression tasks. It operates by creating a "forest" of decision trees, each trained on random subsets of the training data and random subsets of the features. This randomness during training helps in reducing overfitting and improving generalization. When making predictions, each tree in the forest independently predicts the output, and the final prediction is the average (or mean) of these individual tree predictions. Random Forest Regressor is known for its robustness, ability to handle high-dimensional data, and capability to capture complex relationships between features and target variables while reducing the risk of overfitting that can occur with individual decision trees.</a:t>
            </a:r>
          </a:p>
        </p:txBody>
      </p:sp>
      <p:sp>
        <p:nvSpPr>
          <p:cNvPr id="4" name="Footer Placeholder 3">
            <a:extLst>
              <a:ext uri="{FF2B5EF4-FFF2-40B4-BE49-F238E27FC236}">
                <a16:creationId xmlns:a16="http://schemas.microsoft.com/office/drawing/2014/main" id="{680C8BC3-C9B3-BE8E-C672-AA8EF219331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146C84-2951-056A-F86B-131B0B2BF12C}"/>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014201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2F73-EB30-A049-ADE2-ED2938A6138D}"/>
              </a:ext>
            </a:extLst>
          </p:cNvPr>
          <p:cNvSpPr>
            <a:spLocks noGrp="1"/>
          </p:cNvSpPr>
          <p:nvPr>
            <p:ph type="title"/>
          </p:nvPr>
        </p:nvSpPr>
        <p:spPr/>
        <p:txBody>
          <a:bodyPr/>
          <a:lstStyle/>
          <a:p>
            <a:r>
              <a:rPr lang="en-US" sz="4800" kern="1200" dirty="0">
                <a:solidFill>
                  <a:srgbClr val="000000"/>
                </a:solidFill>
                <a:effectLst/>
                <a:latin typeface="Tenorite" panose="00000500000000000000" pitchFamily="2" charset="0"/>
                <a:ea typeface="+mn-ea"/>
                <a:cs typeface="+mn-cs"/>
              </a:rPr>
              <a:t>AdaBoost Regressor</a:t>
            </a:r>
            <a:endParaRPr lang="en-US" dirty="0"/>
          </a:p>
        </p:txBody>
      </p:sp>
      <p:sp>
        <p:nvSpPr>
          <p:cNvPr id="3" name="Content Placeholder 2">
            <a:extLst>
              <a:ext uri="{FF2B5EF4-FFF2-40B4-BE49-F238E27FC236}">
                <a16:creationId xmlns:a16="http://schemas.microsoft.com/office/drawing/2014/main" id="{2D948F6A-0221-B6AF-3E60-7D87DDD3E569}"/>
              </a:ext>
            </a:extLst>
          </p:cNvPr>
          <p:cNvSpPr>
            <a:spLocks noGrp="1"/>
          </p:cNvSpPr>
          <p:nvPr>
            <p:ph idx="1"/>
          </p:nvPr>
        </p:nvSpPr>
        <p:spPr>
          <a:xfrm>
            <a:off x="1167493" y="2286001"/>
            <a:ext cx="9779182" cy="3070816"/>
          </a:xfrm>
        </p:spPr>
        <p:txBody>
          <a:bodyPr/>
          <a:lstStyle/>
          <a:p>
            <a:r>
              <a:rPr lang="en-US" dirty="0"/>
              <a:t>AdaBoost, short for Adaptive Boosting, is an ensemble method that combines multiple weak learners into a strong predictor. In regression, it constructs a series of models (often decision trees) sequentially, assigning higher weights to instances that were poorly predicted by preceding models. The subsequent models focus more on the </a:t>
            </a:r>
            <a:r>
              <a:rPr lang="en-US" dirty="0" err="1"/>
              <a:t>mispredicted</a:t>
            </a:r>
            <a:r>
              <a:rPr lang="en-US" dirty="0"/>
              <a:t> instances, continuously improving the overall prediction. Each model's prediction is weighted based on its performance, and the final prediction is a weighted sum of the individual models' predictions. AdaBoost Regressor adapts to the complexities of the dataset, emphasizing previously </a:t>
            </a:r>
            <a:r>
              <a:rPr lang="en-US" dirty="0" err="1"/>
              <a:t>mispredicted</a:t>
            </a:r>
            <a:r>
              <a:rPr lang="en-US" dirty="0"/>
              <a:t> instances to enhance the overall predictive accuracy, making it robust and effective in capturing intricate patterns within the data.</a:t>
            </a:r>
          </a:p>
        </p:txBody>
      </p:sp>
      <p:sp>
        <p:nvSpPr>
          <p:cNvPr id="4" name="Footer Placeholder 3">
            <a:extLst>
              <a:ext uri="{FF2B5EF4-FFF2-40B4-BE49-F238E27FC236}">
                <a16:creationId xmlns:a16="http://schemas.microsoft.com/office/drawing/2014/main" id="{680C8BC3-C9B3-BE8E-C672-AA8EF2193316}"/>
              </a:ext>
            </a:extLst>
          </p:cNvPr>
          <p:cNvSpPr>
            <a:spLocks noGrp="1"/>
          </p:cNvSpPr>
          <p:nvPr>
            <p:ph type="ftr" sz="quarter" idx="3"/>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7146C84-2951-056A-F86B-131B0B2BF12C}"/>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1942284441"/>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 id="{4A1BE7B5-16BB-4EDB-94C0-CDDC43FF64E7}" vid="{7F008C83-F8F9-4FE6-A625-57BD0F44822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2.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1C465B7-820B-4DEA-AB4B-5167C1BE90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{134B6C15-3F1D-421C-91FD-4ABFE109D723}tf45331398_win32</Template>
  <TotalTime>2884</TotalTime>
  <Words>1181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Söhne</vt:lpstr>
      <vt:lpstr>Tenorite</vt:lpstr>
      <vt:lpstr>Office Theme</vt:lpstr>
      <vt:lpstr>Calories Burned prediction</vt:lpstr>
      <vt:lpstr>Agenda</vt:lpstr>
      <vt:lpstr>Introduction</vt:lpstr>
      <vt:lpstr>Dataset</vt:lpstr>
      <vt:lpstr>Used Algorithms</vt:lpstr>
      <vt:lpstr>Linear Regression </vt:lpstr>
      <vt:lpstr>Decision Tree Regressor</vt:lpstr>
      <vt:lpstr>Random Forest Regressor</vt:lpstr>
      <vt:lpstr>AdaBoost Regressor</vt:lpstr>
      <vt:lpstr>Gradient Boosting Regressor</vt:lpstr>
      <vt:lpstr>XGBoost Regressor</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Calories Burned prediction</dc:title>
  <dc:creator>Abdallah Hamdy</dc:creator>
  <cp:lastModifiedBy>Abdallah Hamdy</cp:lastModifiedBy>
  <cp:revision>3</cp:revision>
  <dcterms:created xsi:type="dcterms:W3CDTF">2023-12-17T08:20:35Z</dcterms:created>
  <dcterms:modified xsi:type="dcterms:W3CDTF">2024-11-27T19:37:41Z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