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2" r:id="rId35"/>
    <p:sldId id="303" r:id="rId36"/>
    <p:sldId id="304" r:id="rId3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0" autoAdjust="0"/>
  </p:normalViewPr>
  <p:slideViewPr>
    <p:cSldViewPr>
      <p:cViewPr varScale="1">
        <p:scale>
          <a:sx n="178" d="100"/>
          <a:sy n="178" d="100"/>
        </p:scale>
        <p:origin x="54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F267A-EDB8-489B-AE74-10895B5354F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37192-7B23-4F80-8AF9-844E4AEB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Hardware memory tagging</a:t>
            </a:r>
            <a:r>
              <a:rPr lang="en-US" dirty="0"/>
              <a:t> is a technique used to improve the security and reliability of software systems by adding metadata, or "tags," to memory regions. This metadata allows for more fine-grained tracking of how memory is accessed and used, helping to detect and prevent certain classes of vulnerabilities, such as buffer overflows and use-after-free bugs.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37192-7B23-4F80-8AF9-844E4AEB28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7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37192-7B23-4F80-8AF9-844E4AEB28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 OOB:  out of bound </a:t>
            </a:r>
          </a:p>
          <a:p>
            <a:r>
              <a:rPr lang="en-US" dirty="0"/>
              <a:t>HEAP UAF: Use-After-Free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37192-7B23-4F80-8AF9-844E4AEB28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Xorg</a:t>
            </a:r>
            <a:r>
              <a:rPr lang="en-US" dirty="0"/>
              <a:t>: X Window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37192-7B23-4F80-8AF9-844E4AEB28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4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762" y="-5107"/>
            <a:ext cx="60452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480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791" y="626858"/>
            <a:ext cx="3928516" cy="213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03463" y="3317733"/>
            <a:ext cx="5054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3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slide" Target="slide1.xml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slide" Target="slide1.xml"/><Relationship Id="rId5" Type="http://schemas.openxmlformats.org/officeDocument/2006/relationships/image" Target="../media/image46.png"/><Relationship Id="rId10" Type="http://schemas.openxmlformats.org/officeDocument/2006/relationships/image" Target="../media/image52.png"/><Relationship Id="rId4" Type="http://schemas.openxmlformats.org/officeDocument/2006/relationships/image" Target="../media/image55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nebelwelt.net/teaching/19-412-SoSe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2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slide" Target="slide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jp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slide" Target="slide1.xml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2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slide" Target="slide1.xml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12" Type="http://schemas.openxmlformats.org/officeDocument/2006/relationships/hyperlink" Target="http://pages.cs.wisc.edu/~remzi/OSTE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hyperlink" Target="http://www.morganclaypool.com/doi/abs/10.2200/S00126ED1V01Y200808SPT001" TargetMode="External"/><Relationship Id="rId5" Type="http://schemas.openxmlformats.org/officeDocument/2006/relationships/image" Target="../media/image89.png"/><Relationship Id="rId10" Type="http://schemas.openxmlformats.org/officeDocument/2006/relationships/hyperlink" Target="https://nebelwelt.net/SS3P/" TargetMode="External"/><Relationship Id="rId4" Type="http://schemas.openxmlformats.org/officeDocument/2006/relationships/image" Target="../media/image92.png"/><Relationship Id="rId9" Type="http://schemas.openxmlformats.org/officeDocument/2006/relationships/hyperlink" Target="https://nebelwelt.net/teaching/19-412-SoS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7.png"/><Relationship Id="rId7" Type="http://schemas.openxmlformats.org/officeDocument/2006/relationships/image" Target="../media/image9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slide" Target="slide1.xml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slide" Target="slide1.xml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6.png"/><Relationship Id="rId7" Type="http://schemas.openxmlformats.org/officeDocument/2006/relationships/image" Target="../media/image1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hyperlink" Target="https://0x00sec.org/t/examining-the-morris-worm-source-code-malware-series-0x02/68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slide" Target="slide1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slide" Target="slide1.xml"/><Relationship Id="rId4" Type="http://schemas.openxmlformats.org/officeDocument/2006/relationships/image" Target="../media/image25.png"/><Relationship Id="rId9" Type="http://schemas.openxmlformats.org/officeDocument/2006/relationships/hyperlink" Target="https://github.com/google/sanitizers/blob/master/hwaddress-sanitizer/Hardware%20Memory%20Tagging%20to%20make%20C_C%2B%2B%20memory%20safe(r)%20-%20iSecCon%202018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image" Target="../media/image30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image" Target="../media/image31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slide" Target="slide1.xml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51073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555133"/>
            <a:ext cx="4040504" cy="1303655"/>
            <a:chOff x="309193" y="555133"/>
            <a:chExt cx="4040504" cy="1303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757019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744319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8" y="561289"/>
              <a:ext cx="50749" cy="11957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555133"/>
              <a:ext cx="3989704" cy="1252855"/>
            </a:xfrm>
            <a:custGeom>
              <a:avLst/>
              <a:gdLst/>
              <a:ahLst/>
              <a:cxnLst/>
              <a:rect l="l" t="t" r="r" b="b"/>
              <a:pathLst>
                <a:path w="3989704" h="1252855">
                  <a:moveTo>
                    <a:pt x="3989654" y="0"/>
                  </a:moveTo>
                  <a:lnTo>
                    <a:pt x="0" y="0"/>
                  </a:lnTo>
                  <a:lnTo>
                    <a:pt x="0" y="1201886"/>
                  </a:lnTo>
                  <a:lnTo>
                    <a:pt x="4008" y="1221610"/>
                  </a:lnTo>
                  <a:lnTo>
                    <a:pt x="14922" y="1237763"/>
                  </a:lnTo>
                  <a:lnTo>
                    <a:pt x="31075" y="1248677"/>
                  </a:lnTo>
                  <a:lnTo>
                    <a:pt x="50800" y="1252686"/>
                  </a:lnTo>
                  <a:lnTo>
                    <a:pt x="3938854" y="1252686"/>
                  </a:lnTo>
                  <a:lnTo>
                    <a:pt x="3958579" y="1248677"/>
                  </a:lnTo>
                  <a:lnTo>
                    <a:pt x="3974732" y="1237763"/>
                  </a:lnTo>
                  <a:lnTo>
                    <a:pt x="3985646" y="1221610"/>
                  </a:lnTo>
                  <a:lnTo>
                    <a:pt x="3989654" y="1201886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599371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11766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5866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5739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5612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5857" y="507680"/>
            <a:ext cx="191579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C</a:t>
            </a:r>
            <a:r>
              <a:rPr lang="en-US" sz="1400" dirty="0">
                <a:solidFill>
                  <a:srgbClr val="FFFFFF"/>
                </a:solidFill>
                <a:latin typeface="LM Sans 12"/>
                <a:cs typeface="LM Sans 12"/>
              </a:rPr>
              <a:t>Y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-4</a:t>
            </a:r>
            <a:r>
              <a:rPr lang="en-US" sz="1400" dirty="0">
                <a:solidFill>
                  <a:srgbClr val="FFFFFF"/>
                </a:solidFill>
                <a:latin typeface="LM Sans 12"/>
                <a:cs typeface="LM Sans 12"/>
              </a:rPr>
              <a:t>31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Software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Security</a:t>
            </a:r>
            <a:endParaRPr sz="1400" dirty="0">
              <a:latin typeface="LM Sans 12"/>
              <a:cs typeface="LM Sans 12"/>
            </a:endParaRPr>
          </a:p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Introduction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413" y="986741"/>
            <a:ext cx="3809756" cy="72623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979991" y="3016267"/>
            <a:ext cx="1630109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0"/>
              </a:spcBef>
            </a:pPr>
            <a:r>
              <a:rPr lang="en-US" sz="800" dirty="0">
                <a:latin typeface="LM Sans 10"/>
                <a:cs typeface="LM Sans 10"/>
              </a:rPr>
              <a:t>Author: </a:t>
            </a:r>
            <a:r>
              <a:rPr sz="800" dirty="0">
                <a:latin typeface="LM Sans 10"/>
                <a:cs typeface="LM Sans 10"/>
              </a:rPr>
              <a:t>Mathias</a:t>
            </a:r>
            <a:r>
              <a:rPr sz="800" spc="-45" dirty="0">
                <a:latin typeface="LM Sans 10"/>
                <a:cs typeface="LM Sans 10"/>
              </a:rPr>
              <a:t> </a:t>
            </a:r>
            <a:r>
              <a:rPr sz="800" spc="-10" dirty="0">
                <a:latin typeface="LM Sans 10"/>
                <a:cs typeface="LM Sans 10"/>
              </a:rPr>
              <a:t>Payer</a:t>
            </a:r>
            <a:endParaRPr sz="8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506E7-9934-4826-9D99-837C434BA81C}"/>
              </a:ext>
            </a:extLst>
          </p:cNvPr>
          <p:cNvSpPr txBox="1"/>
          <p:nvPr/>
        </p:nvSpPr>
        <p:spPr>
          <a:xfrm>
            <a:off x="781050" y="203517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Instructed and edited by: </a:t>
            </a:r>
          </a:p>
          <a:p>
            <a:r>
              <a:rPr lang="en-US" sz="1200" dirty="0"/>
              <a:t>	Dr. </a:t>
            </a:r>
            <a:r>
              <a:rPr lang="en-US" sz="1200" dirty="0" err="1"/>
              <a:t>Heba</a:t>
            </a:r>
            <a:r>
              <a:rPr lang="en-US" sz="1200" dirty="0"/>
              <a:t> </a:t>
            </a:r>
            <a:r>
              <a:rPr lang="en-US" sz="1200" dirty="0" err="1"/>
              <a:t>Alawneh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762" y="-5107"/>
            <a:ext cx="1976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Software complexity 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(1/2)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721069"/>
            <a:ext cx="3888102" cy="1710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7707" y="2775323"/>
            <a:ext cx="49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Figure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6: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762" y="-5107"/>
            <a:ext cx="1976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Software complexity 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(2/2)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070" y="544588"/>
            <a:ext cx="3887960" cy="17626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1927" y="2599796"/>
            <a:ext cx="3620770" cy="59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970" algn="ct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Figure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7: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LM Sans 10"/>
                <a:cs typeface="LM Sans 10"/>
              </a:rPr>
              <a:t>~100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mLoC,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27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lines/page,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0.1mm/page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equals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roughly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370m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Software</a:t>
            </a:r>
            <a:r>
              <a:rPr spc="40" dirty="0"/>
              <a:t> </a:t>
            </a:r>
            <a:r>
              <a:rPr dirty="0"/>
              <a:t>Engineering</a:t>
            </a:r>
            <a:r>
              <a:rPr spc="40" dirty="0"/>
              <a:t> </a:t>
            </a:r>
            <a:r>
              <a:rPr dirty="0"/>
              <a:t>versus</a:t>
            </a:r>
            <a:r>
              <a:rPr spc="45" dirty="0"/>
              <a:t> </a:t>
            </a:r>
            <a:r>
              <a:rPr spc="-10" dirty="0"/>
              <a:t>Security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3267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0474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57681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48891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977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735"/>
              </a:spcBef>
            </a:pPr>
            <a:r>
              <a:rPr spc="-20" dirty="0"/>
              <a:t>Software</a:t>
            </a:r>
            <a:r>
              <a:rPr spc="-30" dirty="0"/>
              <a:t> </a:t>
            </a:r>
            <a:r>
              <a:rPr dirty="0"/>
              <a:t>engineering</a:t>
            </a:r>
            <a:r>
              <a:rPr spc="-30" dirty="0"/>
              <a:t> </a:t>
            </a:r>
            <a:r>
              <a:rPr dirty="0"/>
              <a:t>aims</a:t>
            </a:r>
            <a:r>
              <a:rPr spc="-30" dirty="0"/>
              <a:t> </a:t>
            </a:r>
            <a:r>
              <a:rPr spc="-25" dirty="0"/>
              <a:t>for</a:t>
            </a:r>
          </a:p>
          <a:p>
            <a:pPr marL="295910" marR="758825">
              <a:lnSpc>
                <a:spcPct val="102600"/>
              </a:lnSpc>
              <a:spcBef>
                <a:spcPts val="595"/>
              </a:spcBef>
            </a:pPr>
            <a:r>
              <a:rPr b="1" dirty="0">
                <a:latin typeface="LM Sans 10"/>
                <a:cs typeface="LM Sans 10"/>
              </a:rPr>
              <a:t>Dependability:</a:t>
            </a:r>
            <a:r>
              <a:rPr b="1" spc="30" dirty="0">
                <a:latin typeface="LM Sans 10"/>
                <a:cs typeface="LM Sans 10"/>
              </a:rPr>
              <a:t> </a:t>
            </a:r>
            <a:r>
              <a:rPr dirty="0"/>
              <a:t>producing</a:t>
            </a:r>
            <a:r>
              <a:rPr spc="-40" dirty="0"/>
              <a:t> </a:t>
            </a:r>
            <a:r>
              <a:rPr spc="-10" dirty="0"/>
              <a:t>fault-</a:t>
            </a:r>
            <a:r>
              <a:rPr dirty="0"/>
              <a:t>free</a:t>
            </a:r>
            <a:r>
              <a:rPr spc="-35" dirty="0"/>
              <a:t> </a:t>
            </a:r>
            <a:r>
              <a:rPr spc="-10" dirty="0"/>
              <a:t>software </a:t>
            </a:r>
            <a:r>
              <a:rPr b="1" dirty="0">
                <a:latin typeface="LM Sans 10"/>
                <a:cs typeface="LM Sans 10"/>
              </a:rPr>
              <a:t>Productivity: </a:t>
            </a:r>
            <a:r>
              <a:rPr dirty="0"/>
              <a:t>deliver</a:t>
            </a:r>
            <a:r>
              <a:rPr spc="-55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time,</a:t>
            </a:r>
            <a:r>
              <a:rPr spc="-60" dirty="0"/>
              <a:t> </a:t>
            </a:r>
            <a:r>
              <a:rPr dirty="0"/>
              <a:t>within</a:t>
            </a:r>
            <a:r>
              <a:rPr spc="-55" dirty="0"/>
              <a:t> </a:t>
            </a:r>
            <a:r>
              <a:rPr spc="-10" dirty="0"/>
              <a:t>budget </a:t>
            </a:r>
            <a:r>
              <a:rPr b="1" dirty="0">
                <a:latin typeface="LM Sans 10"/>
                <a:cs typeface="LM Sans 10"/>
              </a:rPr>
              <a:t>Usability:</a:t>
            </a:r>
            <a:r>
              <a:rPr b="1" spc="5" dirty="0">
                <a:latin typeface="LM Sans 10"/>
                <a:cs typeface="LM Sans 10"/>
              </a:rPr>
              <a:t> </a:t>
            </a:r>
            <a:r>
              <a:rPr dirty="0"/>
              <a:t>satisfy</a:t>
            </a:r>
            <a:r>
              <a:rPr spc="-5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client’s</a:t>
            </a:r>
            <a:r>
              <a:rPr spc="-55" dirty="0"/>
              <a:t> </a:t>
            </a:r>
            <a:r>
              <a:rPr spc="-10" dirty="0"/>
              <a:t>needs </a:t>
            </a:r>
            <a:r>
              <a:rPr b="1" spc="-10" dirty="0">
                <a:latin typeface="LM Sans 10"/>
                <a:cs typeface="LM Sans 10"/>
              </a:rPr>
              <a:t>Maintainability:</a:t>
            </a:r>
            <a:r>
              <a:rPr b="1" spc="30" dirty="0">
                <a:latin typeface="LM Sans 10"/>
                <a:cs typeface="LM Sans 10"/>
              </a:rPr>
              <a:t> </a:t>
            </a:r>
            <a:r>
              <a:rPr dirty="0"/>
              <a:t>extensible</a:t>
            </a:r>
            <a:r>
              <a:rPr spc="-35" dirty="0"/>
              <a:t> </a:t>
            </a: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needs</a:t>
            </a:r>
            <a:r>
              <a:rPr spc="-35" dirty="0"/>
              <a:t> </a:t>
            </a:r>
            <a:r>
              <a:rPr spc="-10" dirty="0"/>
              <a:t>change</a:t>
            </a:r>
          </a:p>
          <a:p>
            <a:pPr marL="19050" marR="5080">
              <a:lnSpc>
                <a:spcPct val="102600"/>
              </a:lnSpc>
              <a:spcBef>
                <a:spcPts val="600"/>
              </a:spcBef>
            </a:pPr>
            <a:r>
              <a:rPr spc="-20" dirty="0"/>
              <a:t>Software</a:t>
            </a:r>
            <a:r>
              <a:rPr spc="-40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dirty="0"/>
              <a:t>combines</a:t>
            </a:r>
            <a:r>
              <a:rPr spc="-35" dirty="0"/>
              <a:t> </a:t>
            </a:r>
            <a:r>
              <a:rPr dirty="0"/>
              <a:t>aspects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PL,</a:t>
            </a:r>
            <a:r>
              <a:rPr spc="-35" dirty="0"/>
              <a:t> </a:t>
            </a:r>
            <a:r>
              <a:rPr spc="-10" dirty="0"/>
              <a:t>networking,</a:t>
            </a:r>
            <a:r>
              <a:rPr spc="-40" dirty="0"/>
              <a:t> </a:t>
            </a:r>
            <a:r>
              <a:rPr spc="-10" dirty="0"/>
              <a:t>project management,</a:t>
            </a:r>
            <a:r>
              <a:rPr spc="-5" dirty="0"/>
              <a:t> </a:t>
            </a:r>
            <a:r>
              <a:rPr spc="-10" dirty="0"/>
              <a:t>economics,</a:t>
            </a:r>
            <a:r>
              <a:rPr spc="-5" dirty="0"/>
              <a:t> </a:t>
            </a:r>
            <a:r>
              <a:rPr spc="-20" dirty="0"/>
              <a:t>etc.</a:t>
            </a:r>
          </a:p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/>
              <a:t>Security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spc="-10" dirty="0"/>
              <a:t>secondary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often</a:t>
            </a:r>
            <a:r>
              <a:rPr spc="-45" dirty="0"/>
              <a:t> </a:t>
            </a:r>
            <a:r>
              <a:rPr dirty="0"/>
              <a:t>limited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testing.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Definition:</a:t>
            </a:r>
            <a:r>
              <a:rPr spc="280" dirty="0"/>
              <a:t> </a:t>
            </a:r>
            <a:r>
              <a:rPr i="1" spc="-10" dirty="0">
                <a:latin typeface="LM Sans 12"/>
                <a:cs typeface="LM Sans 12"/>
              </a:rPr>
              <a:t>Security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395" y="1071116"/>
            <a:ext cx="3207385" cy="10591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150">
              <a:lnSpc>
                <a:spcPct val="102699"/>
              </a:lnSpc>
              <a:spcBef>
                <a:spcPts val="55"/>
              </a:spcBef>
            </a:pPr>
            <a:r>
              <a:rPr sz="1100" i="1" dirty="0">
                <a:latin typeface="LM Sans 10"/>
                <a:cs typeface="LM Sans 10"/>
              </a:rPr>
              <a:t>Security</a:t>
            </a:r>
            <a:r>
              <a:rPr sz="1100" i="1" spc="-2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is</a:t>
            </a:r>
            <a:r>
              <a:rPr sz="1100" i="1" spc="-2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the</a:t>
            </a:r>
            <a:r>
              <a:rPr sz="1100" i="1" spc="-2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application</a:t>
            </a:r>
            <a:r>
              <a:rPr sz="1100" i="1" spc="-2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and</a:t>
            </a:r>
            <a:r>
              <a:rPr sz="1100" i="1" spc="-2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enforcement</a:t>
            </a:r>
            <a:r>
              <a:rPr sz="1100" i="1" spc="-2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of</a:t>
            </a:r>
            <a:r>
              <a:rPr sz="1100" i="1" spc="-1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policies </a:t>
            </a:r>
            <a:r>
              <a:rPr sz="1100" i="1" dirty="0">
                <a:latin typeface="LM Sans 10"/>
                <a:cs typeface="LM Sans 10"/>
              </a:rPr>
              <a:t>through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mechanisms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over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data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and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resources.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100" dirty="0">
                <a:latin typeface="LM Sans 10"/>
                <a:cs typeface="LM Sans 10"/>
              </a:rPr>
              <a:t>Policies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specify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what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want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enforce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</a:pPr>
            <a:r>
              <a:rPr sz="1100" dirty="0">
                <a:latin typeface="LM Sans 10"/>
                <a:cs typeface="LM Sans 10"/>
              </a:rPr>
              <a:t>Mechanisms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specify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how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enforce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policy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(i.e.,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an </a:t>
            </a:r>
            <a:r>
              <a:rPr sz="1100" spc="-10" dirty="0">
                <a:latin typeface="LM Sans 10"/>
                <a:cs typeface="LM Sans 10"/>
              </a:rPr>
              <a:t>implementation/instance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policy).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7749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49564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Security</a:t>
            </a:r>
            <a:r>
              <a:rPr spc="45" dirty="0"/>
              <a:t> </a:t>
            </a:r>
            <a:r>
              <a:rPr dirty="0"/>
              <a:t>best</a:t>
            </a:r>
            <a:r>
              <a:rPr spc="50" dirty="0"/>
              <a:t> </a:t>
            </a:r>
            <a:r>
              <a:rPr spc="-10" dirty="0"/>
              <a:t>practices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0253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919084"/>
            <a:ext cx="3143885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14984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Always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lock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screen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(on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mobile/desktop) </a:t>
            </a:r>
            <a:r>
              <a:rPr sz="1100" dirty="0">
                <a:latin typeface="LM Sans 10"/>
                <a:cs typeface="LM Sans 10"/>
              </a:rPr>
              <a:t>Unique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password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for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each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service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LM Sans 10"/>
                <a:cs typeface="LM Sans 10"/>
              </a:rPr>
              <a:t>Two-</a:t>
            </a:r>
            <a:r>
              <a:rPr sz="1100" dirty="0">
                <a:latin typeface="LM Sans 10"/>
                <a:cs typeface="LM Sans 10"/>
              </a:rPr>
              <a:t>factor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authentication</a:t>
            </a:r>
            <a:endParaRPr sz="1100">
              <a:latin typeface="LM Sans 10"/>
              <a:cs typeface="LM Sans 10"/>
            </a:endParaRPr>
          </a:p>
          <a:p>
            <a:pPr marL="12700" marR="1029969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Encrypt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your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transport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layer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(TLS) </a:t>
            </a:r>
            <a:r>
              <a:rPr sz="1100" dirty="0">
                <a:latin typeface="LM Sans 10"/>
                <a:cs typeface="LM Sans 10"/>
              </a:rPr>
              <a:t>Encrypt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your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messages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(GPG) </a:t>
            </a:r>
            <a:r>
              <a:rPr sz="1100" dirty="0">
                <a:latin typeface="LM Sans 10"/>
                <a:cs typeface="LM Sans 10"/>
              </a:rPr>
              <a:t>Encrypt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filesystem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(DM-</a:t>
            </a:r>
            <a:r>
              <a:rPr sz="1100" spc="-10" dirty="0">
                <a:latin typeface="LM Sans 10"/>
                <a:cs typeface="LM Sans 10"/>
              </a:rPr>
              <a:t>Crypt) </a:t>
            </a:r>
            <a:r>
              <a:rPr sz="1100" dirty="0">
                <a:latin typeface="LM Sans 10"/>
                <a:cs typeface="LM Sans 10"/>
              </a:rPr>
              <a:t>Disable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password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login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SSH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Open </a:t>
            </a:r>
            <a:r>
              <a:rPr sz="1100" spc="-10" dirty="0">
                <a:latin typeface="LM Sans 10"/>
                <a:cs typeface="LM Sans 10"/>
              </a:rPr>
              <a:t>(unkown)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executables/documents</a:t>
            </a:r>
            <a:r>
              <a:rPr sz="1100" dirty="0">
                <a:latin typeface="LM Sans 10"/>
                <a:cs typeface="LM Sans 10"/>
              </a:rPr>
              <a:t> in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 </a:t>
            </a:r>
            <a:r>
              <a:rPr sz="1100" spc="-10" dirty="0">
                <a:latin typeface="LM Sans 10"/>
                <a:cs typeface="LM Sans 10"/>
              </a:rPr>
              <a:t>isolated environment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17461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346695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1876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690840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862912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034984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207069"/>
            <a:ext cx="65265" cy="6526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Definition:</a:t>
            </a:r>
            <a:r>
              <a:rPr spc="200" dirty="0"/>
              <a:t> </a:t>
            </a:r>
            <a:r>
              <a:rPr i="1" dirty="0">
                <a:latin typeface="LM Sans 12"/>
                <a:cs typeface="LM Sans 12"/>
              </a:rPr>
              <a:t>Software</a:t>
            </a:r>
            <a:r>
              <a:rPr i="1" spc="35" dirty="0">
                <a:latin typeface="LM Sans 12"/>
                <a:cs typeface="LM Sans 12"/>
              </a:rPr>
              <a:t> </a:t>
            </a:r>
            <a:r>
              <a:rPr i="1" spc="-10" dirty="0">
                <a:latin typeface="LM Sans 12"/>
                <a:cs typeface="LM Sans 12"/>
              </a:rPr>
              <a:t>Security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395" y="1280285"/>
            <a:ext cx="333502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-20" dirty="0">
                <a:latin typeface="LM Sans 10"/>
                <a:cs typeface="LM Sans 10"/>
              </a:rPr>
              <a:t>Software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Security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is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the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area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of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Computer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Science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20" dirty="0">
                <a:latin typeface="LM Sans 10"/>
                <a:cs typeface="LM Sans 10"/>
              </a:rPr>
              <a:t>that </a:t>
            </a:r>
            <a:r>
              <a:rPr sz="1100" i="1" dirty="0">
                <a:latin typeface="LM Sans 10"/>
                <a:cs typeface="LM Sans 10"/>
              </a:rPr>
              <a:t>focuses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on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(i)</a:t>
            </a:r>
            <a:r>
              <a:rPr sz="1100" i="1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testing,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(ii)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evaluating,</a:t>
            </a:r>
            <a:r>
              <a:rPr sz="1100" i="1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(iii)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improving,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spc="-20" dirty="0">
                <a:latin typeface="LM Sans 10"/>
                <a:cs typeface="LM Sans 10"/>
              </a:rPr>
              <a:t>(iv) </a:t>
            </a:r>
            <a:r>
              <a:rPr sz="1100" i="1" spc="-10" dirty="0">
                <a:latin typeface="LM Sans 10"/>
                <a:cs typeface="LM Sans 10"/>
              </a:rPr>
              <a:t>enforcing,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and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(v)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proving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the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security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of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software.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10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dirty="0"/>
              <a:t>software</a:t>
            </a:r>
            <a:r>
              <a:rPr spc="10" dirty="0"/>
              <a:t> </a:t>
            </a:r>
            <a:r>
              <a:rPr dirty="0"/>
              <a:t>security</a:t>
            </a:r>
            <a:r>
              <a:rPr spc="15" dirty="0"/>
              <a:t> </a:t>
            </a:r>
            <a:r>
              <a:rPr spc="-10" dirty="0"/>
              <a:t>difficult?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6400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180552"/>
            <a:ext cx="304673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Sans 10"/>
                <a:cs typeface="LM Sans 10"/>
              </a:rPr>
              <a:t>Human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factor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(programmer,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architect,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.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.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.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0" dirty="0">
                <a:latin typeface="LM Sans 10"/>
                <a:cs typeface="LM Sans 10"/>
              </a:rPr>
              <a:t>) </a:t>
            </a:r>
            <a:r>
              <a:rPr sz="1100" dirty="0">
                <a:latin typeface="LM Sans 10"/>
                <a:cs typeface="LM Sans 10"/>
              </a:rPr>
              <a:t>Concept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weakest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link</a:t>
            </a:r>
            <a:endParaRPr sz="1100">
              <a:latin typeface="LM Sans 10"/>
              <a:cs typeface="LM Sans 10"/>
            </a:endParaRPr>
          </a:p>
          <a:p>
            <a:pPr marL="12700" marR="2305685">
              <a:lnSpc>
                <a:spcPct val="102600"/>
              </a:lnSpc>
            </a:pPr>
            <a:r>
              <a:rPr sz="1100" spc="-20" dirty="0">
                <a:latin typeface="LM Sans 10"/>
                <a:cs typeface="LM Sans 10"/>
              </a:rPr>
              <a:t>Performance </a:t>
            </a:r>
            <a:r>
              <a:rPr sz="1100" spc="-10" dirty="0">
                <a:latin typeface="LM Sans 10"/>
                <a:cs typeface="LM Sans 10"/>
              </a:rPr>
              <a:t>Usability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Sans 10"/>
                <a:cs typeface="LM Sans 10"/>
              </a:rPr>
              <a:t>Lack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resources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(time,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money)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3607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60815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8023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952307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Software</a:t>
            </a:r>
            <a:r>
              <a:rPr spc="15" dirty="0"/>
              <a:t> </a:t>
            </a:r>
            <a:r>
              <a:rPr dirty="0"/>
              <a:t>security</a:t>
            </a:r>
            <a:r>
              <a:rPr spc="15" dirty="0"/>
              <a:t> </a:t>
            </a:r>
            <a:r>
              <a:rPr dirty="0"/>
              <a:t>best</a:t>
            </a:r>
            <a:r>
              <a:rPr spc="15" dirty="0"/>
              <a:t> </a:t>
            </a:r>
            <a:r>
              <a:rPr spc="-10" dirty="0"/>
              <a:t>practices?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99176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985" y="908315"/>
            <a:ext cx="3220085" cy="156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Properly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design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</a:t>
            </a:r>
            <a:endParaRPr sz="1100" dirty="0">
              <a:latin typeface="LM Sans 10"/>
              <a:cs typeface="LM Sans 10"/>
            </a:endParaRPr>
          </a:p>
          <a:p>
            <a:pPr marL="17780" marR="14604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Clear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documentation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(design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implementation) </a:t>
            </a:r>
            <a:r>
              <a:rPr sz="1100" dirty="0">
                <a:latin typeface="LM Sans 10"/>
                <a:cs typeface="LM Sans 10"/>
              </a:rPr>
              <a:t>Leverage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frameworks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(don’t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reimplement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functionality) </a:t>
            </a:r>
            <a:r>
              <a:rPr sz="1100" dirty="0">
                <a:latin typeface="LM Sans 10"/>
                <a:cs typeface="LM Sans 10"/>
              </a:rPr>
              <a:t>Code </a:t>
            </a:r>
            <a:r>
              <a:rPr sz="1100" spc="-10" dirty="0">
                <a:latin typeface="LM Sans 10"/>
                <a:cs typeface="LM Sans 10"/>
              </a:rPr>
              <a:t>reviews</a:t>
            </a:r>
            <a:endParaRPr sz="1100" dirty="0">
              <a:latin typeface="LM Sans 10"/>
              <a:cs typeface="LM Sans 10"/>
            </a:endParaRPr>
          </a:p>
          <a:p>
            <a:pPr marL="1778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Sans 10"/>
                <a:cs typeface="LM Sans 10"/>
              </a:rPr>
              <a:t>Add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rigorous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tests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unit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tests</a:t>
            </a:r>
            <a:endParaRPr sz="1100" dirty="0">
              <a:latin typeface="LM Sans 10"/>
              <a:cs typeface="LM Sans 10"/>
            </a:endParaRPr>
          </a:p>
          <a:p>
            <a:pPr marL="12700" marR="5080" indent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Formal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verification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for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components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that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can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verified </a:t>
            </a:r>
            <a:r>
              <a:rPr sz="1100" dirty="0">
                <a:latin typeface="LM Sans 10"/>
                <a:cs typeface="LM Sans 10"/>
              </a:rPr>
              <a:t>(protocols,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small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pieces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software)</a:t>
            </a:r>
            <a:endParaRPr sz="1100" dirty="0">
              <a:latin typeface="LM Sans 10"/>
              <a:cs typeface="LM Sans 10"/>
            </a:endParaRPr>
          </a:p>
          <a:p>
            <a:pPr marL="17780" marR="2111375">
              <a:lnSpc>
                <a:spcPct val="102699"/>
              </a:lnSpc>
            </a:pPr>
            <a:r>
              <a:rPr sz="1100" dirty="0">
                <a:latin typeface="LM Sans 10"/>
                <a:cs typeface="LM Sans 10"/>
              </a:rPr>
              <a:t>Red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team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 Offer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bug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bounties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16384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33591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0798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680057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852142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196287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368359"/>
            <a:ext cx="65265" cy="6526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Definition:</a:t>
            </a:r>
            <a:r>
              <a:rPr spc="200" dirty="0"/>
              <a:t> </a:t>
            </a:r>
            <a:r>
              <a:rPr i="1" dirty="0">
                <a:latin typeface="LM Sans 12"/>
                <a:cs typeface="LM Sans 12"/>
              </a:rPr>
              <a:t>Software</a:t>
            </a:r>
            <a:r>
              <a:rPr i="1" spc="35" dirty="0">
                <a:latin typeface="LM Sans 12"/>
                <a:cs typeface="LM Sans 12"/>
              </a:rPr>
              <a:t> </a:t>
            </a:r>
            <a:r>
              <a:rPr i="1" spc="-25" dirty="0">
                <a:latin typeface="LM Sans 12"/>
                <a:cs typeface="LM Sans 12"/>
              </a:rPr>
              <a:t>Bug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997279"/>
            <a:ext cx="3637279" cy="13271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5080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software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bug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is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an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error,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flaw,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failure,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or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fault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in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50" dirty="0">
                <a:latin typeface="LM Sans 10"/>
                <a:cs typeface="LM Sans 10"/>
              </a:rPr>
              <a:t>a </a:t>
            </a:r>
            <a:r>
              <a:rPr sz="1100" i="1" dirty="0">
                <a:latin typeface="LM Sans 10"/>
                <a:cs typeface="LM Sans 10"/>
              </a:rPr>
              <a:t>computer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program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or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system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that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causes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it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to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produce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25" dirty="0">
                <a:latin typeface="LM Sans 10"/>
                <a:cs typeface="LM Sans 10"/>
              </a:rPr>
              <a:t>an </a:t>
            </a:r>
            <a:r>
              <a:rPr sz="1100" i="1" spc="-10" dirty="0">
                <a:latin typeface="LM Sans 10"/>
                <a:cs typeface="LM Sans 10"/>
              </a:rPr>
              <a:t>incorrect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or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unexpected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result,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or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to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behave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in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unintended </a:t>
            </a:r>
            <a:r>
              <a:rPr sz="1100" i="1" dirty="0">
                <a:latin typeface="LM Sans 10"/>
                <a:cs typeface="LM Sans 10"/>
              </a:rPr>
              <a:t>ways.</a:t>
            </a:r>
            <a:r>
              <a:rPr sz="1100" i="1" spc="3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Bugs</a:t>
            </a:r>
            <a:r>
              <a:rPr sz="1100" i="1" spc="-7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arise</a:t>
            </a:r>
            <a:r>
              <a:rPr sz="1100" i="1" spc="-7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from</a:t>
            </a:r>
            <a:r>
              <a:rPr sz="1100" i="1" spc="-75" dirty="0">
                <a:latin typeface="LM Sans 10"/>
                <a:cs typeface="LM Sans 10"/>
              </a:rPr>
              <a:t> </a:t>
            </a:r>
            <a:r>
              <a:rPr sz="1100" i="1" spc="-20" dirty="0">
                <a:latin typeface="LM Sans 10"/>
                <a:cs typeface="LM Sans 10"/>
              </a:rPr>
              <a:t>mistakes</a:t>
            </a:r>
            <a:r>
              <a:rPr sz="1100" i="1" spc="-7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made</a:t>
            </a:r>
            <a:r>
              <a:rPr sz="1100" i="1" spc="-7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by</a:t>
            </a:r>
            <a:r>
              <a:rPr sz="1100" i="1" spc="-7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people</a:t>
            </a:r>
            <a:r>
              <a:rPr sz="1100" i="1" spc="-7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in</a:t>
            </a:r>
            <a:r>
              <a:rPr sz="1100" i="1" spc="-7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either</a:t>
            </a:r>
            <a:r>
              <a:rPr sz="1100" i="1" spc="-75" dirty="0">
                <a:latin typeface="LM Sans 10"/>
                <a:cs typeface="LM Sans 10"/>
              </a:rPr>
              <a:t> </a:t>
            </a:r>
            <a:r>
              <a:rPr sz="1100" i="1" spc="-50" dirty="0">
                <a:latin typeface="LM Sans 10"/>
                <a:cs typeface="LM Sans 10"/>
              </a:rPr>
              <a:t>a </a:t>
            </a:r>
            <a:r>
              <a:rPr sz="1100" i="1" dirty="0">
                <a:latin typeface="LM Sans 10"/>
                <a:cs typeface="LM Sans 10"/>
              </a:rPr>
              <a:t>program’s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source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code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or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its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design,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in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frameworks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i="1" spc="-25" dirty="0">
                <a:latin typeface="LM Sans 10"/>
                <a:cs typeface="LM Sans 10"/>
              </a:rPr>
              <a:t>and </a:t>
            </a:r>
            <a:r>
              <a:rPr sz="1100" i="1" dirty="0">
                <a:latin typeface="LM Sans 10"/>
                <a:cs typeface="LM Sans 10"/>
              </a:rPr>
              <a:t>operating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systems,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and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by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compilers.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LM Sans 10"/>
                <a:cs typeface="LM Sans 10"/>
              </a:rPr>
              <a:t>Source: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Wikipedia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480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9193" y="98729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4" y="18655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337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Common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bugs: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spatial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memory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safety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violation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142938"/>
            <a:ext cx="4040504" cy="3297554"/>
            <a:chOff x="309193" y="142938"/>
            <a:chExt cx="4040504" cy="329755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272643"/>
              <a:ext cx="3989653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94" y="3338855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94" y="3326155"/>
              <a:ext cx="3938802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848" y="142976"/>
              <a:ext cx="50749" cy="319587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316890"/>
              <a:ext cx="3989704" cy="3072765"/>
            </a:xfrm>
            <a:custGeom>
              <a:avLst/>
              <a:gdLst/>
              <a:ahLst/>
              <a:cxnLst/>
              <a:rect l="l" t="t" r="r" b="b"/>
              <a:pathLst>
                <a:path w="3989704" h="3072765">
                  <a:moveTo>
                    <a:pt x="3989654" y="0"/>
                  </a:moveTo>
                  <a:lnTo>
                    <a:pt x="0" y="0"/>
                  </a:lnTo>
                  <a:lnTo>
                    <a:pt x="0" y="3021965"/>
                  </a:lnTo>
                  <a:lnTo>
                    <a:pt x="4008" y="3041689"/>
                  </a:lnTo>
                  <a:lnTo>
                    <a:pt x="14922" y="3057842"/>
                  </a:lnTo>
                  <a:lnTo>
                    <a:pt x="31075" y="3068756"/>
                  </a:lnTo>
                  <a:lnTo>
                    <a:pt x="50800" y="3072765"/>
                  </a:lnTo>
                  <a:lnTo>
                    <a:pt x="3938854" y="3072765"/>
                  </a:lnTo>
                  <a:lnTo>
                    <a:pt x="3958579" y="3068756"/>
                  </a:lnTo>
                  <a:lnTo>
                    <a:pt x="3974732" y="3057842"/>
                  </a:lnTo>
                  <a:lnTo>
                    <a:pt x="3985646" y="3041689"/>
                  </a:lnTo>
                  <a:lnTo>
                    <a:pt x="3989654" y="302196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81038"/>
              <a:ext cx="0" cy="3152775"/>
            </a:xfrm>
            <a:custGeom>
              <a:avLst/>
              <a:gdLst/>
              <a:ahLst/>
              <a:cxnLst/>
              <a:rect l="l" t="t" r="r" b="b"/>
              <a:pathLst>
                <a:path h="3152775">
                  <a:moveTo>
                    <a:pt x="0" y="0"/>
                  </a:moveTo>
                  <a:lnTo>
                    <a:pt x="0" y="31526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683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556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429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7294" y="287196"/>
            <a:ext cx="162623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115" marR="513715" indent="-14605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Mono 10"/>
                <a:cs typeface="LM Mono 10"/>
              </a:rPr>
              <a:t>void</a:t>
            </a:r>
            <a:r>
              <a:rPr sz="1100" spc="-35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vuln()</a:t>
            </a:r>
            <a:r>
              <a:rPr sz="1100" spc="-35" dirty="0">
                <a:latin typeface="LM Mono 10"/>
                <a:cs typeface="LM Mono 10"/>
              </a:rPr>
              <a:t> </a:t>
            </a:r>
            <a:r>
              <a:rPr sz="1100" spc="-50" dirty="0">
                <a:latin typeface="LM Mono 10"/>
                <a:cs typeface="LM Mono 10"/>
              </a:rPr>
              <a:t>{ </a:t>
            </a:r>
            <a:r>
              <a:rPr sz="1100" dirty="0">
                <a:latin typeface="LM Mono 10"/>
                <a:cs typeface="LM Mono 10"/>
              </a:rPr>
              <a:t>char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spc="-10" dirty="0">
                <a:latin typeface="LM Mono 10"/>
                <a:cs typeface="LM Mono 10"/>
              </a:rPr>
              <a:t>buf[12];</a:t>
            </a:r>
            <a:endParaRPr sz="1100" dirty="0">
              <a:latin typeface="LM Mono 10"/>
              <a:cs typeface="LM Mono 10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Mono 10"/>
                <a:cs typeface="LM Mono 10"/>
              </a:rPr>
              <a:t>char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*ptr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=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10" dirty="0">
                <a:latin typeface="LM Mono 10"/>
                <a:cs typeface="LM Mono 10"/>
              </a:rPr>
              <a:t>buf[11];</a:t>
            </a:r>
            <a:endParaRPr sz="1100" dirty="0">
              <a:latin typeface="LM Mono 10"/>
              <a:cs typeface="LM Mono 10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  <a:tabLst>
                <a:tab pos="885190" algn="l"/>
              </a:tabLst>
            </a:pPr>
            <a:r>
              <a:rPr sz="1100" dirty="0">
                <a:latin typeface="LM Mono 10"/>
                <a:cs typeface="LM Mono 10"/>
              </a:rPr>
              <a:t>*ptr++</a:t>
            </a:r>
            <a:r>
              <a:rPr sz="1100" spc="-40" dirty="0">
                <a:latin typeface="LM Mono 10"/>
                <a:cs typeface="LM Mono 10"/>
              </a:rPr>
              <a:t> </a:t>
            </a:r>
            <a:r>
              <a:rPr sz="1100" spc="-50" dirty="0">
                <a:latin typeface="LM Mono 10"/>
                <a:cs typeface="LM Mono 10"/>
              </a:rPr>
              <a:t>=</a:t>
            </a:r>
            <a:r>
              <a:rPr sz="1100" dirty="0">
                <a:latin typeface="LM Mono 10"/>
                <a:cs typeface="LM Mono 10"/>
              </a:rPr>
              <a:t>	</a:t>
            </a:r>
            <a:r>
              <a:rPr sz="1100" spc="-25" dirty="0">
                <a:latin typeface="LM Mono 10"/>
                <a:cs typeface="LM Mono 10"/>
              </a:rPr>
              <a:t>10;</a:t>
            </a:r>
            <a:endParaRPr sz="1100" dirty="0">
              <a:latin typeface="LM Mono 10"/>
              <a:cs typeface="LM Mono 10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Mono 10"/>
                <a:cs typeface="LM Mono 10"/>
              </a:rPr>
              <a:t>*ptr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=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25" dirty="0">
                <a:latin typeface="LM Mono 10"/>
                <a:cs typeface="LM Mono 10"/>
              </a:rPr>
              <a:t>42;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LM Mono 10"/>
                <a:cs typeface="LM Mono 10"/>
              </a:rPr>
              <a:t>}</a:t>
            </a:r>
            <a:endParaRPr sz="1100" dirty="0">
              <a:latin typeface="LM Mono 10"/>
              <a:cs typeface="LM Mono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626686"/>
            <a:ext cx="4608195" cy="1829435"/>
            <a:chOff x="0" y="1626686"/>
            <a:chExt cx="4608195" cy="182943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3949" y="1626686"/>
              <a:ext cx="2160089" cy="13447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27707" y="3092836"/>
            <a:ext cx="49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Figure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8: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Course</a:t>
            </a:r>
            <a:r>
              <a:rPr spc="85" dirty="0"/>
              <a:t> </a:t>
            </a:r>
            <a:r>
              <a:rPr spc="-1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06" y="89942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8650" y="815975"/>
            <a:ext cx="249999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7950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Sans 10"/>
                <a:cs typeface="LM Sans 10"/>
              </a:rPr>
              <a:t>Secure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lifecycle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policies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Attack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vectors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Defense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strategies: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mitigations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testing </a:t>
            </a:r>
            <a:r>
              <a:rPr sz="1100" dirty="0">
                <a:latin typeface="LM Sans 10"/>
                <a:cs typeface="LM Sans 10"/>
              </a:rPr>
              <a:t>Case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studies: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browser/web/mobile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security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806" y="1071501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6806" y="124357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6806" y="1415658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6806" y="1587730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FB460BF1-4D2F-4F65-A8B1-0CBE88CF874C}"/>
              </a:ext>
            </a:extLst>
          </p:cNvPr>
          <p:cNvSpPr txBox="1"/>
          <p:nvPr/>
        </p:nvSpPr>
        <p:spPr>
          <a:xfrm>
            <a:off x="414592" y="1989682"/>
            <a:ext cx="2823655" cy="582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LM Sans 10"/>
                <a:cs typeface="LM Sans 10"/>
              </a:rPr>
              <a:t>Course Homepage</a:t>
            </a:r>
            <a:r>
              <a:rPr sz="1100" dirty="0">
                <a:latin typeface="LM Sans 10"/>
                <a:cs typeface="LM Sans 10"/>
              </a:rPr>
              <a:t>: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lang="en-US" sz="1100" spc="-10" dirty="0">
                <a:latin typeface="LM Mono 10"/>
                <a:cs typeface="LM Mono 10"/>
                <a:hlinkClick r:id="rId9"/>
              </a:rPr>
              <a:t>https://nebelwelt.net/teaching/19-412-SoSe/</a:t>
            </a:r>
            <a:endParaRPr lang="en-US" sz="1100" spc="-10" dirty="0">
              <a:latin typeface="LM Mono 10"/>
              <a:cs typeface="LM Mono 10"/>
            </a:endParaRPr>
          </a:p>
          <a:p>
            <a:pPr marL="12700" marR="5080">
              <a:lnSpc>
                <a:spcPct val="102699"/>
              </a:lnSpc>
              <a:spcBef>
                <a:spcPts val="520"/>
              </a:spcBef>
            </a:pPr>
            <a:endParaRPr sz="11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480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9193" y="188683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4" y="18655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171753"/>
            <a:ext cx="288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Common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bugs: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temporal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memory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safety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violation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232879"/>
            <a:ext cx="4040504" cy="2953385"/>
            <a:chOff x="309193" y="232879"/>
            <a:chExt cx="4040504" cy="29533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362597"/>
              <a:ext cx="3989653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94" y="3084652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94" y="3071952"/>
              <a:ext cx="3938802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848" y="232930"/>
              <a:ext cx="50749" cy="285172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406844"/>
              <a:ext cx="3989704" cy="2729230"/>
            </a:xfrm>
            <a:custGeom>
              <a:avLst/>
              <a:gdLst/>
              <a:ahLst/>
              <a:cxnLst/>
              <a:rect l="l" t="t" r="r" b="b"/>
              <a:pathLst>
                <a:path w="3989704" h="2729230">
                  <a:moveTo>
                    <a:pt x="3989654" y="0"/>
                  </a:moveTo>
                  <a:lnTo>
                    <a:pt x="0" y="0"/>
                  </a:lnTo>
                  <a:lnTo>
                    <a:pt x="0" y="2677807"/>
                  </a:lnTo>
                  <a:lnTo>
                    <a:pt x="4008" y="2697532"/>
                  </a:lnTo>
                  <a:lnTo>
                    <a:pt x="14922" y="2713685"/>
                  </a:lnTo>
                  <a:lnTo>
                    <a:pt x="31075" y="2724599"/>
                  </a:lnTo>
                  <a:lnTo>
                    <a:pt x="50800" y="2728608"/>
                  </a:lnTo>
                  <a:lnTo>
                    <a:pt x="3938854" y="2728608"/>
                  </a:lnTo>
                  <a:lnTo>
                    <a:pt x="3958579" y="2724599"/>
                  </a:lnTo>
                  <a:lnTo>
                    <a:pt x="3974732" y="2713685"/>
                  </a:lnTo>
                  <a:lnTo>
                    <a:pt x="3985646" y="2697532"/>
                  </a:lnTo>
                  <a:lnTo>
                    <a:pt x="3989654" y="2677807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270979"/>
              <a:ext cx="0" cy="2832735"/>
            </a:xfrm>
            <a:custGeom>
              <a:avLst/>
              <a:gdLst/>
              <a:ahLst/>
              <a:cxnLst/>
              <a:rect l="l" t="t" r="r" b="b"/>
              <a:pathLst>
                <a:path h="2832735">
                  <a:moveTo>
                    <a:pt x="0" y="28327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2582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2455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2328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7294" y="377150"/>
            <a:ext cx="16256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115" marR="5080" indent="-14605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Mono 10"/>
                <a:cs typeface="LM Mono 10"/>
              </a:rPr>
              <a:t>void</a:t>
            </a:r>
            <a:r>
              <a:rPr sz="1100" spc="-4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vuln(char</a:t>
            </a:r>
            <a:r>
              <a:rPr sz="1100" spc="-4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*buf)</a:t>
            </a:r>
            <a:r>
              <a:rPr sz="1100" spc="-40" dirty="0">
                <a:latin typeface="LM Mono 10"/>
                <a:cs typeface="LM Mono 10"/>
              </a:rPr>
              <a:t> </a:t>
            </a:r>
            <a:r>
              <a:rPr sz="1100" spc="-60" dirty="0">
                <a:latin typeface="LM Mono 10"/>
                <a:cs typeface="LM Mono 10"/>
              </a:rPr>
              <a:t>{ </a:t>
            </a:r>
            <a:r>
              <a:rPr sz="1100" spc="-10" dirty="0">
                <a:latin typeface="LM Mono 10"/>
                <a:cs typeface="LM Mono 10"/>
              </a:rPr>
              <a:t>free(buf);</a:t>
            </a:r>
            <a:endParaRPr sz="1100" dirty="0">
              <a:latin typeface="LM Mono 10"/>
              <a:cs typeface="LM Mono 10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Mono 10"/>
                <a:cs typeface="LM Mono 10"/>
              </a:rPr>
              <a:t>buf[12]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=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spc="-25" dirty="0">
                <a:latin typeface="LM Mono 10"/>
                <a:cs typeface="LM Mono 10"/>
              </a:rPr>
              <a:t>42;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LM Mono 10"/>
                <a:cs typeface="LM Mono 10"/>
              </a:rPr>
              <a:t>}</a:t>
            </a:r>
            <a:endParaRPr sz="1100" dirty="0">
              <a:latin typeface="LM Mono 10"/>
              <a:cs typeface="LM Mono 1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49" y="1372483"/>
            <a:ext cx="2160089" cy="134473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027707" y="2838632"/>
            <a:ext cx="49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Figure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9: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9" name="object 1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480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9193" y="139966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4" y="18655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123036"/>
            <a:ext cx="1791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Common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bugs: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type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confusion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184162"/>
            <a:ext cx="4040504" cy="3075305"/>
            <a:chOff x="309193" y="184162"/>
            <a:chExt cx="4040504" cy="30753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313867"/>
              <a:ext cx="3989653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94" y="3157740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94" y="3145040"/>
              <a:ext cx="3938802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848" y="184200"/>
              <a:ext cx="50749" cy="29735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358127"/>
              <a:ext cx="3989704" cy="2850515"/>
            </a:xfrm>
            <a:custGeom>
              <a:avLst/>
              <a:gdLst/>
              <a:ahLst/>
              <a:cxnLst/>
              <a:rect l="l" t="t" r="r" b="b"/>
              <a:pathLst>
                <a:path w="3989704" h="2850515">
                  <a:moveTo>
                    <a:pt x="3989654" y="0"/>
                  </a:moveTo>
                  <a:lnTo>
                    <a:pt x="0" y="0"/>
                  </a:lnTo>
                  <a:lnTo>
                    <a:pt x="0" y="2799613"/>
                  </a:lnTo>
                  <a:lnTo>
                    <a:pt x="4008" y="2819338"/>
                  </a:lnTo>
                  <a:lnTo>
                    <a:pt x="14922" y="2835491"/>
                  </a:lnTo>
                  <a:lnTo>
                    <a:pt x="31075" y="2846405"/>
                  </a:lnTo>
                  <a:lnTo>
                    <a:pt x="50800" y="2850413"/>
                  </a:lnTo>
                  <a:lnTo>
                    <a:pt x="3938854" y="2850413"/>
                  </a:lnTo>
                  <a:lnTo>
                    <a:pt x="3958579" y="2846405"/>
                  </a:lnTo>
                  <a:lnTo>
                    <a:pt x="3974732" y="2835491"/>
                  </a:lnTo>
                  <a:lnTo>
                    <a:pt x="3985646" y="2819338"/>
                  </a:lnTo>
                  <a:lnTo>
                    <a:pt x="3989654" y="2799613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222262"/>
              <a:ext cx="0" cy="2954655"/>
            </a:xfrm>
            <a:custGeom>
              <a:avLst/>
              <a:gdLst/>
              <a:ahLst/>
              <a:cxnLst/>
              <a:rect l="l" t="t" r="r" b="b"/>
              <a:pathLst>
                <a:path h="2954655">
                  <a:moveTo>
                    <a:pt x="0" y="2954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209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968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841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7294" y="328433"/>
            <a:ext cx="2353310" cy="13961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Mono 10"/>
                <a:cs typeface="LM Mono 10"/>
              </a:rPr>
              <a:t>class</a:t>
            </a:r>
            <a:r>
              <a:rPr sz="1100" spc="-35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Base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spc="-25" dirty="0">
                <a:latin typeface="LM Mono 10"/>
                <a:cs typeface="LM Mono 10"/>
              </a:rPr>
              <a:t>{};</a:t>
            </a:r>
            <a:endParaRPr sz="1100" dirty="0">
              <a:latin typeface="LM Mono 10"/>
              <a:cs typeface="LM Mono 10"/>
            </a:endParaRPr>
          </a:p>
          <a:p>
            <a:pPr marL="12700" marR="368300">
              <a:lnSpc>
                <a:spcPct val="102600"/>
              </a:lnSpc>
            </a:pPr>
            <a:r>
              <a:rPr sz="1100" dirty="0">
                <a:latin typeface="LM Mono 10"/>
                <a:cs typeface="LM Mono 10"/>
              </a:rPr>
              <a:t>class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Greeter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: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Base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spc="-25" dirty="0">
                <a:latin typeface="LM Mono 10"/>
                <a:cs typeface="LM Mono 10"/>
              </a:rPr>
              <a:t>{};</a:t>
            </a:r>
            <a:endParaRPr lang="en-US" sz="1100" spc="-25" dirty="0">
              <a:latin typeface="LM Mono 10"/>
              <a:cs typeface="LM Mono 10"/>
            </a:endParaRPr>
          </a:p>
          <a:p>
            <a:pPr marL="12700" marR="368300">
              <a:lnSpc>
                <a:spcPct val="102600"/>
              </a:lnSpc>
            </a:pPr>
            <a:r>
              <a:rPr sz="1100" dirty="0">
                <a:latin typeface="LM Mono 10"/>
                <a:cs typeface="LM Mono 10"/>
              </a:rPr>
              <a:t>class</a:t>
            </a:r>
            <a:r>
              <a:rPr sz="1100" spc="-3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Exec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: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Base</a:t>
            </a:r>
            <a:r>
              <a:rPr sz="1100" spc="-25" dirty="0">
                <a:latin typeface="LM Mono 10"/>
                <a:cs typeface="LM Mono 10"/>
              </a:rPr>
              <a:t> {}; </a:t>
            </a:r>
            <a:endParaRPr lang="en-US" sz="1100" spc="-25" dirty="0">
              <a:latin typeface="LM Mono 10"/>
              <a:cs typeface="LM Mono 10"/>
            </a:endParaRPr>
          </a:p>
          <a:p>
            <a:pPr marL="12700" marR="368300">
              <a:lnSpc>
                <a:spcPct val="102600"/>
              </a:lnSpc>
            </a:pPr>
            <a:endParaRPr lang="en-US" sz="1100" dirty="0">
              <a:latin typeface="LM Mono 10"/>
              <a:cs typeface="LM Mono 10"/>
            </a:endParaRPr>
          </a:p>
          <a:p>
            <a:pPr marL="12700" marR="368300">
              <a:lnSpc>
                <a:spcPct val="102600"/>
              </a:lnSpc>
            </a:pPr>
            <a:r>
              <a:rPr sz="1100" dirty="0">
                <a:latin typeface="LM Mono 10"/>
                <a:cs typeface="LM Mono 10"/>
              </a:rPr>
              <a:t>Greeter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*g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=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new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10" dirty="0">
                <a:latin typeface="LM Mono 10"/>
                <a:cs typeface="LM Mono 10"/>
              </a:rPr>
              <a:t>Greeter();</a:t>
            </a:r>
            <a:endParaRPr sz="1100" dirty="0">
              <a:latin typeface="LM Mono 10"/>
              <a:cs typeface="LM Mono 10"/>
            </a:endParaRPr>
          </a:p>
          <a:p>
            <a:pPr marL="12700" marR="5080">
              <a:lnSpc>
                <a:spcPct val="102699"/>
              </a:lnSpc>
            </a:pPr>
            <a:r>
              <a:rPr sz="1100" dirty="0">
                <a:latin typeface="LM Mono 10"/>
                <a:cs typeface="LM Mono 10"/>
              </a:rPr>
              <a:t>Base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*b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=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10" dirty="0">
                <a:latin typeface="LM Mono 10"/>
                <a:cs typeface="LM Mono 10"/>
              </a:rPr>
              <a:t>static_cast&lt;Base*&gt;(g); </a:t>
            </a:r>
            <a:endParaRPr lang="en-US" sz="1100" spc="-10" dirty="0">
              <a:latin typeface="LM Mono 10"/>
              <a:cs typeface="LM Mono 10"/>
            </a:endParaRPr>
          </a:p>
          <a:p>
            <a:pPr marL="12700" marR="5080">
              <a:lnSpc>
                <a:spcPct val="102699"/>
              </a:lnSpc>
            </a:pPr>
            <a:r>
              <a:rPr sz="1100" dirty="0">
                <a:latin typeface="LM Mono 10"/>
                <a:cs typeface="LM Mono 10"/>
              </a:rPr>
              <a:t>Exec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*e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dirty="0">
                <a:latin typeface="LM Mono 10"/>
                <a:cs typeface="LM Mono 10"/>
              </a:rPr>
              <a:t>=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10" dirty="0">
                <a:latin typeface="LM Mono 10"/>
                <a:cs typeface="LM Mono 10"/>
              </a:rPr>
              <a:t>static_cast&lt;Exec*&gt;(b);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LM Mono 10"/>
                <a:cs typeface="LM Mono 10"/>
              </a:rPr>
              <a:t>...</a:t>
            </a:r>
            <a:endParaRPr sz="1100" dirty="0">
              <a:latin typeface="LM Mono 10"/>
              <a:cs typeface="LM Mono 1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4013" y="1828431"/>
            <a:ext cx="2159995" cy="96187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996071" y="2911721"/>
            <a:ext cx="560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Figure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10: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9" name="object 1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000000"/>
                </a:solidFill>
              </a:rPr>
              <a:t>Definition:</a:t>
            </a:r>
            <a:r>
              <a:rPr spc="200"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  <a:latin typeface="LM Sans 12"/>
                <a:cs typeface="LM Sans 12"/>
              </a:rPr>
              <a:t>Software</a:t>
            </a:r>
            <a:r>
              <a:rPr i="1" spc="35" dirty="0">
                <a:solidFill>
                  <a:srgbClr val="000000"/>
                </a:solidFill>
                <a:latin typeface="LM Sans 12"/>
                <a:cs typeface="LM Sans 12"/>
              </a:rPr>
              <a:t> </a:t>
            </a:r>
            <a:r>
              <a:rPr i="1" spc="-10" dirty="0">
                <a:solidFill>
                  <a:srgbClr val="000000"/>
                </a:solidFill>
                <a:latin typeface="LM Sans 12"/>
                <a:cs typeface="LM Sans 12"/>
              </a:rPr>
              <a:t>Vulnerability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395" y="1142630"/>
            <a:ext cx="337756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vulnerability</a:t>
            </a:r>
            <a:r>
              <a:rPr sz="1100" i="1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is</a:t>
            </a:r>
            <a:r>
              <a:rPr sz="1100" i="1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i="1" spc="-25" dirty="0">
                <a:latin typeface="LM Sans 10"/>
                <a:cs typeface="LM Sans 10"/>
              </a:rPr>
              <a:t> </a:t>
            </a:r>
            <a:r>
              <a:rPr sz="1100" i="1" spc="-20" dirty="0">
                <a:latin typeface="LM Sans 10"/>
                <a:cs typeface="LM Sans 10"/>
              </a:rPr>
              <a:t>software</a:t>
            </a:r>
            <a:r>
              <a:rPr sz="1100" i="1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weakness</a:t>
            </a:r>
            <a:r>
              <a:rPr sz="1100" i="1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that</a:t>
            </a:r>
            <a:r>
              <a:rPr sz="1100" i="1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allows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spc="-25" dirty="0">
                <a:latin typeface="LM Sans 10"/>
                <a:cs typeface="LM Sans 10"/>
              </a:rPr>
              <a:t>an </a:t>
            </a:r>
            <a:r>
              <a:rPr sz="1100" i="1" spc="-20" dirty="0">
                <a:latin typeface="LM Sans 10"/>
                <a:cs typeface="LM Sans 10"/>
              </a:rPr>
              <a:t>attacker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to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exploit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25" dirty="0">
                <a:latin typeface="LM Sans 10"/>
                <a:cs typeface="LM Sans 10"/>
              </a:rPr>
              <a:t>software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bug.</a:t>
            </a:r>
            <a:r>
              <a:rPr sz="1100" i="1" spc="8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vulnerability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requires </a:t>
            </a:r>
            <a:r>
              <a:rPr sz="1100" i="1" dirty="0">
                <a:latin typeface="LM Sans 10"/>
                <a:cs typeface="LM Sans 10"/>
              </a:rPr>
              <a:t>three</a:t>
            </a:r>
            <a:r>
              <a:rPr sz="1100" i="1" spc="-6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key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components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(i)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system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is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susceptible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to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flaw,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20" dirty="0">
                <a:latin typeface="LM Sans 10"/>
                <a:cs typeface="LM Sans 10"/>
              </a:rPr>
              <a:t>(ii) adversary</a:t>
            </a:r>
            <a:r>
              <a:rPr sz="1100" i="1" spc="-6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has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access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to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the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spc="-20" dirty="0">
                <a:latin typeface="LM Sans 10"/>
                <a:cs typeface="LM Sans 10"/>
              </a:rPr>
              <a:t>flaw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(e.g.,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through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information flow),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and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(iii)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adversary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has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capability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to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exploit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the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flaw.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8729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7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9"/>
                </a:lnTo>
                <a:lnTo>
                  <a:pt x="3989654" y="17859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81799"/>
            <a:ext cx="1729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Problem:</a:t>
            </a:r>
            <a:r>
              <a:rPr sz="1100" spc="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broken</a:t>
            </a:r>
            <a:r>
              <a:rPr sz="1100" spc="-6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abstractions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42925"/>
            <a:ext cx="4040404" cy="3268612"/>
            <a:chOff x="309193" y="142925"/>
            <a:chExt cx="4040404" cy="326861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264680"/>
              <a:ext cx="3989653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3309937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3297237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8" y="142976"/>
              <a:ext cx="50749" cy="31669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308914"/>
              <a:ext cx="3989704" cy="3052445"/>
            </a:xfrm>
            <a:custGeom>
              <a:avLst/>
              <a:gdLst/>
              <a:ahLst/>
              <a:cxnLst/>
              <a:rect l="l" t="t" r="r" b="b"/>
              <a:pathLst>
                <a:path w="3989704" h="3052445">
                  <a:moveTo>
                    <a:pt x="3989654" y="0"/>
                  </a:moveTo>
                  <a:lnTo>
                    <a:pt x="0" y="0"/>
                  </a:lnTo>
                  <a:lnTo>
                    <a:pt x="0" y="3001022"/>
                  </a:lnTo>
                  <a:lnTo>
                    <a:pt x="4008" y="3020747"/>
                  </a:lnTo>
                  <a:lnTo>
                    <a:pt x="14922" y="3036900"/>
                  </a:lnTo>
                  <a:lnTo>
                    <a:pt x="31075" y="3047814"/>
                  </a:lnTo>
                  <a:lnTo>
                    <a:pt x="50800" y="3051823"/>
                  </a:lnTo>
                  <a:lnTo>
                    <a:pt x="3938854" y="3051823"/>
                  </a:lnTo>
                  <a:lnTo>
                    <a:pt x="3958579" y="3047814"/>
                  </a:lnTo>
                  <a:lnTo>
                    <a:pt x="3974732" y="3036900"/>
                  </a:lnTo>
                  <a:lnTo>
                    <a:pt x="3985646" y="3020747"/>
                  </a:lnTo>
                  <a:lnTo>
                    <a:pt x="3989654" y="3001022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181025"/>
              <a:ext cx="0" cy="3148330"/>
            </a:xfrm>
            <a:custGeom>
              <a:avLst/>
              <a:gdLst/>
              <a:ahLst/>
              <a:cxnLst/>
              <a:rect l="l" t="t" r="r" b="b"/>
              <a:pathLst>
                <a:path h="3148329">
                  <a:moveTo>
                    <a:pt x="0" y="31479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683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556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429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728" y="334212"/>
              <a:ext cx="3872629" cy="26082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96071" y="3063918"/>
            <a:ext cx="560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Figure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11: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000000"/>
                </a:solidFill>
              </a:rPr>
              <a:t>Course</a:t>
            </a:r>
            <a:r>
              <a:rPr spc="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goals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4693" rIns="0" bIns="0" rtlCol="0">
            <a:spAutoFit/>
          </a:bodyPr>
          <a:lstStyle/>
          <a:p>
            <a:pPr marL="19050" marR="5080">
              <a:lnSpc>
                <a:spcPct val="102600"/>
              </a:lnSpc>
              <a:spcBef>
                <a:spcPts val="55"/>
              </a:spcBef>
            </a:pPr>
            <a:r>
              <a:rPr spc="-20" dirty="0"/>
              <a:t>Software</a:t>
            </a:r>
            <a:r>
              <a:rPr spc="-45" dirty="0"/>
              <a:t> </a:t>
            </a:r>
            <a:r>
              <a:rPr dirty="0"/>
              <a:t>running</a:t>
            </a:r>
            <a:r>
              <a:rPr spc="-4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current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4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exploited</a:t>
            </a:r>
            <a:r>
              <a:rPr spc="-45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spc="-10" dirty="0"/>
              <a:t>attackers </a:t>
            </a:r>
            <a:r>
              <a:rPr dirty="0"/>
              <a:t>despite</a:t>
            </a:r>
            <a:r>
              <a:rPr spc="-40" dirty="0"/>
              <a:t> </a:t>
            </a:r>
            <a:r>
              <a:rPr dirty="0"/>
              <a:t>many</a:t>
            </a:r>
            <a:r>
              <a:rPr spc="-40" dirty="0"/>
              <a:t> </a:t>
            </a:r>
            <a:r>
              <a:rPr spc="-10" dirty="0"/>
              <a:t>deployed</a:t>
            </a:r>
            <a:r>
              <a:rPr spc="-35" dirty="0"/>
              <a:t> </a:t>
            </a:r>
            <a:r>
              <a:rPr dirty="0"/>
              <a:t>defense</a:t>
            </a:r>
            <a:r>
              <a:rPr spc="-40" dirty="0"/>
              <a:t> </a:t>
            </a:r>
            <a:r>
              <a:rPr dirty="0"/>
              <a:t>mechanisms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best</a:t>
            </a:r>
            <a:r>
              <a:rPr spc="-35" dirty="0"/>
              <a:t> </a:t>
            </a:r>
            <a:r>
              <a:rPr dirty="0"/>
              <a:t>practices</a:t>
            </a:r>
            <a:r>
              <a:rPr spc="-40" dirty="0"/>
              <a:t> </a:t>
            </a:r>
            <a:r>
              <a:rPr spc="-25" dirty="0"/>
              <a:t>for </a:t>
            </a:r>
            <a:r>
              <a:rPr dirty="0"/>
              <a:t>developing</a:t>
            </a:r>
            <a:r>
              <a:rPr spc="-40" dirty="0"/>
              <a:t> </a:t>
            </a:r>
            <a:r>
              <a:rPr dirty="0"/>
              <a:t>new</a:t>
            </a:r>
            <a:r>
              <a:rPr spc="-40" dirty="0"/>
              <a:t> </a:t>
            </a:r>
            <a:r>
              <a:rPr spc="-10" dirty="0"/>
              <a:t>software.</a:t>
            </a:r>
          </a:p>
          <a:p>
            <a:pPr marL="295910" marR="350520">
              <a:lnSpc>
                <a:spcPct val="102600"/>
              </a:lnSpc>
              <a:spcBef>
                <a:spcPts val="315"/>
              </a:spcBef>
            </a:pPr>
            <a:r>
              <a:rPr i="1" dirty="0">
                <a:latin typeface="LM Sans 10"/>
                <a:cs typeface="LM Sans 10"/>
              </a:rPr>
              <a:t>Goal:</a:t>
            </a:r>
            <a:r>
              <a:rPr i="1" spc="80" dirty="0">
                <a:latin typeface="LM Sans 10"/>
                <a:cs typeface="LM Sans 10"/>
              </a:rPr>
              <a:t> </a:t>
            </a:r>
            <a:r>
              <a:rPr i="1" spc="-10" dirty="0">
                <a:latin typeface="LM Sans 10"/>
                <a:cs typeface="LM Sans 10"/>
              </a:rPr>
              <a:t>understand</a:t>
            </a:r>
            <a:r>
              <a:rPr i="1" spc="-35" dirty="0">
                <a:latin typeface="LM Sans 10"/>
                <a:cs typeface="LM Sans 10"/>
              </a:rPr>
              <a:t> </a:t>
            </a:r>
            <a:r>
              <a:rPr i="1" spc="-10" dirty="0">
                <a:latin typeface="LM Sans 10"/>
                <a:cs typeface="LM Sans 10"/>
              </a:rPr>
              <a:t>state-of-the-</a:t>
            </a:r>
            <a:r>
              <a:rPr i="1" dirty="0">
                <a:latin typeface="LM Sans 10"/>
                <a:cs typeface="LM Sans 10"/>
              </a:rPr>
              <a:t>art</a:t>
            </a:r>
            <a:r>
              <a:rPr i="1" spc="-30" dirty="0">
                <a:latin typeface="LM Sans 10"/>
                <a:cs typeface="LM Sans 10"/>
              </a:rPr>
              <a:t> </a:t>
            </a:r>
            <a:r>
              <a:rPr i="1" spc="-10" dirty="0">
                <a:latin typeface="LM Sans 10"/>
                <a:cs typeface="LM Sans 10"/>
              </a:rPr>
              <a:t>software </a:t>
            </a:r>
            <a:r>
              <a:rPr i="1" dirty="0">
                <a:latin typeface="LM Sans 10"/>
                <a:cs typeface="LM Sans 10"/>
              </a:rPr>
              <a:t>attacks/defenses</a:t>
            </a:r>
            <a:r>
              <a:rPr i="1" spc="-55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across</a:t>
            </a:r>
            <a:r>
              <a:rPr i="1" spc="-55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all</a:t>
            </a:r>
            <a:r>
              <a:rPr i="1" spc="-50" dirty="0">
                <a:latin typeface="LM Sans 10"/>
                <a:cs typeface="LM Sans 10"/>
              </a:rPr>
              <a:t> </a:t>
            </a:r>
            <a:r>
              <a:rPr i="1" spc="-10" dirty="0">
                <a:latin typeface="LM Sans 10"/>
                <a:cs typeface="LM Sans 10"/>
              </a:rPr>
              <a:t>layers</a:t>
            </a:r>
            <a:r>
              <a:rPr i="1" spc="-55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of</a:t>
            </a:r>
            <a:r>
              <a:rPr i="1" spc="-50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abstraction:</a:t>
            </a:r>
            <a:r>
              <a:rPr i="1" spc="50" dirty="0">
                <a:latin typeface="LM Sans 10"/>
                <a:cs typeface="LM Sans 10"/>
              </a:rPr>
              <a:t> </a:t>
            </a:r>
            <a:r>
              <a:rPr i="1" spc="-20" dirty="0">
                <a:latin typeface="LM Sans 10"/>
                <a:cs typeface="LM Sans 10"/>
              </a:rPr>
              <a:t>from </a:t>
            </a:r>
            <a:r>
              <a:rPr i="1" spc="-10" dirty="0">
                <a:latin typeface="LM Sans 10"/>
                <a:cs typeface="LM Sans 10"/>
              </a:rPr>
              <a:t>programming</a:t>
            </a:r>
            <a:r>
              <a:rPr i="1" spc="-20" dirty="0">
                <a:latin typeface="LM Sans 10"/>
                <a:cs typeface="LM Sans 10"/>
              </a:rPr>
              <a:t> </a:t>
            </a:r>
            <a:r>
              <a:rPr i="1" spc="-10" dirty="0">
                <a:latin typeface="LM Sans 10"/>
                <a:cs typeface="LM Sans 10"/>
              </a:rPr>
              <a:t>languages,</a:t>
            </a:r>
            <a:r>
              <a:rPr i="1" spc="-20" dirty="0">
                <a:latin typeface="LM Sans 10"/>
                <a:cs typeface="LM Sans 10"/>
              </a:rPr>
              <a:t> </a:t>
            </a:r>
            <a:r>
              <a:rPr i="1" spc="-10" dirty="0">
                <a:latin typeface="LM Sans 10"/>
                <a:cs typeface="LM Sans 10"/>
              </a:rPr>
              <a:t>compilers,</a:t>
            </a:r>
            <a:r>
              <a:rPr i="1" spc="-20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runtime</a:t>
            </a:r>
            <a:r>
              <a:rPr i="1" spc="-20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systems</a:t>
            </a:r>
            <a:r>
              <a:rPr i="1" spc="-15" dirty="0">
                <a:latin typeface="LM Sans 10"/>
                <a:cs typeface="LM Sans 10"/>
              </a:rPr>
              <a:t> </a:t>
            </a:r>
            <a:r>
              <a:rPr i="1" spc="-25" dirty="0">
                <a:latin typeface="LM Sans 10"/>
                <a:cs typeface="LM Sans 10"/>
              </a:rPr>
              <a:t>to </a:t>
            </a:r>
            <a:r>
              <a:rPr i="1" dirty="0">
                <a:latin typeface="LM Sans 10"/>
                <a:cs typeface="LM Sans 10"/>
              </a:rPr>
              <a:t>the</a:t>
            </a:r>
            <a:r>
              <a:rPr i="1" spc="-30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CPU,</a:t>
            </a:r>
            <a:r>
              <a:rPr i="1" spc="-30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ISA,</a:t>
            </a:r>
            <a:r>
              <a:rPr i="1" spc="-25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and</a:t>
            </a:r>
            <a:r>
              <a:rPr i="1" spc="-30" dirty="0">
                <a:latin typeface="LM Sans 10"/>
                <a:cs typeface="LM Sans 10"/>
              </a:rPr>
              <a:t> </a:t>
            </a:r>
            <a:r>
              <a:rPr i="1" dirty="0">
                <a:latin typeface="LM Sans 10"/>
                <a:cs typeface="LM Sans 10"/>
              </a:rPr>
              <a:t>operating</a:t>
            </a:r>
            <a:r>
              <a:rPr i="1" spc="-30" dirty="0">
                <a:latin typeface="LM Sans 10"/>
                <a:cs typeface="LM Sans 10"/>
              </a:rPr>
              <a:t> </a:t>
            </a:r>
            <a:r>
              <a:rPr i="1" spc="-10" dirty="0">
                <a:latin typeface="LM Sans 10"/>
                <a:cs typeface="LM Sans 10"/>
              </a:rPr>
              <a:t>system.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Learning</a:t>
            </a:r>
            <a:r>
              <a:rPr spc="35" dirty="0"/>
              <a:t> </a:t>
            </a:r>
            <a:r>
              <a:rPr spc="-10" dirty="0"/>
              <a:t>outcomes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85410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787" rIns="0" bIns="0" rtlCol="0">
            <a:spAutoFit/>
          </a:bodyPr>
          <a:lstStyle/>
          <a:p>
            <a:pPr marL="295910" marR="776605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Understand</a:t>
            </a:r>
            <a:r>
              <a:rPr spc="-35" dirty="0"/>
              <a:t> </a:t>
            </a:r>
            <a:r>
              <a:rPr dirty="0"/>
              <a:t>causes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common</a:t>
            </a:r>
            <a:r>
              <a:rPr spc="-30" dirty="0"/>
              <a:t> </a:t>
            </a:r>
            <a:r>
              <a:rPr spc="-10" dirty="0"/>
              <a:t>weaknesses. </a:t>
            </a:r>
            <a:r>
              <a:rPr dirty="0"/>
              <a:t>Identify</a:t>
            </a:r>
            <a:r>
              <a:rPr spc="-55" dirty="0"/>
              <a:t> </a:t>
            </a:r>
            <a:r>
              <a:rPr dirty="0"/>
              <a:t>security</a:t>
            </a:r>
            <a:r>
              <a:rPr spc="-55" dirty="0"/>
              <a:t> </a:t>
            </a:r>
            <a:r>
              <a:rPr dirty="0"/>
              <a:t>threats,</a:t>
            </a:r>
            <a:r>
              <a:rPr spc="-55" dirty="0"/>
              <a:t> </a:t>
            </a:r>
            <a:r>
              <a:rPr dirty="0"/>
              <a:t>risks,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attack</a:t>
            </a:r>
            <a:r>
              <a:rPr spc="-55" dirty="0"/>
              <a:t> </a:t>
            </a:r>
            <a:r>
              <a:rPr spc="-10" dirty="0"/>
              <a:t>vector. </a:t>
            </a:r>
            <a:r>
              <a:rPr dirty="0"/>
              <a:t>Reason</a:t>
            </a:r>
            <a:r>
              <a:rPr spc="-45" dirty="0"/>
              <a:t> </a:t>
            </a:r>
            <a:r>
              <a:rPr dirty="0"/>
              <a:t>how</a:t>
            </a:r>
            <a:r>
              <a:rPr spc="-40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dirty="0"/>
              <a:t>problems</a:t>
            </a:r>
            <a:r>
              <a:rPr spc="-4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spc="-10" dirty="0"/>
              <a:t>avoided.</a:t>
            </a:r>
          </a:p>
          <a:p>
            <a:pPr marL="295910" marR="5080">
              <a:lnSpc>
                <a:spcPct val="102600"/>
              </a:lnSpc>
            </a:pPr>
            <a:r>
              <a:rPr dirty="0"/>
              <a:t>Evaluate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assess</a:t>
            </a:r>
            <a:r>
              <a:rPr spc="-50" dirty="0"/>
              <a:t> </a:t>
            </a:r>
            <a:r>
              <a:rPr dirty="0"/>
              <a:t>current</a:t>
            </a:r>
            <a:r>
              <a:rPr spc="-45" dirty="0"/>
              <a:t> </a:t>
            </a:r>
            <a:r>
              <a:rPr spc="-10" dirty="0"/>
              <a:t>security</a:t>
            </a:r>
            <a:r>
              <a:rPr spc="-50" dirty="0"/>
              <a:t> </a:t>
            </a:r>
            <a:r>
              <a:rPr dirty="0"/>
              <a:t>best</a:t>
            </a:r>
            <a:r>
              <a:rPr spc="-45" dirty="0"/>
              <a:t> </a:t>
            </a:r>
            <a:r>
              <a:rPr spc="-10" dirty="0"/>
              <a:t>practices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defense </a:t>
            </a:r>
            <a:r>
              <a:rPr dirty="0"/>
              <a:t>mechanisms</a:t>
            </a:r>
            <a:r>
              <a:rPr spc="-5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current</a:t>
            </a:r>
            <a:r>
              <a:rPr spc="-45" dirty="0"/>
              <a:t> </a:t>
            </a:r>
            <a:r>
              <a:rPr spc="-10" dirty="0"/>
              <a:t>systems.</a:t>
            </a:r>
          </a:p>
          <a:p>
            <a:pPr marL="295910" marR="132715">
              <a:lnSpc>
                <a:spcPct val="102600"/>
              </a:lnSpc>
            </a:pPr>
            <a:r>
              <a:rPr dirty="0"/>
              <a:t>Become</a:t>
            </a:r>
            <a:r>
              <a:rPr spc="-35" dirty="0"/>
              <a:t> </a:t>
            </a:r>
            <a:r>
              <a:rPr spc="-20" dirty="0"/>
              <a:t>aware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limitations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existing</a:t>
            </a:r>
            <a:r>
              <a:rPr spc="-35" dirty="0"/>
              <a:t> </a:t>
            </a:r>
            <a:r>
              <a:rPr dirty="0"/>
              <a:t>defense</a:t>
            </a:r>
            <a:r>
              <a:rPr spc="-35" dirty="0"/>
              <a:t> </a:t>
            </a:r>
            <a:r>
              <a:rPr spc="-10" dirty="0"/>
              <a:t>mechanisms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how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avoid</a:t>
            </a:r>
            <a:r>
              <a:rPr spc="-35" dirty="0"/>
              <a:t> </a:t>
            </a:r>
            <a:r>
              <a:rPr spc="-10" dirty="0"/>
              <a:t>them.</a:t>
            </a:r>
          </a:p>
          <a:p>
            <a:pPr marL="295910" marR="101600">
              <a:lnSpc>
                <a:spcPct val="102600"/>
              </a:lnSpc>
            </a:pPr>
            <a:r>
              <a:rPr dirty="0"/>
              <a:t>Identify</a:t>
            </a:r>
            <a:r>
              <a:rPr spc="-35" dirty="0"/>
              <a:t> </a:t>
            </a:r>
            <a:r>
              <a:rPr dirty="0"/>
              <a:t>security</a:t>
            </a:r>
            <a:r>
              <a:rPr spc="-35" dirty="0"/>
              <a:t> </a:t>
            </a:r>
            <a:r>
              <a:rPr dirty="0"/>
              <a:t>problems</a:t>
            </a:r>
            <a:r>
              <a:rPr spc="-3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source</a:t>
            </a:r>
            <a:r>
              <a:rPr spc="-35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binaries,</a:t>
            </a:r>
            <a:r>
              <a:rPr spc="-35" dirty="0"/>
              <a:t> </a:t>
            </a:r>
            <a:r>
              <a:rPr spc="-10" dirty="0"/>
              <a:t>assess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associated</a:t>
            </a:r>
            <a:r>
              <a:rPr spc="-30" dirty="0"/>
              <a:t> </a:t>
            </a:r>
            <a:r>
              <a:rPr dirty="0"/>
              <a:t>risks,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reason</a:t>
            </a:r>
            <a:r>
              <a:rPr spc="-30" dirty="0"/>
              <a:t> </a:t>
            </a:r>
            <a:r>
              <a:rPr dirty="0"/>
              <a:t>about</a:t>
            </a:r>
            <a:r>
              <a:rPr spc="-30" dirty="0"/>
              <a:t> </a:t>
            </a:r>
            <a:r>
              <a:rPr spc="-10" dirty="0"/>
              <a:t>severity</a:t>
            </a:r>
            <a:r>
              <a:rPr spc="-30" dirty="0"/>
              <a:t> </a:t>
            </a:r>
            <a:r>
              <a:rPr spc="-25" dirty="0"/>
              <a:t>and </a:t>
            </a:r>
            <a:r>
              <a:rPr spc="-10" dirty="0"/>
              <a:t>exploitability.</a:t>
            </a:r>
          </a:p>
          <a:p>
            <a:pPr marL="295910">
              <a:lnSpc>
                <a:spcPct val="100000"/>
              </a:lnSpc>
              <a:spcBef>
                <a:spcPts val="35"/>
              </a:spcBef>
            </a:pPr>
            <a:r>
              <a:rPr dirty="0"/>
              <a:t>Assess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security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given</a:t>
            </a:r>
            <a:r>
              <a:rPr spc="-45" dirty="0"/>
              <a:t> </a:t>
            </a:r>
            <a:r>
              <a:rPr dirty="0"/>
              <a:t>source</a:t>
            </a:r>
            <a:r>
              <a:rPr spc="-40" dirty="0"/>
              <a:t> </a:t>
            </a:r>
            <a:r>
              <a:rPr spc="-10" dirty="0"/>
              <a:t>code.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02618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198257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370330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714474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058631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574848"/>
            <a:ext cx="65265" cy="6526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Syllabus:</a:t>
            </a:r>
            <a:r>
              <a:rPr spc="265" dirty="0"/>
              <a:t> </a:t>
            </a:r>
            <a:r>
              <a:rPr spc="-10" dirty="0"/>
              <a:t>Basics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2715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3824" rIns="0" bIns="0" rtlCol="0">
            <a:spAutoFit/>
          </a:bodyPr>
          <a:lstStyle/>
          <a:p>
            <a:pPr marL="295910" marR="52705">
              <a:lnSpc>
                <a:spcPct val="102600"/>
              </a:lnSpc>
              <a:spcBef>
                <a:spcPts val="55"/>
              </a:spcBef>
            </a:pPr>
            <a:r>
              <a:rPr b="1" dirty="0">
                <a:latin typeface="LM Sans 10"/>
                <a:cs typeface="LM Sans 10"/>
              </a:rPr>
              <a:t>Secure</a:t>
            </a:r>
            <a:r>
              <a:rPr b="1" spc="-55" dirty="0">
                <a:latin typeface="LM Sans 10"/>
                <a:cs typeface="LM Sans 10"/>
              </a:rPr>
              <a:t> </a:t>
            </a:r>
            <a:r>
              <a:rPr b="1" spc="-20" dirty="0">
                <a:latin typeface="LM Sans 10"/>
                <a:cs typeface="LM Sans 10"/>
              </a:rPr>
              <a:t>software</a:t>
            </a:r>
            <a:r>
              <a:rPr b="1" spc="-55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lifecycle:</a:t>
            </a:r>
            <a:r>
              <a:rPr b="1" spc="25" dirty="0">
                <a:latin typeface="LM Sans 10"/>
                <a:cs typeface="LM Sans 10"/>
              </a:rPr>
              <a:t> </a:t>
            </a:r>
            <a:r>
              <a:rPr dirty="0"/>
              <a:t>Design;</a:t>
            </a:r>
            <a:r>
              <a:rPr spc="-50" dirty="0"/>
              <a:t> </a:t>
            </a:r>
            <a:r>
              <a:rPr spc="-10" dirty="0"/>
              <a:t>Implementation;</a:t>
            </a:r>
            <a:r>
              <a:rPr spc="-45" dirty="0"/>
              <a:t> </a:t>
            </a:r>
            <a:r>
              <a:rPr spc="-10" dirty="0"/>
              <a:t>Testing; </a:t>
            </a:r>
            <a:r>
              <a:rPr dirty="0"/>
              <a:t>Updates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patching</a:t>
            </a:r>
          </a:p>
          <a:p>
            <a:pPr marL="295910" marR="222885">
              <a:lnSpc>
                <a:spcPct val="102600"/>
              </a:lnSpc>
              <a:spcBef>
                <a:spcPts val="300"/>
              </a:spcBef>
            </a:pPr>
            <a:r>
              <a:rPr b="1" dirty="0">
                <a:latin typeface="LM Sans 10"/>
                <a:cs typeface="LM Sans 10"/>
              </a:rPr>
              <a:t>Basic</a:t>
            </a:r>
            <a:r>
              <a:rPr b="1" spc="-50" dirty="0">
                <a:latin typeface="LM Sans 10"/>
                <a:cs typeface="LM Sans 10"/>
              </a:rPr>
              <a:t> </a:t>
            </a:r>
            <a:r>
              <a:rPr b="1" spc="-10" dirty="0">
                <a:latin typeface="LM Sans 10"/>
                <a:cs typeface="LM Sans 10"/>
              </a:rPr>
              <a:t>security</a:t>
            </a:r>
            <a:r>
              <a:rPr b="1" spc="-45" dirty="0">
                <a:latin typeface="LM Sans 10"/>
                <a:cs typeface="LM Sans 10"/>
              </a:rPr>
              <a:t> </a:t>
            </a:r>
            <a:r>
              <a:rPr b="1" spc="-10" dirty="0">
                <a:latin typeface="LM Sans 10"/>
                <a:cs typeface="LM Sans 10"/>
              </a:rPr>
              <a:t>principles:</a:t>
            </a:r>
            <a:r>
              <a:rPr b="1" spc="30" dirty="0">
                <a:latin typeface="LM Sans 10"/>
                <a:cs typeface="LM Sans 10"/>
              </a:rPr>
              <a:t> </a:t>
            </a:r>
            <a:r>
              <a:rPr dirty="0"/>
              <a:t>Threat</a:t>
            </a:r>
            <a:r>
              <a:rPr spc="-45" dirty="0"/>
              <a:t> </a:t>
            </a:r>
            <a:r>
              <a:rPr dirty="0"/>
              <a:t>model;</a:t>
            </a:r>
            <a:r>
              <a:rPr spc="-45" dirty="0"/>
              <a:t> </a:t>
            </a:r>
            <a:r>
              <a:rPr spc="-10" dirty="0"/>
              <a:t>Confidentiality, Integrity,</a:t>
            </a:r>
            <a:r>
              <a:rPr spc="-40" dirty="0"/>
              <a:t> </a:t>
            </a:r>
            <a:r>
              <a:rPr spc="-10" dirty="0"/>
              <a:t>Availability;</a:t>
            </a:r>
            <a:r>
              <a:rPr spc="-40" dirty="0"/>
              <a:t> </a:t>
            </a:r>
            <a:r>
              <a:rPr dirty="0"/>
              <a:t>Least</a:t>
            </a:r>
            <a:r>
              <a:rPr spc="-40" dirty="0"/>
              <a:t> </a:t>
            </a:r>
            <a:r>
              <a:rPr spc="-10" dirty="0"/>
              <a:t>privileges;</a:t>
            </a:r>
            <a:r>
              <a:rPr spc="-40" dirty="0"/>
              <a:t> </a:t>
            </a:r>
            <a:r>
              <a:rPr dirty="0"/>
              <a:t>Privilege</a:t>
            </a:r>
            <a:r>
              <a:rPr spc="-40" dirty="0"/>
              <a:t> </a:t>
            </a:r>
            <a:r>
              <a:rPr spc="-10" dirty="0"/>
              <a:t>separation; Privileged</a:t>
            </a:r>
            <a:r>
              <a:rPr spc="-5" dirty="0"/>
              <a:t> </a:t>
            </a:r>
            <a:r>
              <a:rPr spc="-10" dirty="0"/>
              <a:t>execution;</a:t>
            </a:r>
            <a:r>
              <a:rPr spc="-5" dirty="0"/>
              <a:t> </a:t>
            </a:r>
            <a:r>
              <a:rPr dirty="0"/>
              <a:t>Process </a:t>
            </a:r>
            <a:r>
              <a:rPr spc="-10" dirty="0"/>
              <a:t>abstraction;</a:t>
            </a:r>
            <a:r>
              <a:rPr spc="-5" dirty="0"/>
              <a:t> </a:t>
            </a:r>
            <a:r>
              <a:rPr spc="-10" dirty="0"/>
              <a:t>Containers; Capabilities</a:t>
            </a:r>
          </a:p>
          <a:p>
            <a:pPr marL="295910" marR="5080">
              <a:lnSpc>
                <a:spcPct val="102600"/>
              </a:lnSpc>
              <a:spcBef>
                <a:spcPts val="300"/>
              </a:spcBef>
            </a:pPr>
            <a:r>
              <a:rPr b="1" dirty="0">
                <a:latin typeface="LM Sans 10"/>
                <a:cs typeface="LM Sans 10"/>
              </a:rPr>
              <a:t>Reverse</a:t>
            </a:r>
            <a:r>
              <a:rPr b="1" spc="-70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engineering:</a:t>
            </a:r>
            <a:r>
              <a:rPr b="1" spc="15" dirty="0">
                <a:latin typeface="LM Sans 10"/>
                <a:cs typeface="LM Sans 10"/>
              </a:rPr>
              <a:t> </a:t>
            </a:r>
            <a:r>
              <a:rPr spc="-20" dirty="0"/>
              <a:t>From</a:t>
            </a:r>
            <a:r>
              <a:rPr spc="-65" dirty="0"/>
              <a:t> </a:t>
            </a:r>
            <a:r>
              <a:rPr spc="-10" dirty="0"/>
              <a:t>source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10" dirty="0"/>
              <a:t>binary;</a:t>
            </a:r>
            <a:r>
              <a:rPr spc="-60" dirty="0"/>
              <a:t> </a:t>
            </a:r>
            <a:r>
              <a:rPr spc="-10" dirty="0"/>
              <a:t>Process</a:t>
            </a:r>
            <a:r>
              <a:rPr spc="-65" dirty="0"/>
              <a:t> </a:t>
            </a:r>
            <a:r>
              <a:rPr spc="-10" dirty="0"/>
              <a:t>memory layout;</a:t>
            </a:r>
            <a:r>
              <a:rPr spc="-45" dirty="0"/>
              <a:t> </a:t>
            </a:r>
            <a:r>
              <a:rPr spc="-10" dirty="0"/>
              <a:t>Assembly</a:t>
            </a:r>
            <a:r>
              <a:rPr spc="-45" dirty="0"/>
              <a:t> </a:t>
            </a:r>
            <a:r>
              <a:rPr spc="-10" dirty="0"/>
              <a:t>programming;</a:t>
            </a:r>
            <a:r>
              <a:rPr spc="-45" dirty="0"/>
              <a:t> </a:t>
            </a:r>
            <a:r>
              <a:rPr spc="-10" dirty="0"/>
              <a:t>Binary</a:t>
            </a:r>
            <a:r>
              <a:rPr spc="-40" dirty="0"/>
              <a:t> </a:t>
            </a:r>
            <a:r>
              <a:rPr dirty="0"/>
              <a:t>format</a:t>
            </a:r>
            <a:r>
              <a:rPr spc="-45" dirty="0"/>
              <a:t> </a:t>
            </a:r>
            <a:r>
              <a:rPr spc="-10" dirty="0"/>
              <a:t>(ELF)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0925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135517"/>
            <a:ext cx="65265" cy="652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Syllabus:</a:t>
            </a:r>
            <a:r>
              <a:rPr spc="225" dirty="0"/>
              <a:t> </a:t>
            </a:r>
            <a:r>
              <a:rPr dirty="0"/>
              <a:t>Policies</a:t>
            </a:r>
            <a:r>
              <a:rPr spc="55" dirty="0"/>
              <a:t> </a:t>
            </a:r>
            <a:r>
              <a:rPr dirty="0"/>
              <a:t>and</a:t>
            </a:r>
            <a:r>
              <a:rPr spc="55" dirty="0"/>
              <a:t> </a:t>
            </a:r>
            <a:r>
              <a:rPr spc="-10" dirty="0"/>
              <a:t>Attacks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6789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4565" rIns="0" bIns="0" rtlCol="0">
            <a:spAutoFit/>
          </a:bodyPr>
          <a:lstStyle/>
          <a:p>
            <a:pPr marL="295910" marR="90805">
              <a:lnSpc>
                <a:spcPct val="102600"/>
              </a:lnSpc>
              <a:spcBef>
                <a:spcPts val="55"/>
              </a:spcBef>
            </a:pPr>
            <a:r>
              <a:rPr b="1" spc="-10" dirty="0">
                <a:latin typeface="LM Sans 10"/>
                <a:cs typeface="LM Sans 10"/>
              </a:rPr>
              <a:t>Security</a:t>
            </a:r>
            <a:r>
              <a:rPr b="1" spc="-35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policies:</a:t>
            </a:r>
            <a:r>
              <a:rPr b="1" spc="40" dirty="0">
                <a:latin typeface="LM Sans 10"/>
                <a:cs typeface="LM Sans 10"/>
              </a:rPr>
              <a:t> </a:t>
            </a:r>
            <a:r>
              <a:rPr spc="-10" dirty="0"/>
              <a:t>Compartmentalization;</a:t>
            </a:r>
            <a:r>
              <a:rPr spc="-30" dirty="0"/>
              <a:t> </a:t>
            </a:r>
            <a:r>
              <a:rPr spc="-10" dirty="0"/>
              <a:t>Isolation;</a:t>
            </a:r>
            <a:r>
              <a:rPr spc="-35" dirty="0"/>
              <a:t> </a:t>
            </a:r>
            <a:r>
              <a:rPr spc="-10" dirty="0"/>
              <a:t>Memory </a:t>
            </a:r>
            <a:r>
              <a:rPr dirty="0"/>
              <a:t>safety;</a:t>
            </a:r>
            <a:r>
              <a:rPr spc="-70" dirty="0"/>
              <a:t> </a:t>
            </a:r>
            <a:r>
              <a:rPr spc="-10" dirty="0"/>
              <a:t>Type</a:t>
            </a:r>
            <a:r>
              <a:rPr spc="-65" dirty="0"/>
              <a:t> </a:t>
            </a:r>
            <a:r>
              <a:rPr spc="-10" dirty="0"/>
              <a:t>safety</a:t>
            </a:r>
          </a:p>
          <a:p>
            <a:pPr marL="291465" marR="5080" indent="4445">
              <a:lnSpc>
                <a:spcPct val="102600"/>
              </a:lnSpc>
              <a:spcBef>
                <a:spcPts val="300"/>
              </a:spcBef>
            </a:pPr>
            <a:r>
              <a:rPr b="1" dirty="0">
                <a:latin typeface="LM Sans 10"/>
                <a:cs typeface="LM Sans 10"/>
              </a:rPr>
              <a:t>Bug,</a:t>
            </a:r>
            <a:r>
              <a:rPr b="1" spc="-35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a</a:t>
            </a:r>
            <a:r>
              <a:rPr b="1" spc="-30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violation</a:t>
            </a:r>
            <a:r>
              <a:rPr b="1" spc="-30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of</a:t>
            </a:r>
            <a:r>
              <a:rPr b="1" spc="-30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a</a:t>
            </a:r>
            <a:r>
              <a:rPr b="1" spc="-30" dirty="0">
                <a:latin typeface="LM Sans 10"/>
                <a:cs typeface="LM Sans 10"/>
              </a:rPr>
              <a:t> </a:t>
            </a:r>
            <a:r>
              <a:rPr b="1" spc="-10" dirty="0">
                <a:latin typeface="LM Sans 10"/>
                <a:cs typeface="LM Sans 10"/>
              </a:rPr>
              <a:t>security</a:t>
            </a:r>
            <a:r>
              <a:rPr b="1" spc="-30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policy:</a:t>
            </a:r>
            <a:r>
              <a:rPr b="1" spc="50" dirty="0">
                <a:latin typeface="LM Sans 10"/>
                <a:cs typeface="LM Sans 10"/>
              </a:rPr>
              <a:t> </a:t>
            </a:r>
            <a:r>
              <a:rPr spc="-10" dirty="0"/>
              <a:t>Arbitrary</a:t>
            </a:r>
            <a:r>
              <a:rPr spc="-30" dirty="0"/>
              <a:t> </a:t>
            </a:r>
            <a:r>
              <a:rPr spc="-10" dirty="0"/>
              <a:t>read; </a:t>
            </a:r>
            <a:r>
              <a:rPr spc="-20" dirty="0"/>
              <a:t>Arbitrary</a:t>
            </a:r>
            <a:r>
              <a:rPr spc="-45" dirty="0"/>
              <a:t> </a:t>
            </a:r>
            <a:r>
              <a:rPr spc="-10" dirty="0"/>
              <a:t>write;</a:t>
            </a:r>
            <a:r>
              <a:rPr spc="-45" dirty="0"/>
              <a:t> </a:t>
            </a:r>
            <a:r>
              <a:rPr spc="-20" dirty="0"/>
              <a:t>Buffer</a:t>
            </a:r>
            <a:r>
              <a:rPr spc="-40" dirty="0"/>
              <a:t> </a:t>
            </a:r>
            <a:r>
              <a:rPr spc="-20" dirty="0"/>
              <a:t>overflow;</a:t>
            </a:r>
            <a:r>
              <a:rPr spc="-45" dirty="0"/>
              <a:t> </a:t>
            </a:r>
            <a:r>
              <a:rPr spc="-25" dirty="0"/>
              <a:t>Format</a:t>
            </a:r>
            <a:r>
              <a:rPr spc="-40" dirty="0"/>
              <a:t> </a:t>
            </a:r>
            <a:r>
              <a:rPr spc="-10" dirty="0"/>
              <a:t>string</a:t>
            </a:r>
            <a:r>
              <a:rPr spc="-45" dirty="0"/>
              <a:t> </a:t>
            </a:r>
            <a:r>
              <a:rPr dirty="0"/>
              <a:t>bug;</a:t>
            </a:r>
            <a:r>
              <a:rPr spc="-45" dirty="0"/>
              <a:t> </a:t>
            </a:r>
            <a:r>
              <a:rPr spc="-10" dirty="0"/>
              <a:t>TOCTTOU</a:t>
            </a:r>
          </a:p>
          <a:p>
            <a:pPr marL="295910" marR="238760">
              <a:lnSpc>
                <a:spcPct val="102600"/>
              </a:lnSpc>
              <a:spcBef>
                <a:spcPts val="300"/>
              </a:spcBef>
            </a:pPr>
            <a:r>
              <a:rPr b="1" spc="-10" dirty="0">
                <a:latin typeface="LM Sans 10"/>
                <a:cs typeface="LM Sans 10"/>
              </a:rPr>
              <a:t>Attack</a:t>
            </a:r>
            <a:r>
              <a:rPr b="1" spc="-75" dirty="0">
                <a:latin typeface="LM Sans 10"/>
                <a:cs typeface="LM Sans 10"/>
              </a:rPr>
              <a:t> </a:t>
            </a:r>
            <a:r>
              <a:rPr b="1" dirty="0">
                <a:latin typeface="LM Sans 10"/>
                <a:cs typeface="LM Sans 10"/>
              </a:rPr>
              <a:t>vectors:</a:t>
            </a:r>
            <a:r>
              <a:rPr b="1" spc="5" dirty="0">
                <a:latin typeface="LM Sans 10"/>
                <a:cs typeface="LM Sans 10"/>
              </a:rPr>
              <a:t> </a:t>
            </a:r>
            <a:r>
              <a:rPr dirty="0"/>
              <a:t>Confused</a:t>
            </a:r>
            <a:r>
              <a:rPr spc="-65" dirty="0"/>
              <a:t> </a:t>
            </a:r>
            <a:r>
              <a:rPr dirty="0"/>
              <a:t>deputy;</a:t>
            </a:r>
            <a:r>
              <a:rPr spc="-65" dirty="0"/>
              <a:t> </a:t>
            </a:r>
            <a:r>
              <a:rPr spc="-10" dirty="0"/>
              <a:t>Control-</a:t>
            </a:r>
            <a:r>
              <a:rPr dirty="0"/>
              <a:t>flow</a:t>
            </a:r>
            <a:r>
              <a:rPr spc="-65" dirty="0"/>
              <a:t> </a:t>
            </a:r>
            <a:r>
              <a:rPr spc="-10" dirty="0"/>
              <a:t>hijacking; </a:t>
            </a:r>
            <a:r>
              <a:rPr dirty="0"/>
              <a:t>Code</a:t>
            </a:r>
            <a:r>
              <a:rPr spc="-15" dirty="0"/>
              <a:t> </a:t>
            </a:r>
            <a:r>
              <a:rPr spc="-10" dirty="0"/>
              <a:t>injection; </a:t>
            </a:r>
            <a:r>
              <a:rPr dirty="0"/>
              <a:t>Code</a:t>
            </a:r>
            <a:r>
              <a:rPr spc="-10" dirty="0"/>
              <a:t> </a:t>
            </a:r>
            <a:r>
              <a:rPr dirty="0"/>
              <a:t>reuse;</a:t>
            </a:r>
            <a:r>
              <a:rPr spc="-10" dirty="0"/>
              <a:t> Information leakage;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4999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932101"/>
            <a:ext cx="65265" cy="652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Syllabus:</a:t>
            </a:r>
            <a:r>
              <a:rPr spc="265" dirty="0"/>
              <a:t> </a:t>
            </a:r>
            <a:r>
              <a:rPr spc="-10" dirty="0"/>
              <a:t>Defenses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958316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1207" y="874863"/>
            <a:ext cx="3486785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75" marR="100330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LM Sans 10"/>
                <a:cs typeface="LM Sans 10"/>
              </a:rPr>
              <a:t>Mitigations:</a:t>
            </a:r>
            <a:r>
              <a:rPr sz="1100" b="1" spc="1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Address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Space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Layout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Randomization;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Data </a:t>
            </a:r>
            <a:r>
              <a:rPr sz="1100" dirty="0">
                <a:latin typeface="LM Sans 10"/>
                <a:cs typeface="LM Sans 10"/>
              </a:rPr>
              <a:t>Execution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Prevention;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Stack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canaries;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Shadow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stacks; Control-</a:t>
            </a:r>
            <a:r>
              <a:rPr sz="1100" dirty="0">
                <a:latin typeface="LM Sans 10"/>
                <a:cs typeface="LM Sans 10"/>
              </a:rPr>
              <a:t>Flow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Integrity;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Sandboxing;</a:t>
            </a:r>
            <a:r>
              <a:rPr sz="1100" spc="-25" dirty="0">
                <a:latin typeface="LM Sans 10"/>
                <a:cs typeface="LM Sans 10"/>
              </a:rPr>
              <a:t> Software-</a:t>
            </a:r>
            <a:r>
              <a:rPr sz="1100" dirty="0">
                <a:latin typeface="LM Sans 10"/>
                <a:cs typeface="LM Sans 10"/>
              </a:rPr>
              <a:t>based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fault isolation</a:t>
            </a:r>
            <a:endParaRPr sz="1100" dirty="0">
              <a:latin typeface="LM Sans 10"/>
              <a:cs typeface="LM Sans 10"/>
            </a:endParaRPr>
          </a:p>
          <a:p>
            <a:pPr marL="12700" marR="5080" indent="3175">
              <a:lnSpc>
                <a:spcPct val="102600"/>
              </a:lnSpc>
              <a:spcBef>
                <a:spcPts val="300"/>
              </a:spcBef>
            </a:pPr>
            <a:r>
              <a:rPr sz="1100" b="1" spc="-10" dirty="0">
                <a:latin typeface="LM Sans 10"/>
                <a:cs typeface="LM Sans 10"/>
              </a:rPr>
              <a:t>Testing:</a:t>
            </a:r>
            <a:r>
              <a:rPr sz="1100" b="1" spc="25" dirty="0">
                <a:latin typeface="LM Sans 10"/>
                <a:cs typeface="LM Sans 10"/>
              </a:rPr>
              <a:t> </a:t>
            </a:r>
            <a:r>
              <a:rPr sz="1100" spc="-35" dirty="0">
                <a:latin typeface="LM Sans 10"/>
                <a:cs typeface="LM Sans 10"/>
              </a:rPr>
              <a:t>Test-</a:t>
            </a:r>
            <a:r>
              <a:rPr sz="1100" dirty="0">
                <a:latin typeface="LM Sans 10"/>
                <a:cs typeface="LM Sans 10"/>
              </a:rPr>
              <a:t>driven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development;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Beta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testing;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Unit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tests; </a:t>
            </a:r>
            <a:r>
              <a:rPr sz="1100" dirty="0">
                <a:latin typeface="LM Sans 10"/>
                <a:cs typeface="LM Sans 10"/>
              </a:rPr>
              <a:t>Static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analysis;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Fuzz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testing;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Symbolic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execution;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Formal verification</a:t>
            </a:r>
            <a:endParaRPr sz="1100" dirty="0">
              <a:latin typeface="LM Sans 10"/>
              <a:cs typeface="LM Sans 10"/>
            </a:endParaRPr>
          </a:p>
          <a:p>
            <a:pPr marL="15875" marR="31750">
              <a:lnSpc>
                <a:spcPct val="102699"/>
              </a:lnSpc>
              <a:spcBef>
                <a:spcPts val="300"/>
              </a:spcBef>
            </a:pPr>
            <a:r>
              <a:rPr sz="1100" b="1" dirty="0">
                <a:latin typeface="LM Sans 10"/>
                <a:cs typeface="LM Sans 10"/>
              </a:rPr>
              <a:t>Sanitizer:</a:t>
            </a:r>
            <a:r>
              <a:rPr sz="1100" b="1" spc="-2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Address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Sanitizer;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Valgrind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memory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checker; Undefined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Behavior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Sanitizer;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Type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Sanitization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(HexType)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8457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238756"/>
            <a:ext cx="65265" cy="652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Syllabus:</a:t>
            </a:r>
            <a:r>
              <a:rPr spc="250" dirty="0"/>
              <a:t> </a:t>
            </a:r>
            <a:r>
              <a:rPr dirty="0"/>
              <a:t>Case</a:t>
            </a:r>
            <a:r>
              <a:rPr spc="75" dirty="0"/>
              <a:t> </a:t>
            </a:r>
            <a:r>
              <a:rPr spc="-10" dirty="0"/>
              <a:t>studies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7866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095208"/>
            <a:ext cx="359473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2110">
              <a:lnSpc>
                <a:spcPct val="102699"/>
              </a:lnSpc>
              <a:spcBef>
                <a:spcPts val="55"/>
              </a:spcBef>
            </a:pPr>
            <a:r>
              <a:rPr sz="1100" b="1" dirty="0">
                <a:latin typeface="LM Sans 10"/>
                <a:cs typeface="LM Sans 10"/>
              </a:rPr>
              <a:t>Browser</a:t>
            </a:r>
            <a:r>
              <a:rPr sz="1100" b="1" spc="-70" dirty="0">
                <a:latin typeface="LM Sans 10"/>
                <a:cs typeface="LM Sans 10"/>
              </a:rPr>
              <a:t> </a:t>
            </a:r>
            <a:r>
              <a:rPr sz="1100" b="1" dirty="0">
                <a:latin typeface="LM Sans 10"/>
                <a:cs typeface="LM Sans 10"/>
              </a:rPr>
              <a:t>security: </a:t>
            </a:r>
            <a:r>
              <a:rPr sz="1100" spc="-10" dirty="0">
                <a:latin typeface="LM Sans 10"/>
                <a:cs typeface="LM Sans 10"/>
              </a:rPr>
              <a:t>Browser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model;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Adversarial computation;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Protecting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JIT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code;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Browser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testing</a:t>
            </a:r>
            <a:endParaRPr sz="1100" dirty="0">
              <a:latin typeface="LM Sans 10"/>
              <a:cs typeface="LM Sans 10"/>
            </a:endParaRPr>
          </a:p>
          <a:p>
            <a:pPr marL="12700" marR="443865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LM Sans 10"/>
                <a:cs typeface="LM Sans 10"/>
              </a:rPr>
              <a:t>Web</a:t>
            </a:r>
            <a:r>
              <a:rPr sz="1100" b="1" spc="-80" dirty="0">
                <a:latin typeface="LM Sans 10"/>
                <a:cs typeface="LM Sans 10"/>
              </a:rPr>
              <a:t> </a:t>
            </a:r>
            <a:r>
              <a:rPr sz="1100" b="1" dirty="0">
                <a:latin typeface="LM Sans 10"/>
                <a:cs typeface="LM Sans 10"/>
              </a:rPr>
              <a:t>security: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Web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frameworks;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Command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injection; Cross-</a:t>
            </a:r>
            <a:r>
              <a:rPr sz="1100" dirty="0">
                <a:latin typeface="LM Sans 10"/>
                <a:cs typeface="LM Sans 10"/>
              </a:rPr>
              <a:t>site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scripting; </a:t>
            </a:r>
            <a:r>
              <a:rPr sz="1100" dirty="0">
                <a:latin typeface="LM Sans 10"/>
                <a:cs typeface="LM Sans 10"/>
              </a:rPr>
              <a:t>SQL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injection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LM Sans 10"/>
                <a:cs typeface="LM Sans 10"/>
              </a:rPr>
              <a:t>Mobile</a:t>
            </a:r>
            <a:r>
              <a:rPr sz="1100" b="1" spc="-60" dirty="0">
                <a:latin typeface="LM Sans 10"/>
                <a:cs typeface="LM Sans 10"/>
              </a:rPr>
              <a:t> </a:t>
            </a:r>
            <a:r>
              <a:rPr sz="1100" b="1" dirty="0">
                <a:latin typeface="LM Sans 10"/>
                <a:cs typeface="LM Sans 10"/>
              </a:rPr>
              <a:t>security:</a:t>
            </a:r>
            <a:r>
              <a:rPr sz="1100" b="1" spc="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Android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market;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Permission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model;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Update mechanism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6076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942884"/>
            <a:ext cx="65265" cy="652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45" dirty="0"/>
              <a:t> </a:t>
            </a:r>
            <a:r>
              <a:rPr dirty="0"/>
              <a:t>should</a:t>
            </a:r>
            <a:r>
              <a:rPr spc="50" dirty="0"/>
              <a:t> </a:t>
            </a:r>
            <a:r>
              <a:rPr dirty="0"/>
              <a:t>you</a:t>
            </a:r>
            <a:r>
              <a:rPr spc="50" dirty="0"/>
              <a:t> </a:t>
            </a:r>
            <a:r>
              <a:rPr spc="-10" dirty="0"/>
              <a:t>care?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67079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183638"/>
            <a:ext cx="271589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986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impacts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everybody’s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day-</a:t>
            </a:r>
            <a:r>
              <a:rPr sz="1100" spc="-10" dirty="0">
                <a:latin typeface="LM Sans 10"/>
                <a:cs typeface="LM Sans 10"/>
              </a:rPr>
              <a:t>to-</a:t>
            </a:r>
            <a:r>
              <a:rPr sz="1100" dirty="0">
                <a:latin typeface="LM Sans 10"/>
                <a:cs typeface="LM Sans 10"/>
              </a:rPr>
              <a:t>day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life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impacts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your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day-</a:t>
            </a:r>
            <a:r>
              <a:rPr sz="1100" spc="-10" dirty="0">
                <a:latin typeface="LM Sans 10"/>
                <a:cs typeface="LM Sans 10"/>
              </a:rPr>
              <a:t>to-</a:t>
            </a:r>
            <a:r>
              <a:rPr sz="1100" dirty="0">
                <a:latin typeface="LM Sans 10"/>
                <a:cs typeface="LM Sans 10"/>
              </a:rPr>
              <a:t>day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life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Sans 10"/>
                <a:cs typeface="LM Sans 10"/>
              </a:rPr>
              <a:t>User: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make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safe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decisions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Developer: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design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build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systems </a:t>
            </a:r>
            <a:r>
              <a:rPr sz="1100" dirty="0">
                <a:latin typeface="LM Sans 10"/>
                <a:cs typeface="LM Sans 10"/>
              </a:rPr>
              <a:t>Researcher: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identify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flaws,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propose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mitigations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3916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611236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83308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955381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Course</a:t>
            </a:r>
            <a:r>
              <a:rPr spc="85" dirty="0"/>
              <a:t> </a:t>
            </a:r>
            <a:r>
              <a:rPr spc="-10" dirty="0"/>
              <a:t>material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90738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25154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595691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6776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995538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147366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4395" y="823949"/>
            <a:ext cx="3358515" cy="180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873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Slides/homepage: </a:t>
            </a:r>
            <a:r>
              <a:rPr sz="1100" spc="-10" dirty="0">
                <a:latin typeface="LM Mono 10"/>
                <a:cs typeface="LM Mono 10"/>
                <a:hlinkClick r:id="rId9"/>
              </a:rPr>
              <a:t>https://nebelwelt.net/teaching/19-</a:t>
            </a:r>
            <a:r>
              <a:rPr sz="1100" dirty="0">
                <a:latin typeface="LM Mono 10"/>
                <a:cs typeface="LM Mono 10"/>
                <a:hlinkClick r:id="rId9"/>
              </a:rPr>
              <a:t>412-</a:t>
            </a:r>
            <a:r>
              <a:rPr sz="1100" spc="-10" dirty="0">
                <a:latin typeface="LM Mono 10"/>
                <a:cs typeface="LM Mono 10"/>
                <a:hlinkClick r:id="rId9"/>
              </a:rPr>
              <a:t>SoSe/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Text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book: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  <a:hlinkClick r:id="rId10"/>
              </a:rPr>
              <a:t>Mathias</a:t>
            </a:r>
            <a:r>
              <a:rPr sz="1100" spc="-30" dirty="0">
                <a:latin typeface="LM Sans 10"/>
                <a:cs typeface="LM Sans 10"/>
                <a:hlinkClick r:id="rId10"/>
              </a:rPr>
              <a:t> </a:t>
            </a:r>
            <a:r>
              <a:rPr sz="1100" spc="-20" dirty="0">
                <a:latin typeface="LM Sans 10"/>
                <a:cs typeface="LM Sans 10"/>
                <a:hlinkClick r:id="rId10"/>
              </a:rPr>
              <a:t>Payer,</a:t>
            </a:r>
            <a:r>
              <a:rPr sz="1100" spc="-30" dirty="0">
                <a:latin typeface="LM Sans 10"/>
                <a:cs typeface="LM Sans 10"/>
                <a:hlinkClick r:id="rId10"/>
              </a:rPr>
              <a:t> </a:t>
            </a:r>
            <a:r>
              <a:rPr sz="1100" spc="-20" dirty="0">
                <a:latin typeface="LM Sans 10"/>
                <a:cs typeface="LM Sans 10"/>
                <a:hlinkClick r:id="rId10"/>
              </a:rPr>
              <a:t>Software</a:t>
            </a:r>
            <a:r>
              <a:rPr sz="1100" spc="-30" dirty="0">
                <a:latin typeface="LM Sans 10"/>
                <a:cs typeface="LM Sans 10"/>
                <a:hlinkClick r:id="rId10"/>
              </a:rPr>
              <a:t> </a:t>
            </a:r>
            <a:r>
              <a:rPr sz="1100" dirty="0">
                <a:latin typeface="LM Sans 10"/>
                <a:cs typeface="LM Sans 10"/>
                <a:hlinkClick r:id="rId10"/>
              </a:rPr>
              <a:t>Security:</a:t>
            </a:r>
            <a:r>
              <a:rPr sz="1100" spc="85" dirty="0">
                <a:latin typeface="LM Sans 10"/>
                <a:cs typeface="LM Sans 10"/>
                <a:hlinkClick r:id="rId10"/>
              </a:rPr>
              <a:t> </a:t>
            </a:r>
            <a:r>
              <a:rPr sz="1100" spc="-10" dirty="0">
                <a:latin typeface="LM Sans 10"/>
                <a:cs typeface="LM Sans 10"/>
                <a:hlinkClick r:id="rId10"/>
              </a:rPr>
              <a:t>Principles,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  <a:hlinkClick r:id="rId10"/>
              </a:rPr>
              <a:t>Policies,</a:t>
            </a:r>
            <a:r>
              <a:rPr sz="1100" spc="-20" dirty="0">
                <a:latin typeface="LM Sans 10"/>
                <a:cs typeface="LM Sans 10"/>
                <a:hlinkClick r:id="rId10"/>
              </a:rPr>
              <a:t> </a:t>
            </a:r>
            <a:r>
              <a:rPr sz="1100" dirty="0">
                <a:latin typeface="LM Sans 10"/>
                <a:cs typeface="LM Sans 10"/>
                <a:hlinkClick r:id="rId10"/>
              </a:rPr>
              <a:t>and</a:t>
            </a:r>
            <a:r>
              <a:rPr sz="1100" spc="-20" dirty="0">
                <a:latin typeface="LM Sans 10"/>
                <a:cs typeface="LM Sans 10"/>
                <a:hlinkClick r:id="rId10"/>
              </a:rPr>
              <a:t> </a:t>
            </a:r>
            <a:r>
              <a:rPr sz="1100" spc="-10" dirty="0">
                <a:latin typeface="LM Sans 10"/>
                <a:cs typeface="LM Sans 10"/>
                <a:hlinkClick r:id="rId10"/>
              </a:rPr>
              <a:t>Protection</a:t>
            </a:r>
            <a:endParaRPr sz="1100" dirty="0">
              <a:latin typeface="LM Sans 10"/>
              <a:cs typeface="LM Sans 10"/>
            </a:endParaRPr>
          </a:p>
          <a:p>
            <a:pPr marL="12700" marR="2031364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Moodle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for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discussions </a:t>
            </a:r>
            <a:r>
              <a:rPr sz="1100" dirty="0">
                <a:latin typeface="LM Sans 10"/>
                <a:cs typeface="LM Sans 10"/>
              </a:rPr>
              <a:t>Complementing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books</a:t>
            </a:r>
            <a:endParaRPr sz="1100" dirty="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475"/>
              </a:spcBef>
            </a:pPr>
            <a:r>
              <a:rPr sz="1000" spc="-10" dirty="0">
                <a:latin typeface="LM Sans 10"/>
                <a:cs typeface="LM Sans 10"/>
                <a:hlinkClick r:id="rId11"/>
              </a:rPr>
              <a:t>Trent</a:t>
            </a:r>
            <a:r>
              <a:rPr sz="1000" spc="-50" dirty="0">
                <a:latin typeface="LM Sans 10"/>
                <a:cs typeface="LM Sans 10"/>
                <a:hlinkClick r:id="rId11"/>
              </a:rPr>
              <a:t> </a:t>
            </a:r>
            <a:r>
              <a:rPr sz="1000" dirty="0">
                <a:latin typeface="LM Sans 10"/>
                <a:cs typeface="LM Sans 10"/>
                <a:hlinkClick r:id="rId11"/>
              </a:rPr>
              <a:t>Jaeger,</a:t>
            </a:r>
            <a:r>
              <a:rPr sz="1000" spc="-45" dirty="0">
                <a:latin typeface="LM Sans 10"/>
                <a:cs typeface="LM Sans 10"/>
                <a:hlinkClick r:id="rId11"/>
              </a:rPr>
              <a:t> </a:t>
            </a:r>
            <a:r>
              <a:rPr sz="1000" dirty="0">
                <a:latin typeface="LM Sans 10"/>
                <a:cs typeface="LM Sans 10"/>
                <a:hlinkClick r:id="rId11"/>
              </a:rPr>
              <a:t>Operating</a:t>
            </a:r>
            <a:r>
              <a:rPr sz="1000" spc="-45" dirty="0">
                <a:latin typeface="LM Sans 10"/>
                <a:cs typeface="LM Sans 10"/>
                <a:hlinkClick r:id="rId11"/>
              </a:rPr>
              <a:t> </a:t>
            </a:r>
            <a:r>
              <a:rPr sz="1000" dirty="0">
                <a:latin typeface="LM Sans 10"/>
                <a:cs typeface="LM Sans 10"/>
                <a:hlinkClick r:id="rId11"/>
              </a:rPr>
              <a:t>System</a:t>
            </a:r>
            <a:r>
              <a:rPr sz="1000" spc="-45" dirty="0">
                <a:latin typeface="LM Sans 10"/>
                <a:cs typeface="LM Sans 10"/>
                <a:hlinkClick r:id="rId11"/>
              </a:rPr>
              <a:t> </a:t>
            </a:r>
            <a:r>
              <a:rPr sz="1000" spc="-10" dirty="0">
                <a:latin typeface="LM Sans 10"/>
                <a:cs typeface="LM Sans 10"/>
                <a:hlinkClick r:id="rId11"/>
              </a:rPr>
              <a:t>Security</a:t>
            </a:r>
            <a:endParaRPr sz="1000" dirty="0">
              <a:latin typeface="LM Sans 10"/>
              <a:cs typeface="LM Sans 10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LM Sans 10"/>
                <a:cs typeface="LM Sans 10"/>
                <a:hlinkClick r:id="rId12"/>
              </a:rPr>
              <a:t>Remzi</a:t>
            </a:r>
            <a:r>
              <a:rPr sz="1000" spc="-35" dirty="0">
                <a:latin typeface="LM Sans 10"/>
                <a:cs typeface="LM Sans 10"/>
                <a:hlinkClick r:id="rId12"/>
              </a:rPr>
              <a:t> </a:t>
            </a:r>
            <a:r>
              <a:rPr sz="1000" dirty="0">
                <a:latin typeface="LM Sans 10"/>
                <a:cs typeface="LM Sans 10"/>
                <a:hlinkClick r:id="rId12"/>
              </a:rPr>
              <a:t>H.</a:t>
            </a:r>
            <a:r>
              <a:rPr sz="1000" spc="-35" dirty="0">
                <a:latin typeface="LM Sans 10"/>
                <a:cs typeface="LM Sans 10"/>
                <a:hlinkClick r:id="rId12"/>
              </a:rPr>
              <a:t> </a:t>
            </a:r>
            <a:r>
              <a:rPr sz="1000" spc="-10" dirty="0">
                <a:latin typeface="LM Sans 10"/>
                <a:cs typeface="LM Sans 10"/>
                <a:hlinkClick r:id="rId12"/>
              </a:rPr>
              <a:t>Arpaci-</a:t>
            </a:r>
            <a:r>
              <a:rPr sz="1000" dirty="0">
                <a:latin typeface="LM Sans 10"/>
                <a:cs typeface="LM Sans 10"/>
                <a:hlinkClick r:id="rId12"/>
              </a:rPr>
              <a:t>Dusseau</a:t>
            </a:r>
            <a:r>
              <a:rPr sz="1000" spc="-30" dirty="0">
                <a:latin typeface="LM Sans 10"/>
                <a:cs typeface="LM Sans 10"/>
                <a:hlinkClick r:id="rId12"/>
              </a:rPr>
              <a:t> </a:t>
            </a:r>
            <a:r>
              <a:rPr sz="1000" dirty="0">
                <a:latin typeface="LM Sans 10"/>
                <a:cs typeface="LM Sans 10"/>
                <a:hlinkClick r:id="rId12"/>
              </a:rPr>
              <a:t>and</a:t>
            </a:r>
            <a:r>
              <a:rPr sz="1000" spc="-35" dirty="0">
                <a:latin typeface="LM Sans 10"/>
                <a:cs typeface="LM Sans 10"/>
                <a:hlinkClick r:id="rId12"/>
              </a:rPr>
              <a:t> </a:t>
            </a:r>
            <a:r>
              <a:rPr sz="1000" dirty="0">
                <a:latin typeface="LM Sans 10"/>
                <a:cs typeface="LM Sans 10"/>
                <a:hlinkClick r:id="rId12"/>
              </a:rPr>
              <a:t>Andrea</a:t>
            </a:r>
            <a:r>
              <a:rPr sz="1000" spc="-30" dirty="0">
                <a:latin typeface="LM Sans 10"/>
                <a:cs typeface="LM Sans 10"/>
                <a:hlinkClick r:id="rId12"/>
              </a:rPr>
              <a:t> </a:t>
            </a:r>
            <a:r>
              <a:rPr sz="1000" dirty="0">
                <a:latin typeface="LM Sans 10"/>
                <a:cs typeface="LM Sans 10"/>
                <a:hlinkClick r:id="rId12"/>
              </a:rPr>
              <a:t>C.</a:t>
            </a:r>
            <a:r>
              <a:rPr sz="1000" spc="-35" dirty="0">
                <a:latin typeface="LM Sans 10"/>
                <a:cs typeface="LM Sans 10"/>
                <a:hlinkClick r:id="rId12"/>
              </a:rPr>
              <a:t> </a:t>
            </a:r>
            <a:r>
              <a:rPr sz="1000" spc="-10" dirty="0">
                <a:latin typeface="LM Sans 10"/>
                <a:cs typeface="LM Sans 10"/>
                <a:hlinkClick r:id="rId12"/>
              </a:rPr>
              <a:t>Arpaci-Dusseau.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  <a:hlinkClick r:id="rId12"/>
              </a:rPr>
              <a:t>Operating</a:t>
            </a:r>
            <a:r>
              <a:rPr sz="1000" spc="-40" dirty="0">
                <a:latin typeface="LM Sans 10"/>
                <a:cs typeface="LM Sans 10"/>
                <a:hlinkClick r:id="rId12"/>
              </a:rPr>
              <a:t> </a:t>
            </a:r>
            <a:r>
              <a:rPr sz="1000" dirty="0">
                <a:latin typeface="LM Sans 10"/>
                <a:cs typeface="LM Sans 10"/>
                <a:hlinkClick r:id="rId12"/>
              </a:rPr>
              <a:t>Systems:</a:t>
            </a:r>
            <a:r>
              <a:rPr sz="1000" spc="65" dirty="0">
                <a:latin typeface="LM Sans 10"/>
                <a:cs typeface="LM Sans 10"/>
                <a:hlinkClick r:id="rId12"/>
              </a:rPr>
              <a:t> </a:t>
            </a:r>
            <a:r>
              <a:rPr sz="1000" dirty="0">
                <a:latin typeface="LM Sans 10"/>
                <a:cs typeface="LM Sans 10"/>
                <a:hlinkClick r:id="rId12"/>
              </a:rPr>
              <a:t>Three</a:t>
            </a:r>
            <a:r>
              <a:rPr sz="1000" spc="-35" dirty="0">
                <a:latin typeface="LM Sans 10"/>
                <a:cs typeface="LM Sans 10"/>
                <a:hlinkClick r:id="rId12"/>
              </a:rPr>
              <a:t> </a:t>
            </a:r>
            <a:r>
              <a:rPr sz="1000" dirty="0">
                <a:latin typeface="LM Sans 10"/>
                <a:cs typeface="LM Sans 10"/>
                <a:hlinkClick r:id="rId12"/>
              </a:rPr>
              <a:t>Easy</a:t>
            </a:r>
            <a:r>
              <a:rPr sz="1000" spc="-40" dirty="0">
                <a:latin typeface="LM Sans 10"/>
                <a:cs typeface="LM Sans 10"/>
                <a:hlinkClick r:id="rId12"/>
              </a:rPr>
              <a:t> </a:t>
            </a:r>
            <a:r>
              <a:rPr sz="1000" spc="-10" dirty="0">
                <a:latin typeface="LM Sans 10"/>
                <a:cs typeface="LM Sans 10"/>
                <a:hlinkClick r:id="rId12"/>
              </a:rPr>
              <a:t>Pieces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dirty="0">
                <a:latin typeface="LM Sans 10"/>
                <a:cs typeface="LM Sans 10"/>
              </a:rPr>
              <a:t>Labs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exercises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3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3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3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480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9193" y="464857"/>
            <a:ext cx="4040404" cy="2307146"/>
            <a:chOff x="309193" y="464857"/>
            <a:chExt cx="4040404" cy="2307146"/>
          </a:xfrm>
        </p:grpSpPr>
        <p:sp>
          <p:nvSpPr>
            <p:cNvPr id="4" name="object 4"/>
            <p:cNvSpPr/>
            <p:nvPr/>
          </p:nvSpPr>
          <p:spPr>
            <a:xfrm>
              <a:off x="309193" y="464857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7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9"/>
                  </a:lnTo>
                  <a:lnTo>
                    <a:pt x="3989654" y="178599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630809"/>
              <a:ext cx="3989653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94" y="267040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94" y="2657703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848" y="509092"/>
              <a:ext cx="50749" cy="21613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9658" y="676693"/>
              <a:ext cx="3989704" cy="2046605"/>
            </a:xfrm>
            <a:custGeom>
              <a:avLst/>
              <a:gdLst/>
              <a:ahLst/>
              <a:cxnLst/>
              <a:rect l="l" t="t" r="r" b="b"/>
              <a:pathLst>
                <a:path w="3989704" h="2046605">
                  <a:moveTo>
                    <a:pt x="3989654" y="0"/>
                  </a:moveTo>
                  <a:lnTo>
                    <a:pt x="0" y="0"/>
                  </a:lnTo>
                  <a:lnTo>
                    <a:pt x="0" y="1995335"/>
                  </a:lnTo>
                  <a:lnTo>
                    <a:pt x="4008" y="2015059"/>
                  </a:lnTo>
                  <a:lnTo>
                    <a:pt x="14922" y="2031212"/>
                  </a:lnTo>
                  <a:lnTo>
                    <a:pt x="31075" y="2042126"/>
                  </a:lnTo>
                  <a:lnTo>
                    <a:pt x="50800" y="2046135"/>
                  </a:lnTo>
                  <a:lnTo>
                    <a:pt x="3938854" y="2046135"/>
                  </a:lnTo>
                  <a:lnTo>
                    <a:pt x="3958579" y="2042126"/>
                  </a:lnTo>
                  <a:lnTo>
                    <a:pt x="3974732" y="2031212"/>
                  </a:lnTo>
                  <a:lnTo>
                    <a:pt x="3985646" y="2015059"/>
                  </a:lnTo>
                  <a:lnTo>
                    <a:pt x="3989654" y="199533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547166"/>
              <a:ext cx="0" cy="2142490"/>
            </a:xfrm>
            <a:custGeom>
              <a:avLst/>
              <a:gdLst/>
              <a:ahLst/>
              <a:cxnLst/>
              <a:rect l="l" t="t" r="r" b="b"/>
              <a:pathLst>
                <a:path h="2142490">
                  <a:moveTo>
                    <a:pt x="0" y="214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5344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5217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5090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728815"/>
              <a:ext cx="65265" cy="6526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2595" y="416748"/>
            <a:ext cx="3423920" cy="4203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LM Sans 10"/>
                <a:cs typeface="LM Sans 10"/>
              </a:rPr>
              <a:t>Text </a:t>
            </a:r>
            <a:r>
              <a:rPr sz="1100" dirty="0">
                <a:latin typeface="LM Sans 10"/>
                <a:cs typeface="LM Sans 10"/>
              </a:rPr>
              <a:t>book: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SS3P</a:t>
            </a:r>
            <a:endParaRPr sz="1100">
              <a:latin typeface="LM Sans 10"/>
              <a:cs typeface="LM Sans 10"/>
            </a:endParaRPr>
          </a:p>
          <a:p>
            <a:pPr marL="294005">
              <a:lnSpc>
                <a:spcPct val="100000"/>
              </a:lnSpc>
              <a:spcBef>
                <a:spcPts val="235"/>
              </a:spcBef>
            </a:pPr>
            <a:r>
              <a:rPr sz="1100" spc="-20" dirty="0">
                <a:solidFill>
                  <a:srgbClr val="000000"/>
                </a:solidFill>
                <a:latin typeface="LM Sans 10"/>
                <a:cs typeface="LM Sans 10"/>
              </a:rPr>
              <a:t>Software</a:t>
            </a:r>
            <a:r>
              <a:rPr sz="1100" spc="-25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000000"/>
                </a:solidFill>
                <a:latin typeface="LM Sans 10"/>
                <a:cs typeface="LM Sans 10"/>
              </a:rPr>
              <a:t>Security:</a:t>
            </a:r>
            <a:r>
              <a:rPr sz="1100" spc="90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LM Sans 10"/>
                <a:cs typeface="LM Sans 10"/>
              </a:rPr>
              <a:t>Principles,</a:t>
            </a:r>
            <a:r>
              <a:rPr sz="1100" spc="-20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LM Sans 10"/>
                <a:cs typeface="LM Sans 10"/>
              </a:rPr>
              <a:t>Policies,</a:t>
            </a:r>
            <a:r>
              <a:rPr sz="1100" spc="-25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000000"/>
                </a:solidFill>
                <a:latin typeface="LM Sans 10"/>
                <a:cs typeface="LM Sans 10"/>
              </a:rPr>
              <a:t>and</a:t>
            </a:r>
            <a:r>
              <a:rPr sz="1100" spc="-20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LM Sans 10"/>
                <a:cs typeface="LM Sans 10"/>
              </a:rPr>
              <a:t>Protection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394" y="872469"/>
            <a:ext cx="3725202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010" marR="1213485" indent="-171450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sz="1000" spc="-10" dirty="0">
                <a:latin typeface="LM Sans 10"/>
                <a:cs typeface="LM Sans 10"/>
              </a:rPr>
              <a:t>Software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and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System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Security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Principles</a:t>
            </a:r>
            <a:endParaRPr lang="en-US" sz="1000" spc="-10" dirty="0">
              <a:latin typeface="LM Sans 10"/>
              <a:cs typeface="LM Sans 10"/>
            </a:endParaRPr>
          </a:p>
          <a:p>
            <a:pPr marL="461010" marR="1213485" indent="-171450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LM Sans 10"/>
                <a:cs typeface="LM Sans 10"/>
              </a:rPr>
              <a:t>Secure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Software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Life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Cycle</a:t>
            </a:r>
            <a:endParaRPr sz="1000" dirty="0">
              <a:latin typeface="LM Sans 10"/>
              <a:cs typeface="LM Sans 10"/>
            </a:endParaRPr>
          </a:p>
          <a:p>
            <a:pPr marL="461010" marR="2004060" indent="-171450">
              <a:lnSpc>
                <a:spcPts val="12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LM Sans 10"/>
                <a:cs typeface="LM Sans 10"/>
              </a:rPr>
              <a:t>Memory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and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Typ</a:t>
            </a:r>
            <a:r>
              <a:rPr lang="en-US" sz="1000" spc="-10" dirty="0">
                <a:latin typeface="LM Sans 10"/>
                <a:cs typeface="LM Sans 10"/>
              </a:rPr>
              <a:t>e</a:t>
            </a:r>
          </a:p>
          <a:p>
            <a:pPr marL="461010" marR="2004060" indent="-171450">
              <a:lnSpc>
                <a:spcPts val="12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sz="1000" spc="-10" dirty="0">
                <a:latin typeface="LM Sans 10"/>
                <a:cs typeface="LM Sans 10"/>
              </a:rPr>
              <a:t>Safety </a:t>
            </a:r>
            <a:r>
              <a:rPr sz="1000" dirty="0">
                <a:latin typeface="LM Sans 10"/>
                <a:cs typeface="LM Sans 10"/>
              </a:rPr>
              <a:t>Defense</a:t>
            </a:r>
            <a:r>
              <a:rPr lang="en-US" sz="1000" dirty="0">
                <a:latin typeface="LM Sans 10"/>
                <a:cs typeface="LM Sans 10"/>
              </a:rPr>
              <a:t> Strategies </a:t>
            </a:r>
            <a:endParaRPr lang="en-US" sz="1000" spc="-10" dirty="0">
              <a:latin typeface="LM Sans 10"/>
              <a:cs typeface="LM Sans 10"/>
            </a:endParaRPr>
          </a:p>
          <a:p>
            <a:pPr marL="461010" marR="2004060" indent="-171450">
              <a:lnSpc>
                <a:spcPts val="12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Attack</a:t>
            </a:r>
            <a:r>
              <a:rPr lang="en-US" sz="1000" spc="-8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Vectors</a:t>
            </a:r>
            <a:endParaRPr sz="1000" dirty="0">
              <a:latin typeface="LM Sans 10"/>
              <a:cs typeface="LM Sans 10"/>
            </a:endParaRPr>
          </a:p>
          <a:p>
            <a:pPr marL="461010" indent="-171450">
              <a:lnSpc>
                <a:spcPts val="1145"/>
              </a:lnSpc>
              <a:buFont typeface="Arial" panose="020B0604020202020204" pitchFamily="34" charset="0"/>
              <a:buChar char="•"/>
            </a:pPr>
            <a:r>
              <a:rPr sz="1000" dirty="0">
                <a:latin typeface="LM Sans 10"/>
                <a:cs typeface="LM Sans 10"/>
              </a:rPr>
              <a:t>Case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Studies: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Mobile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and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Web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9" name="object 29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927645"/>
            <a:ext cx="4040404" cy="1150176"/>
            <a:chOff x="309193" y="927645"/>
            <a:chExt cx="4040404" cy="1150176"/>
          </a:xfrm>
        </p:grpSpPr>
        <p:sp>
          <p:nvSpPr>
            <p:cNvPr id="3" name="object 3"/>
            <p:cNvSpPr/>
            <p:nvPr/>
          </p:nvSpPr>
          <p:spPr>
            <a:xfrm>
              <a:off x="309193" y="927645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4" y="186559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01547"/>
              <a:ext cx="3989653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976221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963521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8" y="971880"/>
              <a:ext cx="50749" cy="100434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45828"/>
              <a:ext cx="3989704" cy="881380"/>
            </a:xfrm>
            <a:custGeom>
              <a:avLst/>
              <a:gdLst/>
              <a:ahLst/>
              <a:cxnLst/>
              <a:rect l="l" t="t" r="r" b="b"/>
              <a:pathLst>
                <a:path w="3989704" h="881380">
                  <a:moveTo>
                    <a:pt x="3989654" y="0"/>
                  </a:moveTo>
                  <a:lnTo>
                    <a:pt x="0" y="0"/>
                  </a:lnTo>
                  <a:lnTo>
                    <a:pt x="0" y="830393"/>
                  </a:lnTo>
                  <a:lnTo>
                    <a:pt x="4008" y="850118"/>
                  </a:lnTo>
                  <a:lnTo>
                    <a:pt x="14922" y="866271"/>
                  </a:lnTo>
                  <a:lnTo>
                    <a:pt x="31075" y="877185"/>
                  </a:lnTo>
                  <a:lnTo>
                    <a:pt x="50800" y="881193"/>
                  </a:lnTo>
                  <a:lnTo>
                    <a:pt x="3938854" y="881193"/>
                  </a:lnTo>
                  <a:lnTo>
                    <a:pt x="3958579" y="877185"/>
                  </a:lnTo>
                  <a:lnTo>
                    <a:pt x="3974732" y="866271"/>
                  </a:lnTo>
                  <a:lnTo>
                    <a:pt x="3985646" y="850118"/>
                  </a:lnTo>
                  <a:lnTo>
                    <a:pt x="3989654" y="830393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009975"/>
              <a:ext cx="0" cy="985519"/>
            </a:xfrm>
            <a:custGeom>
              <a:avLst/>
              <a:gdLst/>
              <a:ahLst/>
              <a:cxnLst/>
              <a:rect l="l" t="t" r="r" b="b"/>
              <a:pathLst>
                <a:path h="985519">
                  <a:moveTo>
                    <a:pt x="0" y="9852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9972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9845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9718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199553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371638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1543710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2551" y="1715782"/>
              <a:ext cx="65265" cy="652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47294" y="871573"/>
            <a:ext cx="307657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334010" indent="-277495">
              <a:lnSpc>
                <a:spcPct val="1225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SS3P:</a:t>
            </a:r>
            <a:r>
              <a:rPr sz="1100" spc="-5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M Sans 10"/>
                <a:cs typeface="LM Sans 10"/>
              </a:rPr>
              <a:t>Software</a:t>
            </a:r>
            <a:r>
              <a:rPr sz="1100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and</a:t>
            </a:r>
            <a:r>
              <a:rPr sz="1100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System</a:t>
            </a:r>
            <a:r>
              <a:rPr sz="1100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Security</a:t>
            </a:r>
            <a:r>
              <a:rPr sz="1100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Principles </a:t>
            </a:r>
            <a:r>
              <a:rPr sz="1100" dirty="0">
                <a:latin typeface="LM Sans 10"/>
                <a:cs typeface="LM Sans 10"/>
              </a:rPr>
              <a:t>Basic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properties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Assessing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security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 system Confidentiality,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Integrity,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Availability Isolation,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Least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Privilege,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Compartmentalization </a:t>
            </a:r>
            <a:r>
              <a:rPr sz="1100" dirty="0">
                <a:latin typeface="LM Sans 10"/>
                <a:cs typeface="LM Sans 10"/>
              </a:rPr>
              <a:t>Threat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Modeling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927645"/>
            <a:ext cx="4040504" cy="1150620"/>
            <a:chOff x="309193" y="927645"/>
            <a:chExt cx="4040504" cy="1150620"/>
          </a:xfrm>
        </p:grpSpPr>
        <p:sp>
          <p:nvSpPr>
            <p:cNvPr id="3" name="object 3"/>
            <p:cNvSpPr/>
            <p:nvPr/>
          </p:nvSpPr>
          <p:spPr>
            <a:xfrm>
              <a:off x="309193" y="927645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4" y="186559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01547"/>
              <a:ext cx="3989653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976221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963521"/>
              <a:ext cx="3938802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8" y="971880"/>
              <a:ext cx="50749" cy="100434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45828"/>
              <a:ext cx="3989704" cy="881380"/>
            </a:xfrm>
            <a:custGeom>
              <a:avLst/>
              <a:gdLst/>
              <a:ahLst/>
              <a:cxnLst/>
              <a:rect l="l" t="t" r="r" b="b"/>
              <a:pathLst>
                <a:path w="3989704" h="881380">
                  <a:moveTo>
                    <a:pt x="3989654" y="0"/>
                  </a:moveTo>
                  <a:lnTo>
                    <a:pt x="0" y="0"/>
                  </a:lnTo>
                  <a:lnTo>
                    <a:pt x="0" y="830393"/>
                  </a:lnTo>
                  <a:lnTo>
                    <a:pt x="4008" y="850118"/>
                  </a:lnTo>
                  <a:lnTo>
                    <a:pt x="14922" y="866271"/>
                  </a:lnTo>
                  <a:lnTo>
                    <a:pt x="31075" y="877185"/>
                  </a:lnTo>
                  <a:lnTo>
                    <a:pt x="50800" y="881193"/>
                  </a:lnTo>
                  <a:lnTo>
                    <a:pt x="3938854" y="881193"/>
                  </a:lnTo>
                  <a:lnTo>
                    <a:pt x="3958579" y="877185"/>
                  </a:lnTo>
                  <a:lnTo>
                    <a:pt x="3974732" y="866271"/>
                  </a:lnTo>
                  <a:lnTo>
                    <a:pt x="3985646" y="850118"/>
                  </a:lnTo>
                  <a:lnTo>
                    <a:pt x="3989654" y="830393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009975"/>
              <a:ext cx="0" cy="985519"/>
            </a:xfrm>
            <a:custGeom>
              <a:avLst/>
              <a:gdLst/>
              <a:ahLst/>
              <a:cxnLst/>
              <a:rect l="l" t="t" r="r" b="b"/>
              <a:pathLst>
                <a:path h="985519">
                  <a:moveTo>
                    <a:pt x="0" y="9852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9972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9845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9718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551" y="1199553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51" y="1371638"/>
              <a:ext cx="65265" cy="65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51" y="1543710"/>
              <a:ext cx="65265" cy="65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2551" y="1715782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2551" y="1887855"/>
              <a:ext cx="65265" cy="652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47294" y="871573"/>
            <a:ext cx="3270885" cy="11245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Secure</a:t>
            </a:r>
            <a:r>
              <a:rPr sz="1100" spc="-3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M Sans 10"/>
                <a:cs typeface="LM Sans 10"/>
              </a:rPr>
              <a:t>Software</a:t>
            </a:r>
            <a:r>
              <a:rPr sz="1100" spc="-2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Life</a:t>
            </a:r>
            <a:r>
              <a:rPr sz="1100" spc="-2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Cycle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Integration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into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design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Continuously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assess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during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implementation Testing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projects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vet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issues </a:t>
            </a:r>
            <a:r>
              <a:rPr sz="1100" dirty="0">
                <a:latin typeface="LM Sans 10"/>
                <a:cs typeface="LM Sans 10"/>
              </a:rPr>
              <a:t>Continuously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track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properties </a:t>
            </a:r>
            <a:r>
              <a:rPr sz="1100" dirty="0">
                <a:latin typeface="LM Sans 10"/>
                <a:cs typeface="LM Sans 10"/>
              </a:rPr>
              <a:t>Continuous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project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management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2303995" y="12230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1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Grading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32839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249386"/>
            <a:ext cx="3006725" cy="736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LM Sans 10"/>
                <a:cs typeface="LM Sans 10"/>
              </a:rPr>
              <a:t>First Exam</a:t>
            </a:r>
            <a:r>
              <a:rPr sz="1100" dirty="0">
                <a:latin typeface="LM Sans 10"/>
                <a:cs typeface="LM Sans 10"/>
              </a:rPr>
              <a:t>: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25</a:t>
            </a:r>
            <a:r>
              <a:rPr sz="1100" dirty="0">
                <a:latin typeface="LM Sans 10"/>
                <a:cs typeface="LM Sans 10"/>
              </a:rPr>
              <a:t>%</a:t>
            </a:r>
            <a:r>
              <a:rPr sz="1100" spc="-35" dirty="0">
                <a:latin typeface="LM Sans 10"/>
                <a:cs typeface="LM Sans 10"/>
              </a:rPr>
              <a:t> </a:t>
            </a:r>
            <a:endParaRPr lang="en-US" sz="1100" spc="-35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spc="-35" dirty="0">
                <a:latin typeface="LM Sans 10"/>
                <a:cs typeface="LM Sans 10"/>
              </a:rPr>
              <a:t>Second Exam: 25%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spc="-35" dirty="0">
                <a:latin typeface="LM Sans 10"/>
                <a:cs typeface="LM Sans 10"/>
              </a:rPr>
              <a:t>Course Work (Assignments + Quizzes): 20%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Sans 10"/>
                <a:cs typeface="LM Sans 10"/>
              </a:rPr>
              <a:t>Final</a:t>
            </a:r>
            <a:r>
              <a:rPr lang="en-US" sz="1100" dirty="0">
                <a:latin typeface="LM Sans 10"/>
                <a:cs typeface="LM Sans 10"/>
              </a:rPr>
              <a:t> Exam</a:t>
            </a:r>
            <a:r>
              <a:rPr sz="1100" dirty="0">
                <a:latin typeface="LM Sans 10"/>
                <a:cs typeface="LM Sans 10"/>
              </a:rPr>
              <a:t>: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lang="en-US" sz="1100" spc="80" dirty="0">
                <a:latin typeface="LM Sans 10"/>
                <a:cs typeface="LM Sans 10"/>
              </a:rPr>
              <a:t>4</a:t>
            </a:r>
            <a:r>
              <a:rPr sz="1100" dirty="0">
                <a:latin typeface="LM Sans 10"/>
                <a:cs typeface="LM Sans 10"/>
              </a:rPr>
              <a:t>0%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04912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676984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849056"/>
            <a:ext cx="65265" cy="652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Academic</a:t>
            </a:r>
            <a:r>
              <a:rPr spc="85" dirty="0"/>
              <a:t> </a:t>
            </a:r>
            <a:r>
              <a:rPr spc="-10" dirty="0"/>
              <a:t>Integrity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0791" y="1030794"/>
            <a:ext cx="3923665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604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Sans 10"/>
                <a:cs typeface="LM Sans 10"/>
              </a:rPr>
              <a:t>All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work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that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submit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this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course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must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your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own. </a:t>
            </a:r>
            <a:r>
              <a:rPr sz="1100" spc="-10" dirty="0">
                <a:latin typeface="LM Sans 10"/>
                <a:cs typeface="LM Sans 10"/>
              </a:rPr>
              <a:t>Unauthorized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group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efforts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are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considered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academic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dishonesty</a:t>
            </a:r>
            <a:r>
              <a:rPr sz="1100" spc="-10" dirty="0">
                <a:latin typeface="LM Sans 10"/>
                <a:cs typeface="LM Sans 10"/>
              </a:rPr>
              <a:t>.</a:t>
            </a:r>
            <a:r>
              <a:rPr sz="1100" spc="500" dirty="0">
                <a:latin typeface="LM Sans 10"/>
                <a:cs typeface="LM Sans 10"/>
              </a:rPr>
              <a:t> </a:t>
            </a:r>
            <a:r>
              <a:rPr sz="1100" spc="-45" dirty="0">
                <a:latin typeface="LM Sans 10"/>
                <a:cs typeface="LM Sans 10"/>
              </a:rPr>
              <a:t>You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are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allowed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discuss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with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your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peers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but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you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may </a:t>
            </a:r>
            <a:r>
              <a:rPr sz="1100" dirty="0">
                <a:latin typeface="LM Sans 10"/>
                <a:cs typeface="LM Sans 10"/>
              </a:rPr>
              <a:t>not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copy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or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reuse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any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part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existing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solution.</a:t>
            </a:r>
            <a:endParaRPr sz="1100">
              <a:latin typeface="LM Sans 10"/>
              <a:cs typeface="LM Sans 10"/>
            </a:endParaRPr>
          </a:p>
          <a:p>
            <a:pPr marL="19050" marR="75565" indent="-6985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will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use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automatic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tools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compare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your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solution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those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of </a:t>
            </a:r>
            <a:r>
              <a:rPr sz="1100" dirty="0">
                <a:latin typeface="LM Sans 10"/>
                <a:cs typeface="LM Sans 10"/>
              </a:rPr>
              <a:t>other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current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past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students.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risk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getting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caught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too </a:t>
            </a:r>
            <a:r>
              <a:rPr sz="1100" spc="-10" dirty="0">
                <a:latin typeface="LM Sans 10"/>
                <a:cs typeface="LM Sans 10"/>
              </a:rPr>
              <a:t>high!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6" name="object 6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0253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1207" y="919084"/>
            <a:ext cx="3639820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75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LM Sans 10"/>
                <a:cs typeface="LM Sans 10"/>
              </a:rPr>
              <a:t>Software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Security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area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Computer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Science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that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focuses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(i)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testing,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(ii)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evaluating,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(iii)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improving,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(iv)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enforcing,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(v)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proving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software.</a:t>
            </a:r>
            <a:endParaRPr sz="1100">
              <a:latin typeface="LM Sans 10"/>
              <a:cs typeface="LM Sans 10"/>
            </a:endParaRPr>
          </a:p>
          <a:p>
            <a:pPr marL="12700" marR="147955" indent="3175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Learn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identify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common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threats,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risks,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attack vectors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for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systems.</a:t>
            </a:r>
            <a:endParaRPr sz="1100">
              <a:latin typeface="LM Sans 10"/>
              <a:cs typeface="LM Sans 10"/>
            </a:endParaRPr>
          </a:p>
          <a:p>
            <a:pPr marL="15875" marR="7620">
              <a:lnSpc>
                <a:spcPct val="102699"/>
              </a:lnSpc>
            </a:pPr>
            <a:r>
              <a:rPr sz="1100" dirty="0">
                <a:latin typeface="LM Sans 10"/>
                <a:cs typeface="LM Sans 10"/>
              </a:rPr>
              <a:t>Assess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current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security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best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practices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defense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mechanisms </a:t>
            </a:r>
            <a:r>
              <a:rPr sz="1100" dirty="0">
                <a:latin typeface="LM Sans 10"/>
                <a:cs typeface="LM Sans 10"/>
              </a:rPr>
              <a:t>for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current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software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systems.</a:t>
            </a:r>
            <a:endParaRPr sz="1100">
              <a:latin typeface="LM Sans 10"/>
              <a:cs typeface="LM Sans 10"/>
            </a:endParaRPr>
          </a:p>
          <a:p>
            <a:pPr marL="15875" marR="1488440">
              <a:lnSpc>
                <a:spcPct val="102600"/>
              </a:lnSpc>
            </a:pPr>
            <a:r>
              <a:rPr sz="1100" dirty="0">
                <a:latin typeface="LM Sans 10"/>
                <a:cs typeface="LM Sans 10"/>
              </a:rPr>
              <a:t>Design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evaluate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secure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software. </a:t>
            </a:r>
            <a:r>
              <a:rPr sz="1100" dirty="0">
                <a:latin typeface="LM Sans 10"/>
                <a:cs typeface="LM Sans 10"/>
              </a:rPr>
              <a:t>Have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fun!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1876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86291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0706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379141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762" y="-5107"/>
            <a:ext cx="100456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Morris</a:t>
            </a:r>
            <a:r>
              <a:rPr sz="1400" spc="3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Worm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576171"/>
            <a:ext cx="3888110" cy="25515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7" name="object 7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40407" y="3242375"/>
            <a:ext cx="274955" cy="18542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LM Sans 10"/>
                <a:cs typeface="LM Sans 10"/>
              </a:rPr>
              <a:t>Figur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4903" y="3242375"/>
            <a:ext cx="196850" cy="18542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000" spc="140" dirty="0">
                <a:latin typeface="LM Sans 10"/>
                <a:cs typeface="LM Sans 10"/>
                <a:hlinkClick r:id="rId5" action="ppaction://hlinksldjump"/>
              </a:rPr>
              <a:t>3</a:t>
            </a:r>
            <a:r>
              <a:rPr sz="1000" spc="-1405" dirty="0">
                <a:latin typeface="LM Sans 10"/>
                <a:cs typeface="LM Sans 10"/>
                <a:hlinkClick r:id="rId5" action="ppaction://hlinksldjump"/>
              </a:rPr>
              <a:t>:</a:t>
            </a:r>
            <a:r>
              <a:rPr sz="1000" spc="145" dirty="0">
                <a:latin typeface="LM Sans 10"/>
                <a:cs typeface="LM Sans 10"/>
              </a:rPr>
              <a:t>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Morris</a:t>
            </a:r>
            <a:r>
              <a:rPr spc="25" dirty="0"/>
              <a:t> </a:t>
            </a:r>
            <a:r>
              <a:rPr dirty="0"/>
              <a:t>Worm:</a:t>
            </a:r>
            <a:r>
              <a:rPr spc="190" dirty="0"/>
              <a:t> </a:t>
            </a:r>
            <a:r>
              <a:rPr dirty="0"/>
              <a:t>What</a:t>
            </a:r>
            <a:r>
              <a:rPr spc="25" dirty="0"/>
              <a:t> </a:t>
            </a:r>
            <a:r>
              <a:rPr dirty="0"/>
              <a:t>it</a:t>
            </a:r>
            <a:r>
              <a:rPr spc="30" dirty="0"/>
              <a:t> </a:t>
            </a:r>
            <a:r>
              <a:rPr spc="-25" dirty="0"/>
              <a:t>did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3427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262049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1413878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1565706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40791" y="626858"/>
            <a:ext cx="3928516" cy="1790184"/>
          </a:xfrm>
          <a:prstGeom prst="rect">
            <a:avLst/>
          </a:prstGeom>
        </p:spPr>
        <p:txBody>
          <a:bodyPr vert="horz" wrap="square" lIns="0" tIns="335421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615"/>
              </a:spcBef>
            </a:pPr>
            <a:r>
              <a:rPr dirty="0"/>
              <a:t>Brought</a:t>
            </a:r>
            <a:r>
              <a:rPr spc="-40" dirty="0"/>
              <a:t> </a:t>
            </a:r>
            <a:r>
              <a:rPr dirty="0"/>
              <a:t>down</a:t>
            </a:r>
            <a:r>
              <a:rPr spc="-40" dirty="0"/>
              <a:t> </a:t>
            </a:r>
            <a:r>
              <a:rPr dirty="0"/>
              <a:t>most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internet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2nd</a:t>
            </a:r>
            <a:r>
              <a:rPr spc="-40" dirty="0"/>
              <a:t> </a:t>
            </a:r>
            <a:r>
              <a:rPr dirty="0"/>
              <a:t>November,</a:t>
            </a:r>
            <a:r>
              <a:rPr spc="-35" dirty="0"/>
              <a:t> </a:t>
            </a:r>
            <a:r>
              <a:rPr spc="-20" dirty="0"/>
              <a:t>1988</a:t>
            </a:r>
          </a:p>
          <a:p>
            <a:pPr marL="572770" marR="22225">
              <a:lnSpc>
                <a:spcPct val="100000"/>
              </a:lnSpc>
              <a:spcBef>
                <a:spcPts val="475"/>
              </a:spcBef>
            </a:pPr>
            <a:r>
              <a:rPr sz="1000" dirty="0"/>
              <a:t>Buffer</a:t>
            </a:r>
            <a:r>
              <a:rPr sz="1000" spc="-45" dirty="0"/>
              <a:t> </a:t>
            </a:r>
            <a:r>
              <a:rPr sz="1000" dirty="0"/>
              <a:t>overflow</a:t>
            </a:r>
            <a:r>
              <a:rPr sz="1000" spc="-35" dirty="0"/>
              <a:t> </a:t>
            </a:r>
            <a:r>
              <a:rPr sz="1000" dirty="0"/>
              <a:t>in</a:t>
            </a:r>
            <a:r>
              <a:rPr sz="1000" spc="-35" dirty="0"/>
              <a:t> </a:t>
            </a:r>
            <a:r>
              <a:rPr sz="1000" dirty="0">
                <a:latin typeface="LM Mono 10"/>
                <a:cs typeface="LM Mono 10"/>
              </a:rPr>
              <a:t>fingerd</a:t>
            </a:r>
            <a:r>
              <a:rPr sz="1000" dirty="0"/>
              <a:t>,</a:t>
            </a:r>
            <a:r>
              <a:rPr sz="1000" spc="-45" dirty="0"/>
              <a:t> </a:t>
            </a:r>
            <a:r>
              <a:rPr sz="1000" dirty="0"/>
              <a:t>injected</a:t>
            </a:r>
            <a:r>
              <a:rPr sz="1000" spc="-40" dirty="0"/>
              <a:t> </a:t>
            </a:r>
            <a:r>
              <a:rPr sz="1000" dirty="0"/>
              <a:t>shellcode</a:t>
            </a:r>
            <a:r>
              <a:rPr sz="1000" spc="-40" dirty="0"/>
              <a:t> </a:t>
            </a:r>
            <a:r>
              <a:rPr sz="1000" dirty="0"/>
              <a:t>and</a:t>
            </a:r>
            <a:r>
              <a:rPr sz="1000" spc="-40" dirty="0"/>
              <a:t> </a:t>
            </a:r>
            <a:r>
              <a:rPr sz="1000" spc="-10" dirty="0"/>
              <a:t>commands. </a:t>
            </a:r>
            <a:r>
              <a:rPr sz="1000" dirty="0"/>
              <a:t>Debug</a:t>
            </a:r>
            <a:r>
              <a:rPr sz="1000" spc="-25" dirty="0"/>
              <a:t> </a:t>
            </a:r>
            <a:r>
              <a:rPr sz="1000" dirty="0"/>
              <a:t>mode</a:t>
            </a:r>
            <a:r>
              <a:rPr sz="1000" spc="-10" dirty="0"/>
              <a:t> </a:t>
            </a:r>
            <a:r>
              <a:rPr sz="1000" dirty="0"/>
              <a:t>in</a:t>
            </a:r>
            <a:r>
              <a:rPr sz="1000" spc="-15" dirty="0"/>
              <a:t> </a:t>
            </a:r>
            <a:r>
              <a:rPr sz="1000" spc="-10" dirty="0">
                <a:latin typeface="LM Mono 10"/>
                <a:cs typeface="LM Mono 10"/>
              </a:rPr>
              <a:t>sendmail</a:t>
            </a:r>
            <a:r>
              <a:rPr sz="1000" spc="-195" dirty="0">
                <a:latin typeface="LM Mono 10"/>
                <a:cs typeface="LM Mono 10"/>
              </a:rPr>
              <a:t> </a:t>
            </a:r>
            <a:r>
              <a:rPr sz="1000" dirty="0"/>
              <a:t>to</a:t>
            </a:r>
            <a:r>
              <a:rPr sz="1000" spc="-15" dirty="0"/>
              <a:t> </a:t>
            </a:r>
            <a:r>
              <a:rPr sz="1000" dirty="0"/>
              <a:t>execute</a:t>
            </a:r>
            <a:r>
              <a:rPr sz="1000" spc="-10" dirty="0"/>
              <a:t> arbitrary</a:t>
            </a:r>
            <a:r>
              <a:rPr sz="1000" spc="-15" dirty="0"/>
              <a:t> </a:t>
            </a:r>
            <a:r>
              <a:rPr sz="1000" spc="-10" dirty="0"/>
              <a:t>commands.</a:t>
            </a:r>
            <a:endParaRPr sz="1000" dirty="0">
              <a:latin typeface="LM Mono 10"/>
              <a:cs typeface="LM Mono 10"/>
            </a:endParaRPr>
          </a:p>
          <a:p>
            <a:pPr marL="572770">
              <a:lnSpc>
                <a:spcPts val="1190"/>
              </a:lnSpc>
            </a:pPr>
            <a:r>
              <a:rPr sz="1000" spc="-10" dirty="0"/>
              <a:t>Dictionary</a:t>
            </a:r>
            <a:r>
              <a:rPr sz="1000" spc="-40" dirty="0"/>
              <a:t> </a:t>
            </a:r>
            <a:r>
              <a:rPr sz="1000" dirty="0"/>
              <a:t>attack</a:t>
            </a:r>
            <a:r>
              <a:rPr sz="1000" spc="-35" dirty="0"/>
              <a:t> </a:t>
            </a:r>
            <a:r>
              <a:rPr sz="1000" dirty="0"/>
              <a:t>with</a:t>
            </a:r>
            <a:r>
              <a:rPr sz="1000" spc="-40" dirty="0"/>
              <a:t> </a:t>
            </a:r>
            <a:r>
              <a:rPr sz="1000" dirty="0"/>
              <a:t>frequently</a:t>
            </a:r>
            <a:r>
              <a:rPr sz="1000" spc="-35" dirty="0"/>
              <a:t> </a:t>
            </a:r>
            <a:r>
              <a:rPr sz="1000" dirty="0"/>
              <a:t>used</a:t>
            </a:r>
            <a:r>
              <a:rPr sz="1000" spc="-35" dirty="0"/>
              <a:t> </a:t>
            </a:r>
            <a:r>
              <a:rPr sz="1000" spc="-10" dirty="0"/>
              <a:t>usernames/passwords.</a:t>
            </a:r>
            <a:endParaRPr sz="1000" dirty="0"/>
          </a:p>
          <a:p>
            <a:pPr marL="295910" marR="5080">
              <a:lnSpc>
                <a:spcPct val="102600"/>
              </a:lnSpc>
              <a:spcBef>
                <a:spcPts val="515"/>
              </a:spcBef>
            </a:pPr>
            <a:r>
              <a:rPr spc="-10" dirty="0"/>
              <a:t>Buggy</a:t>
            </a:r>
            <a:r>
              <a:rPr spc="-60" dirty="0"/>
              <a:t> </a:t>
            </a:r>
            <a:r>
              <a:rPr dirty="0"/>
              <a:t>worm:</a:t>
            </a:r>
            <a:r>
              <a:rPr spc="4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routine</a:t>
            </a:r>
            <a:r>
              <a:rPr spc="-55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spc="-10" dirty="0"/>
              <a:t>detected</a:t>
            </a:r>
            <a:r>
              <a:rPr spc="-55" dirty="0"/>
              <a:t> </a:t>
            </a:r>
            <a:r>
              <a:rPr dirty="0"/>
              <a:t>if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10" dirty="0"/>
              <a:t>system</a:t>
            </a:r>
            <a:r>
              <a:rPr spc="-60" dirty="0"/>
              <a:t> </a:t>
            </a:r>
            <a:r>
              <a:rPr dirty="0"/>
              <a:t>was</a:t>
            </a:r>
            <a:r>
              <a:rPr spc="-55" dirty="0"/>
              <a:t> </a:t>
            </a:r>
            <a:r>
              <a:rPr spc="-10" dirty="0"/>
              <a:t>already </a:t>
            </a:r>
            <a:r>
              <a:rPr dirty="0"/>
              <a:t>infected</a:t>
            </a:r>
            <a:r>
              <a:rPr spc="-50" dirty="0"/>
              <a:t> </a:t>
            </a:r>
            <a:r>
              <a:rPr dirty="0"/>
              <a:t>was</a:t>
            </a:r>
            <a:r>
              <a:rPr spc="-50" dirty="0"/>
              <a:t> </a:t>
            </a:r>
            <a:r>
              <a:rPr dirty="0"/>
              <a:t>faulty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worm</a:t>
            </a:r>
            <a:r>
              <a:rPr spc="-50" dirty="0"/>
              <a:t> </a:t>
            </a:r>
            <a:r>
              <a:rPr dirty="0"/>
              <a:t>kept</a:t>
            </a:r>
            <a:r>
              <a:rPr spc="-50" dirty="0"/>
              <a:t> </a:t>
            </a:r>
            <a:r>
              <a:rPr dirty="0"/>
              <a:t>reinfecting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20" dirty="0"/>
              <a:t>same </a:t>
            </a:r>
            <a:r>
              <a:rPr dirty="0"/>
              <a:t>machines</a:t>
            </a:r>
            <a:r>
              <a:rPr spc="-45" dirty="0"/>
              <a:t> </a:t>
            </a:r>
            <a:r>
              <a:rPr dirty="0"/>
              <a:t>until</a:t>
            </a:r>
            <a:r>
              <a:rPr spc="-40" dirty="0"/>
              <a:t> </a:t>
            </a:r>
            <a:r>
              <a:rPr dirty="0"/>
              <a:t>they</a:t>
            </a:r>
            <a:r>
              <a:rPr spc="-45" dirty="0"/>
              <a:t> </a:t>
            </a:r>
            <a:r>
              <a:rPr spc="-10" dirty="0"/>
              <a:t>died.</a:t>
            </a:r>
          </a:p>
          <a:p>
            <a:pPr marL="295910" rtl="0">
              <a:lnSpc>
                <a:spcPct val="100000"/>
              </a:lnSpc>
              <a:spcBef>
                <a:spcPts val="35"/>
              </a:spcBef>
            </a:pPr>
            <a:r>
              <a:rPr dirty="0">
                <a:hlinkClick r:id="rId7"/>
              </a:rPr>
              <a:t>Reverse</a:t>
            </a:r>
            <a:r>
              <a:rPr spc="-45" dirty="0">
                <a:hlinkClick r:id="rId7"/>
              </a:rPr>
              <a:t> </a:t>
            </a:r>
            <a:r>
              <a:rPr dirty="0">
                <a:hlinkClick r:id="rId7"/>
              </a:rPr>
              <a:t>engineering</a:t>
            </a:r>
            <a:r>
              <a:rPr spc="-40" dirty="0">
                <a:hlinkClick r:id="rId7"/>
              </a:rPr>
              <a:t> </a:t>
            </a:r>
            <a:r>
              <a:rPr dirty="0">
                <a:hlinkClick r:id="rId7"/>
              </a:rPr>
              <a:t>of</a:t>
            </a:r>
            <a:r>
              <a:rPr spc="-45" dirty="0">
                <a:hlinkClick r:id="rId7"/>
              </a:rPr>
              <a:t> </a:t>
            </a:r>
            <a:r>
              <a:rPr dirty="0">
                <a:hlinkClick r:id="rId7"/>
              </a:rPr>
              <a:t>the</a:t>
            </a:r>
            <a:r>
              <a:rPr spc="-40" dirty="0">
                <a:hlinkClick r:id="rId7"/>
              </a:rPr>
              <a:t> </a:t>
            </a:r>
            <a:r>
              <a:rPr spc="-20" dirty="0">
                <a:hlinkClick r:id="rId7"/>
              </a:rPr>
              <a:t>worm</a:t>
            </a: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788363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304592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</a:t>
            </a:r>
            <a:r>
              <a:rPr spc="50" dirty="0"/>
              <a:t> </a:t>
            </a:r>
            <a:r>
              <a:rPr dirty="0"/>
              <a:t>and</a:t>
            </a:r>
            <a:r>
              <a:rPr spc="55" dirty="0"/>
              <a:t> </a:t>
            </a:r>
            <a:r>
              <a:rPr dirty="0"/>
              <a:t>C++</a:t>
            </a:r>
            <a:r>
              <a:rPr spc="50" dirty="0"/>
              <a:t> </a:t>
            </a:r>
            <a:r>
              <a:rPr dirty="0"/>
              <a:t>are</a:t>
            </a:r>
            <a:r>
              <a:rPr spc="55" dirty="0"/>
              <a:t> </a:t>
            </a:r>
            <a:r>
              <a:rPr dirty="0"/>
              <a:t>unsafe.</a:t>
            </a:r>
            <a:r>
              <a:rPr spc="220" dirty="0"/>
              <a:t> </a:t>
            </a:r>
            <a:r>
              <a:rPr dirty="0"/>
              <a:t>Humans</a:t>
            </a:r>
            <a:r>
              <a:rPr spc="50" dirty="0"/>
              <a:t> </a:t>
            </a:r>
            <a:r>
              <a:rPr spc="-20" dirty="0"/>
              <a:t>too.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10426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31429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2433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752104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055761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977034"/>
            <a:ext cx="3440429" cy="13239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LM Sans 10"/>
                <a:cs typeface="LM Sans 10"/>
                <a:hlinkClick r:id="rId9"/>
              </a:rPr>
              <a:t>Kostya</a:t>
            </a:r>
            <a:r>
              <a:rPr sz="1100" spc="-45" dirty="0">
                <a:latin typeface="LM Sans 10"/>
                <a:cs typeface="LM Sans 10"/>
                <a:hlinkClick r:id="rId9"/>
              </a:rPr>
              <a:t> </a:t>
            </a:r>
            <a:r>
              <a:rPr sz="1100" spc="-20" dirty="0">
                <a:latin typeface="LM Sans 10"/>
                <a:cs typeface="LM Sans 10"/>
                <a:hlinkClick r:id="rId9"/>
              </a:rPr>
              <a:t>Serebryany,</a:t>
            </a:r>
            <a:r>
              <a:rPr sz="1100" spc="-40" dirty="0">
                <a:latin typeface="LM Sans 10"/>
                <a:cs typeface="LM Sans 10"/>
                <a:hlinkClick r:id="rId9"/>
              </a:rPr>
              <a:t> </a:t>
            </a:r>
            <a:r>
              <a:rPr sz="1100" dirty="0">
                <a:latin typeface="LM Sans 10"/>
                <a:cs typeface="LM Sans 10"/>
                <a:hlinkClick r:id="rId9"/>
              </a:rPr>
              <a:t>Making</a:t>
            </a:r>
            <a:r>
              <a:rPr sz="1100" spc="-40" dirty="0">
                <a:latin typeface="LM Sans 10"/>
                <a:cs typeface="LM Sans 10"/>
                <a:hlinkClick r:id="rId9"/>
              </a:rPr>
              <a:t> </a:t>
            </a:r>
            <a:r>
              <a:rPr sz="1100" dirty="0">
                <a:latin typeface="LM Sans 10"/>
                <a:cs typeface="LM Sans 10"/>
                <a:hlinkClick r:id="rId9"/>
              </a:rPr>
              <a:t>C/C++</a:t>
            </a:r>
            <a:r>
              <a:rPr sz="1100" spc="-40" dirty="0">
                <a:latin typeface="LM Sans 10"/>
                <a:cs typeface="LM Sans 10"/>
                <a:hlinkClick r:id="rId9"/>
              </a:rPr>
              <a:t> </a:t>
            </a:r>
            <a:r>
              <a:rPr sz="1100" spc="-10" dirty="0">
                <a:latin typeface="LM Sans 10"/>
                <a:cs typeface="LM Sans 10"/>
                <a:hlinkClick r:id="rId9"/>
              </a:rPr>
              <a:t>safer</a:t>
            </a:r>
            <a:endParaRPr sz="1100">
              <a:latin typeface="LM Sans 10"/>
              <a:cs typeface="LM Sans 10"/>
            </a:endParaRPr>
          </a:p>
          <a:p>
            <a:pPr marL="12700" marR="732155">
              <a:lnSpc>
                <a:spcPct val="125299"/>
              </a:lnSpc>
            </a:pPr>
            <a:r>
              <a:rPr sz="1100" dirty="0">
                <a:latin typeface="LM Sans 10"/>
                <a:cs typeface="LM Sans 10"/>
              </a:rPr>
              <a:t>Lots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scary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bugs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with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scary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names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logos </a:t>
            </a:r>
            <a:r>
              <a:rPr sz="1100" dirty="0">
                <a:latin typeface="LM Sans 10"/>
                <a:cs typeface="LM Sans 10"/>
              </a:rPr>
              <a:t>C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C++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are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neither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memory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nor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type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safe</a:t>
            </a:r>
            <a:endParaRPr sz="1100">
              <a:latin typeface="LM Sans 10"/>
              <a:cs typeface="LM Sans 10"/>
            </a:endParaRPr>
          </a:p>
          <a:p>
            <a:pPr marL="284480" marR="5080" indent="4445">
              <a:lnSpc>
                <a:spcPct val="100000"/>
              </a:lnSpc>
              <a:spcBef>
                <a:spcPts val="475"/>
              </a:spcBef>
            </a:pPr>
            <a:r>
              <a:rPr sz="1000" dirty="0">
                <a:latin typeface="LM Sans 10"/>
                <a:cs typeface="LM Sans 10"/>
              </a:rPr>
              <a:t>Root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causes:</a:t>
            </a:r>
            <a:r>
              <a:rPr sz="1000" spc="8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read/write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out-of-</a:t>
            </a:r>
            <a:r>
              <a:rPr sz="1000" dirty="0">
                <a:latin typeface="LM Sans 10"/>
                <a:cs typeface="LM Sans 10"/>
              </a:rPr>
              <a:t>bounds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(OOB)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or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after-</a:t>
            </a:r>
            <a:r>
              <a:rPr sz="1000" spc="-20" dirty="0">
                <a:latin typeface="LM Sans 10"/>
                <a:cs typeface="LM Sans 10"/>
              </a:rPr>
              <a:t>free </a:t>
            </a:r>
            <a:r>
              <a:rPr sz="1000" dirty="0">
                <a:latin typeface="LM Sans 10"/>
                <a:cs typeface="LM Sans 10"/>
              </a:rPr>
              <a:t>(UAF),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integer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overflow,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type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confusion,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.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.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289560" marR="68580">
              <a:lnSpc>
                <a:spcPts val="1200"/>
              </a:lnSpc>
              <a:spcBef>
                <a:spcPts val="30"/>
              </a:spcBef>
            </a:pPr>
            <a:r>
              <a:rPr sz="1000" dirty="0">
                <a:latin typeface="LM Sans 10"/>
                <a:cs typeface="LM Sans 10"/>
              </a:rPr>
              <a:t>Consequences:</a:t>
            </a:r>
            <a:r>
              <a:rPr sz="1000" spc="6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(remote)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code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execution,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information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leak, </a:t>
            </a:r>
            <a:r>
              <a:rPr sz="1000" dirty="0">
                <a:latin typeface="LM Sans 10"/>
                <a:cs typeface="LM Sans 10"/>
              </a:rPr>
              <a:t>privilege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escalation,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safety/reliability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issues,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.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.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762" y="-5107"/>
            <a:ext cx="610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Android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5" cstate="print"/>
          <a:srcRect t="6584" r="19338"/>
          <a:stretch/>
        </p:blipFill>
        <p:spPr>
          <a:xfrm>
            <a:off x="505733" y="667488"/>
            <a:ext cx="3018517" cy="19733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6250" y="2806336"/>
            <a:ext cx="327659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Figure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4:</a:t>
            </a:r>
            <a:r>
              <a:rPr lang="en-US" sz="1000" spc="-25" dirty="0">
                <a:latin typeface="LM Sans 10"/>
                <a:cs typeface="LM Sans 10"/>
              </a:rPr>
              <a:t> Android Common Vulnerabilities and Exposures (CVEs)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08004" cy="2581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762" y="-5107"/>
            <a:ext cx="1174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Google</a:t>
            </a:r>
            <a:r>
              <a:rPr sz="1400" spc="114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Chrome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526" y="515049"/>
            <a:ext cx="3789337" cy="21117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7707" y="2826275"/>
            <a:ext cx="49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Figure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5: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434B7D-9452-49CF-8BCE-A97C5916050F}"/>
              </a:ext>
            </a:extLst>
          </p:cNvPr>
          <p:cNvSpPr/>
          <p:nvPr/>
        </p:nvSpPr>
        <p:spPr>
          <a:xfrm>
            <a:off x="3143250" y="358775"/>
            <a:ext cx="1219200" cy="748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Low-</a:t>
            </a:r>
            <a:r>
              <a:rPr dirty="0"/>
              <a:t>level</a:t>
            </a:r>
            <a:r>
              <a:rPr spc="25" dirty="0"/>
              <a:t> </a:t>
            </a:r>
            <a:r>
              <a:rPr dirty="0"/>
              <a:t>software</a:t>
            </a:r>
            <a:r>
              <a:rPr spc="25" dirty="0"/>
              <a:t> </a:t>
            </a:r>
            <a:r>
              <a:rPr dirty="0"/>
              <a:t>is</a:t>
            </a:r>
            <a:r>
              <a:rPr spc="25" dirty="0"/>
              <a:t> </a:t>
            </a:r>
            <a:r>
              <a:rPr dirty="0"/>
              <a:t>highly</a:t>
            </a:r>
            <a:r>
              <a:rPr spc="25" dirty="0"/>
              <a:t> </a:t>
            </a:r>
            <a:r>
              <a:rPr spc="-10" dirty="0"/>
              <a:t>complex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5587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06428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0959" rIns="0" bIns="0" rtlCol="0">
            <a:spAutoFit/>
          </a:bodyPr>
          <a:lstStyle/>
          <a:p>
            <a:pPr marL="295910" marR="5080">
              <a:lnSpc>
                <a:spcPct val="102600"/>
              </a:lnSpc>
              <a:spcBef>
                <a:spcPts val="55"/>
              </a:spcBef>
            </a:pPr>
            <a:r>
              <a:rPr spc="-25" dirty="0"/>
              <a:t>Low-</a:t>
            </a:r>
            <a:r>
              <a:rPr dirty="0"/>
              <a:t>level</a:t>
            </a:r>
            <a:r>
              <a:rPr spc="-45" dirty="0"/>
              <a:t> </a:t>
            </a:r>
            <a:r>
              <a:rPr dirty="0"/>
              <a:t>languages</a:t>
            </a:r>
            <a:r>
              <a:rPr spc="-45" dirty="0"/>
              <a:t> </a:t>
            </a:r>
            <a:r>
              <a:rPr dirty="0"/>
              <a:t>(C/C++)</a:t>
            </a:r>
            <a:r>
              <a:rPr spc="-45" dirty="0"/>
              <a:t> </a:t>
            </a:r>
            <a:r>
              <a:rPr dirty="0"/>
              <a:t>trade</a:t>
            </a:r>
            <a:r>
              <a:rPr spc="-45" dirty="0"/>
              <a:t>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safety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memory </a:t>
            </a:r>
            <a:r>
              <a:rPr dirty="0"/>
              <a:t>safety</a:t>
            </a:r>
            <a:r>
              <a:rPr spc="-6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performance</a:t>
            </a:r>
          </a:p>
          <a:p>
            <a:pPr marL="295910" marR="2009139">
              <a:lnSpc>
                <a:spcPct val="125299"/>
              </a:lnSpc>
            </a:pPr>
            <a:r>
              <a:rPr dirty="0"/>
              <a:t>Google</a:t>
            </a:r>
            <a:r>
              <a:rPr spc="-35" dirty="0"/>
              <a:t> </a:t>
            </a:r>
            <a:r>
              <a:rPr dirty="0"/>
              <a:t>Chrome:</a:t>
            </a:r>
            <a:r>
              <a:rPr spc="75" dirty="0"/>
              <a:t> </a:t>
            </a:r>
            <a:r>
              <a:rPr dirty="0"/>
              <a:t>76</a:t>
            </a:r>
            <a:r>
              <a:rPr spc="-30" dirty="0"/>
              <a:t> </a:t>
            </a:r>
            <a:r>
              <a:rPr spc="-20" dirty="0"/>
              <a:t>MLoC </a:t>
            </a:r>
            <a:r>
              <a:rPr dirty="0"/>
              <a:t>Gnome:</a:t>
            </a:r>
            <a:r>
              <a:rPr spc="75" dirty="0"/>
              <a:t> </a:t>
            </a:r>
            <a:r>
              <a:rPr dirty="0"/>
              <a:t>9</a:t>
            </a:r>
            <a:r>
              <a:rPr spc="-35" dirty="0"/>
              <a:t> </a:t>
            </a:r>
            <a:r>
              <a:rPr spc="-20" dirty="0"/>
              <a:t>MLoC</a:t>
            </a:r>
          </a:p>
          <a:p>
            <a:pPr marL="295910">
              <a:lnSpc>
                <a:spcPct val="100000"/>
              </a:lnSpc>
              <a:spcBef>
                <a:spcPts val="335"/>
              </a:spcBef>
            </a:pPr>
            <a:r>
              <a:rPr dirty="0"/>
              <a:t>Xorg:</a:t>
            </a:r>
            <a:r>
              <a:rPr spc="60" dirty="0"/>
              <a:t> </a:t>
            </a:r>
            <a:r>
              <a:rPr dirty="0"/>
              <a:t>1</a:t>
            </a:r>
            <a:r>
              <a:rPr spc="-40" dirty="0"/>
              <a:t> </a:t>
            </a:r>
            <a:r>
              <a:rPr spc="-20" dirty="0"/>
              <a:t>MLoC</a:t>
            </a:r>
          </a:p>
          <a:p>
            <a:pPr marL="295910">
              <a:lnSpc>
                <a:spcPct val="100000"/>
              </a:lnSpc>
              <a:spcBef>
                <a:spcPts val="334"/>
              </a:spcBef>
            </a:pPr>
            <a:r>
              <a:rPr dirty="0"/>
              <a:t>glibc:</a:t>
            </a:r>
            <a:r>
              <a:rPr spc="10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spc="-20" dirty="0"/>
              <a:t>MLoC</a:t>
            </a:r>
          </a:p>
          <a:p>
            <a:pPr marL="295910">
              <a:lnSpc>
                <a:spcPct val="100000"/>
              </a:lnSpc>
              <a:spcBef>
                <a:spcPts val="330"/>
              </a:spcBef>
            </a:pPr>
            <a:r>
              <a:rPr dirty="0"/>
              <a:t>Linux</a:t>
            </a:r>
            <a:r>
              <a:rPr spc="-45" dirty="0"/>
              <a:t> </a:t>
            </a:r>
            <a:r>
              <a:rPr dirty="0"/>
              <a:t>kernel:</a:t>
            </a:r>
            <a:r>
              <a:rPr spc="65" dirty="0"/>
              <a:t> </a:t>
            </a:r>
            <a:r>
              <a:rPr dirty="0"/>
              <a:t>17</a:t>
            </a:r>
            <a:r>
              <a:rPr spc="-45" dirty="0"/>
              <a:t> </a:t>
            </a:r>
            <a:r>
              <a:rPr spc="-20" dirty="0"/>
              <a:t>MLoC</a:t>
            </a: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44639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5642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86645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076488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286520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33699"/>
            <a:ext cx="4608195" cy="122555"/>
            <a:chOff x="0" y="3333699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33699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2303995" y="12230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Mathias</a:t>
            </a:r>
            <a:r>
              <a:rPr spc="-15" dirty="0"/>
              <a:t> </a:t>
            </a:r>
            <a:r>
              <a:rPr spc="-10" dirty="0"/>
              <a:t>Payer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17733"/>
            <a:ext cx="88201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CS-412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Software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Security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1877</Words>
  <Application>Microsoft Office PowerPoint</Application>
  <PresentationFormat>Custom</PresentationFormat>
  <Paragraphs>236</Paragraphs>
  <Slides>36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LM Mono 10</vt:lpstr>
      <vt:lpstr>LM Sans 10</vt:lpstr>
      <vt:lpstr>LM Sans 12</vt:lpstr>
      <vt:lpstr>LM Sans 8</vt:lpstr>
      <vt:lpstr>Office Theme</vt:lpstr>
      <vt:lpstr>PowerPoint Presentation</vt:lpstr>
      <vt:lpstr>Course outline</vt:lpstr>
      <vt:lpstr>Why should you care?</vt:lpstr>
      <vt:lpstr>PowerPoint Presentation</vt:lpstr>
      <vt:lpstr>Morris Worm: What it did</vt:lpstr>
      <vt:lpstr>C and C++ are unsafe. Humans too.</vt:lpstr>
      <vt:lpstr>PowerPoint Presentation</vt:lpstr>
      <vt:lpstr>PowerPoint Presentation</vt:lpstr>
      <vt:lpstr>Low-level software is highly complex</vt:lpstr>
      <vt:lpstr>PowerPoint Presentation</vt:lpstr>
      <vt:lpstr>PowerPoint Presentation</vt:lpstr>
      <vt:lpstr>Software Engineering versus Security</vt:lpstr>
      <vt:lpstr>Definition: Security</vt:lpstr>
      <vt:lpstr>Security best practices</vt:lpstr>
      <vt:lpstr>Definition: Software Security</vt:lpstr>
      <vt:lpstr>Why is software security difficult?</vt:lpstr>
      <vt:lpstr>Software security best practices?</vt:lpstr>
      <vt:lpstr>Definition: Software Bug</vt:lpstr>
      <vt:lpstr>Common bugs: spatial memory safety violation</vt:lpstr>
      <vt:lpstr>Common bugs: temporal memory safety violation</vt:lpstr>
      <vt:lpstr>Common bugs: type confusion</vt:lpstr>
      <vt:lpstr>Definition: Software Vulnerability</vt:lpstr>
      <vt:lpstr>PowerPoint Presentation</vt:lpstr>
      <vt:lpstr>Course goals</vt:lpstr>
      <vt:lpstr>Learning outcomes</vt:lpstr>
      <vt:lpstr>Syllabus: Basics</vt:lpstr>
      <vt:lpstr>Syllabus: Policies and Attacks</vt:lpstr>
      <vt:lpstr>Syllabus: Defenses</vt:lpstr>
      <vt:lpstr>Syllabus: Case studies</vt:lpstr>
      <vt:lpstr>Course material</vt:lpstr>
      <vt:lpstr>Text book: SS3P Software Security: Principles, Policies, and Protection</vt:lpstr>
      <vt:lpstr>PowerPoint Presentation</vt:lpstr>
      <vt:lpstr>PowerPoint Presentation</vt:lpstr>
      <vt:lpstr>Grading</vt:lpstr>
      <vt:lpstr>Academic Integrity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CS-412 Software Security - Introduction  [width=4.16667in]./images/logo-wide.png</dc:title>
  <dc:creator>Mathias Payer</dc:creator>
  <cp:lastModifiedBy>JUST</cp:lastModifiedBy>
  <cp:revision>6</cp:revision>
  <dcterms:created xsi:type="dcterms:W3CDTF">2024-10-08T06:35:18Z</dcterms:created>
  <dcterms:modified xsi:type="dcterms:W3CDTF">2024-10-08T07:23:05Z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2024-10-08T00:00:00Z</vt:filetime>
  </property>
  <property fmtid="{D5CDD505-2E9C-101B-9397-08002B2CF9AE}" pid="5" name="PTEX.Fullbanner">
    <vt:lpwstr>This is pdfTeX, Version 3.14159265-2.6-1.40.17 (TeX Live 2016/Debian) kpathsea version 6.2.2</vt:lpwstr>
  </property>
  <property fmtid="{D5CDD505-2E9C-101B-9397-08002B2CF9AE}" pid="6" name="Producer">
    <vt:lpwstr>3-Heights(TM) PDF Security Shell 4.8.25.2 (http://www.pdf-tools.com)</vt:lpwstr>
  </property>
</Properties>
</file>