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94" r:id="rId6"/>
    <p:sldId id="295" r:id="rId7"/>
    <p:sldId id="260" r:id="rId8"/>
    <p:sldId id="261" r:id="rId9"/>
    <p:sldId id="262" r:id="rId10"/>
    <p:sldId id="263" r:id="rId11"/>
    <p:sldId id="292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132" y="2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04" cy="25811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4762" y="-5107"/>
            <a:ext cx="430057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0" dirty="0"/>
              <a:t> </a:t>
            </a:r>
            <a:r>
              <a:rPr spc="-25" dirty="0"/>
              <a:t>Payer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0" dirty="0"/>
              <a:t> </a:t>
            </a:r>
            <a:r>
              <a:rPr spc="-25" dirty="0"/>
              <a:t>Payer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0" dirty="0"/>
              <a:t> </a:t>
            </a:r>
            <a:r>
              <a:rPr spc="-25" dirty="0"/>
              <a:t>Payer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04" cy="25811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0" dirty="0"/>
              <a:t> </a:t>
            </a:r>
            <a:r>
              <a:rPr spc="-25" dirty="0"/>
              <a:t>Payer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0" dirty="0"/>
              <a:t> </a:t>
            </a:r>
            <a:r>
              <a:rPr spc="-25" dirty="0"/>
              <a:t>Payer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4608004" cy="4808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2722" y="631568"/>
            <a:ext cx="1641475" cy="432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4395" y="1028648"/>
            <a:ext cx="3071495" cy="1330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703463" y="3317733"/>
            <a:ext cx="50546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0" dirty="0"/>
              <a:t> </a:t>
            </a:r>
            <a:r>
              <a:rPr spc="-25" dirty="0"/>
              <a:t>Payer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slide" Target="slide3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slide" Target="slide3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9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3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slide" Target="slide39.xml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slide" Target="slide39.xml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slide" Target="slide39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slide" Target="slide39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slide" Target="slide3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4.png"/><Relationship Id="rId9" Type="http://schemas.openxmlformats.org/officeDocument/2006/relationships/slide" Target="slide3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slide" Target="slide39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31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3" Type="http://schemas.openxmlformats.org/officeDocument/2006/relationships/image" Target="../media/image14.png"/><Relationship Id="rId7" Type="http://schemas.openxmlformats.org/officeDocument/2006/relationships/image" Target="../media/image3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4.png"/><Relationship Id="rId10" Type="http://schemas.openxmlformats.org/officeDocument/2006/relationships/slide" Target="slide39.xml"/><Relationship Id="rId4" Type="http://schemas.openxmlformats.org/officeDocument/2006/relationships/image" Target="../media/image4.png"/><Relationship Id="rId9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6.png"/><Relationship Id="rId4" Type="http://schemas.openxmlformats.org/officeDocument/2006/relationships/image" Target="../media/image4.png"/><Relationship Id="rId9" Type="http://schemas.openxmlformats.org/officeDocument/2006/relationships/slide" Target="slide3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8.png"/><Relationship Id="rId10" Type="http://schemas.openxmlformats.org/officeDocument/2006/relationships/slide" Target="slide39.xml"/><Relationship Id="rId4" Type="http://schemas.openxmlformats.org/officeDocument/2006/relationships/image" Target="../media/image4.png"/><Relationship Id="rId9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40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slide" Target="slide39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41.png"/><Relationship Id="rId4" Type="http://schemas.openxmlformats.org/officeDocument/2006/relationships/image" Target="../media/image4.png"/><Relationship Id="rId9" Type="http://schemas.openxmlformats.org/officeDocument/2006/relationships/slide" Target="slide3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slide" Target="slide39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4.png"/><Relationship Id="rId7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42.png"/><Relationship Id="rId10" Type="http://schemas.openxmlformats.org/officeDocument/2006/relationships/slide" Target="slide39.xml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3" Type="http://schemas.openxmlformats.org/officeDocument/2006/relationships/image" Target="../media/image14.png"/><Relationship Id="rId7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44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slide" Target="slide39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45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4.png"/><Relationship Id="rId7" Type="http://schemas.openxmlformats.org/officeDocument/2006/relationships/image" Target="../media/image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46.png"/><Relationship Id="rId4" Type="http://schemas.openxmlformats.org/officeDocument/2006/relationships/image" Target="../media/image4.png"/><Relationship Id="rId9" Type="http://schemas.openxmlformats.org/officeDocument/2006/relationships/slide" Target="slide39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4.png"/><Relationship Id="rId7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7.png"/><Relationship Id="rId4" Type="http://schemas.openxmlformats.org/officeDocument/2006/relationships/image" Target="../media/image4.png"/><Relationship Id="rId9" Type="http://schemas.openxmlformats.org/officeDocument/2006/relationships/slide" Target="slide39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48.pn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slide" Target="slide39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49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50.png"/><Relationship Id="rId4" Type="http://schemas.openxmlformats.org/officeDocument/2006/relationships/image" Target="../media/image4.png"/><Relationship Id="rId9" Type="http://schemas.openxmlformats.org/officeDocument/2006/relationships/slide" Target="slide39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3" Type="http://schemas.openxmlformats.org/officeDocument/2006/relationships/image" Target="../media/image14.png"/><Relationship Id="rId7" Type="http://schemas.openxmlformats.org/officeDocument/2006/relationships/hyperlink" Target="http://research.microsoft.com/en-us/um/people/blampson/08-Protection/Acrobat.pdf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51.pn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3" Type="http://schemas.openxmlformats.org/officeDocument/2006/relationships/image" Target="../media/image7.png"/><Relationship Id="rId7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doi.acm.org/10.1145/775265.775268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9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9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slide" Target="slide3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slide" Target="slide39.xml"/><Relationship Id="rId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3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wasp.org/index.php/Application_Threat_Modeling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193" y="498754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09193" y="543168"/>
            <a:ext cx="4040504" cy="1330960"/>
            <a:chOff x="309193" y="543168"/>
            <a:chExt cx="4040504" cy="13309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994" y="1771992"/>
              <a:ext cx="101600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794" y="1759292"/>
              <a:ext cx="3938802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98846" y="549313"/>
              <a:ext cx="50751" cy="12226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9193" y="543168"/>
              <a:ext cx="3989704" cy="1280160"/>
            </a:xfrm>
            <a:custGeom>
              <a:avLst/>
              <a:gdLst/>
              <a:ahLst/>
              <a:cxnLst/>
              <a:rect l="l" t="t" r="r" b="b"/>
              <a:pathLst>
                <a:path w="3989704" h="1280160">
                  <a:moveTo>
                    <a:pt x="3989652" y="0"/>
                  </a:moveTo>
                  <a:lnTo>
                    <a:pt x="0" y="0"/>
                  </a:lnTo>
                  <a:lnTo>
                    <a:pt x="0" y="1228824"/>
                  </a:lnTo>
                  <a:lnTo>
                    <a:pt x="4008" y="1248549"/>
                  </a:lnTo>
                  <a:lnTo>
                    <a:pt x="14922" y="1264702"/>
                  </a:lnTo>
                  <a:lnTo>
                    <a:pt x="31075" y="1275616"/>
                  </a:lnTo>
                  <a:lnTo>
                    <a:pt x="50800" y="1279625"/>
                  </a:lnTo>
                  <a:lnTo>
                    <a:pt x="3938852" y="1279625"/>
                  </a:lnTo>
                  <a:lnTo>
                    <a:pt x="3958576" y="1275616"/>
                  </a:lnTo>
                  <a:lnTo>
                    <a:pt x="3974729" y="1264702"/>
                  </a:lnTo>
                  <a:lnTo>
                    <a:pt x="3985644" y="1248549"/>
                  </a:lnTo>
                  <a:lnTo>
                    <a:pt x="3989652" y="1228824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98846" y="587405"/>
              <a:ext cx="0" cy="1203960"/>
            </a:xfrm>
            <a:custGeom>
              <a:avLst/>
              <a:gdLst/>
              <a:ahLst/>
              <a:cxnLst/>
              <a:rect l="l" t="t" r="r" b="b"/>
              <a:pathLst>
                <a:path h="1203960">
                  <a:moveTo>
                    <a:pt x="0" y="120363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846" y="57470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6" y="56200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6" y="54930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75587" y="495704"/>
            <a:ext cx="1857375" cy="50736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CS412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Software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Security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Basic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Principles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0413" y="1001714"/>
            <a:ext cx="3809756" cy="72623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412740" y="1999860"/>
            <a:ext cx="1934909" cy="1283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0"/>
              </a:spcBef>
            </a:pPr>
            <a:r>
              <a:rPr lang="en-US" sz="1100" spc="-15" dirty="0">
                <a:latin typeface="Tahoma"/>
                <a:cs typeface="Tahoma"/>
              </a:rPr>
              <a:t>Edited by: Dr. Heba Alawneh</a:t>
            </a:r>
          </a:p>
          <a:p>
            <a:pPr marL="1905" algn="ctr">
              <a:lnSpc>
                <a:spcPct val="100000"/>
              </a:lnSpc>
              <a:spcBef>
                <a:spcPts val="90"/>
              </a:spcBef>
            </a:pPr>
            <a:endParaRPr lang="en-US" sz="1100" spc="-15" dirty="0">
              <a:latin typeface="Tahoma"/>
              <a:cs typeface="Tahoma"/>
            </a:endParaRPr>
          </a:p>
          <a:p>
            <a:pPr marL="1905" algn="ctr">
              <a:lnSpc>
                <a:spcPct val="100000"/>
              </a:lnSpc>
              <a:spcBef>
                <a:spcPts val="90"/>
              </a:spcBef>
            </a:pPr>
            <a:r>
              <a:rPr lang="en-US" sz="1100" spc="-15" dirty="0">
                <a:latin typeface="Tahoma"/>
                <a:cs typeface="Tahoma"/>
              </a:rPr>
              <a:t>Author: </a:t>
            </a:r>
          </a:p>
          <a:p>
            <a:pPr marL="1905" algn="ctr">
              <a:lnSpc>
                <a:spcPct val="100000"/>
              </a:lnSpc>
              <a:spcBef>
                <a:spcPts val="90"/>
              </a:spcBef>
            </a:pPr>
            <a:r>
              <a:rPr lang="en-US" sz="1100" spc="-15" dirty="0">
                <a:latin typeface="Tahoma"/>
                <a:cs typeface="Tahoma"/>
              </a:rPr>
              <a:t>Prof. </a:t>
            </a:r>
            <a:r>
              <a:rPr sz="1100" spc="-15" dirty="0">
                <a:latin typeface="Tahoma"/>
                <a:cs typeface="Tahoma"/>
              </a:rPr>
              <a:t>Mathias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Payer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6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105"/>
              </a:spcBef>
            </a:pPr>
            <a:r>
              <a:rPr sz="1100" spc="35" dirty="0">
                <a:latin typeface="Tahoma"/>
                <a:cs typeface="Tahoma"/>
              </a:rPr>
              <a:t>EPFL,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Spring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2019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16" name="object 16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2303995" y="122301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0" dirty="0"/>
              <a:t> </a:t>
            </a:r>
            <a:r>
              <a:rPr spc="-25" dirty="0"/>
              <a:t>Payer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399296" y="3317733"/>
            <a:ext cx="8553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CS412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Software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Security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9193" y="308177"/>
            <a:ext cx="4040504" cy="2699385"/>
            <a:chOff x="309193" y="308177"/>
            <a:chExt cx="4040504" cy="2699385"/>
          </a:xfrm>
        </p:grpSpPr>
        <p:sp>
          <p:nvSpPr>
            <p:cNvPr id="3" name="object 3"/>
            <p:cNvSpPr/>
            <p:nvPr/>
          </p:nvSpPr>
          <p:spPr>
            <a:xfrm>
              <a:off x="309193" y="308177"/>
              <a:ext cx="3989704" cy="186690"/>
            </a:xfrm>
            <a:custGeom>
              <a:avLst/>
              <a:gdLst/>
              <a:ahLst/>
              <a:cxnLst/>
              <a:rect l="l" t="t" r="r" b="b"/>
              <a:pathLst>
                <a:path w="3989704" h="186690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559"/>
                  </a:lnTo>
                  <a:lnTo>
                    <a:pt x="3989652" y="186559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194" y="482079"/>
              <a:ext cx="3989651" cy="506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994" y="2905417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794" y="2892717"/>
              <a:ext cx="3938802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8846" y="352412"/>
              <a:ext cx="50751" cy="255300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9193" y="526331"/>
              <a:ext cx="3989704" cy="2430145"/>
            </a:xfrm>
            <a:custGeom>
              <a:avLst/>
              <a:gdLst/>
              <a:ahLst/>
              <a:cxnLst/>
              <a:rect l="l" t="t" r="r" b="b"/>
              <a:pathLst>
                <a:path w="3989704" h="2430145">
                  <a:moveTo>
                    <a:pt x="3989652" y="0"/>
                  </a:moveTo>
                  <a:lnTo>
                    <a:pt x="0" y="0"/>
                  </a:lnTo>
                  <a:lnTo>
                    <a:pt x="0" y="2379086"/>
                  </a:lnTo>
                  <a:lnTo>
                    <a:pt x="4008" y="2398810"/>
                  </a:lnTo>
                  <a:lnTo>
                    <a:pt x="14922" y="2414963"/>
                  </a:lnTo>
                  <a:lnTo>
                    <a:pt x="31075" y="2425878"/>
                  </a:lnTo>
                  <a:lnTo>
                    <a:pt x="50800" y="2429886"/>
                  </a:lnTo>
                  <a:lnTo>
                    <a:pt x="3938852" y="2429886"/>
                  </a:lnTo>
                  <a:lnTo>
                    <a:pt x="3958576" y="2425878"/>
                  </a:lnTo>
                  <a:lnTo>
                    <a:pt x="3974729" y="2414963"/>
                  </a:lnTo>
                  <a:lnTo>
                    <a:pt x="3985644" y="2398810"/>
                  </a:lnTo>
                  <a:lnTo>
                    <a:pt x="3989652" y="2379086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846" y="390477"/>
              <a:ext cx="0" cy="2534285"/>
            </a:xfrm>
            <a:custGeom>
              <a:avLst/>
              <a:gdLst/>
              <a:ahLst/>
              <a:cxnLst/>
              <a:rect l="l" t="t" r="r" b="b"/>
              <a:pathLst>
                <a:path h="2534285">
                  <a:moveTo>
                    <a:pt x="0" y="253398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6" y="37777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6" y="36507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6" y="35237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551" y="580085"/>
              <a:ext cx="65265" cy="6526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551" y="924242"/>
              <a:ext cx="65265" cy="6526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551" y="1096314"/>
              <a:ext cx="65265" cy="6526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551" y="1440459"/>
              <a:ext cx="65265" cy="6526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2551" y="1784616"/>
              <a:ext cx="65265" cy="6526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2551" y="2128761"/>
              <a:ext cx="65265" cy="6526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551" y="2644991"/>
              <a:ext cx="65265" cy="65265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42595" y="252118"/>
            <a:ext cx="3918585" cy="267335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Threat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model:</a:t>
            </a:r>
            <a:r>
              <a:rPr sz="1100" spc="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operating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systems</a:t>
            </a:r>
            <a:endParaRPr sz="1100">
              <a:latin typeface="Tahoma"/>
              <a:cs typeface="Tahoma"/>
            </a:endParaRPr>
          </a:p>
          <a:p>
            <a:pPr marL="294005" marR="122555">
              <a:lnSpc>
                <a:spcPct val="102699"/>
              </a:lnSpc>
              <a:spcBef>
                <a:spcPts val="260"/>
              </a:spcBef>
            </a:pPr>
            <a:r>
              <a:rPr sz="1100" i="1" spc="-35" dirty="0">
                <a:latin typeface="Arial"/>
                <a:cs typeface="Arial"/>
              </a:rPr>
              <a:t>Malicious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extension:</a:t>
            </a:r>
            <a:r>
              <a:rPr sz="1100" i="1" spc="175" dirty="0">
                <a:latin typeface="Arial"/>
                <a:cs typeface="Arial"/>
              </a:rPr>
              <a:t> </a:t>
            </a:r>
            <a:r>
              <a:rPr sz="1100" spc="-30" dirty="0">
                <a:latin typeface="Tahoma"/>
                <a:cs typeface="Tahoma"/>
              </a:rPr>
              <a:t>inject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attacker-controlled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driver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into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OS;</a:t>
            </a:r>
            <a:endParaRPr sz="1100">
              <a:latin typeface="Tahoma"/>
              <a:cs typeface="Tahoma"/>
            </a:endParaRPr>
          </a:p>
          <a:p>
            <a:pPr marL="288925" marR="5080" indent="5080">
              <a:lnSpc>
                <a:spcPct val="102600"/>
              </a:lnSpc>
            </a:pPr>
            <a:r>
              <a:rPr sz="1100" i="1" spc="5" dirty="0">
                <a:latin typeface="Arial"/>
                <a:cs typeface="Arial"/>
              </a:rPr>
              <a:t>Bootkit: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spc="-55" dirty="0">
                <a:latin typeface="Tahoma"/>
                <a:cs typeface="Tahoma"/>
              </a:rPr>
              <a:t>compromise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20" dirty="0">
                <a:latin typeface="Tahoma"/>
                <a:cs typeface="Tahoma"/>
              </a:rPr>
              <a:t>boot </a:t>
            </a:r>
            <a:r>
              <a:rPr sz="1100" spc="-60" dirty="0">
                <a:latin typeface="Tahoma"/>
                <a:cs typeface="Tahoma"/>
              </a:rPr>
              <a:t>process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(BIOS, </a:t>
            </a:r>
            <a:r>
              <a:rPr sz="1100" spc="-20" dirty="0">
                <a:latin typeface="Tahoma"/>
                <a:cs typeface="Tahoma"/>
              </a:rPr>
              <a:t>boot </a:t>
            </a:r>
            <a:r>
              <a:rPr sz="1100" spc="-55" dirty="0">
                <a:latin typeface="Tahoma"/>
                <a:cs typeface="Tahoma"/>
              </a:rPr>
              <a:t>sectors); 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i="1" spc="-60" dirty="0">
                <a:latin typeface="Arial"/>
                <a:cs typeface="Arial"/>
              </a:rPr>
              <a:t>Memory</a:t>
            </a:r>
            <a:r>
              <a:rPr sz="1100" i="1" spc="-55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corruption:</a:t>
            </a:r>
            <a:r>
              <a:rPr sz="1100" i="1" spc="-35" dirty="0">
                <a:latin typeface="Arial"/>
                <a:cs typeface="Arial"/>
              </a:rPr>
              <a:t> </a:t>
            </a:r>
            <a:r>
              <a:rPr sz="1100" spc="-70" dirty="0">
                <a:latin typeface="Tahoma"/>
                <a:cs typeface="Tahoma"/>
              </a:rPr>
              <a:t>software </a:t>
            </a:r>
            <a:r>
              <a:rPr sz="1100" spc="-75" dirty="0">
                <a:latin typeface="Tahoma"/>
                <a:cs typeface="Tahoma"/>
              </a:rPr>
              <a:t>bugs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such </a:t>
            </a:r>
            <a:r>
              <a:rPr sz="1100" spc="-75" dirty="0">
                <a:latin typeface="Tahoma"/>
                <a:cs typeface="Tahoma"/>
              </a:rPr>
              <a:t>as </a:t>
            </a:r>
            <a:r>
              <a:rPr sz="1100" spc="-35" dirty="0">
                <a:latin typeface="Tahoma"/>
                <a:cs typeface="Tahoma"/>
              </a:rPr>
              <a:t>spatial </a:t>
            </a:r>
            <a:r>
              <a:rPr sz="1100" spc="-65" dirty="0">
                <a:latin typeface="Tahoma"/>
                <a:cs typeface="Tahoma"/>
              </a:rPr>
              <a:t>and </a:t>
            </a:r>
            <a:r>
              <a:rPr sz="1100" spc="-50" dirty="0">
                <a:latin typeface="Tahoma"/>
                <a:cs typeface="Tahoma"/>
              </a:rPr>
              <a:t>temporal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memory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safety </a:t>
            </a:r>
            <a:r>
              <a:rPr sz="1100" spc="-55" dirty="0">
                <a:latin typeface="Tahoma"/>
                <a:cs typeface="Tahoma"/>
              </a:rPr>
              <a:t>errors </a:t>
            </a:r>
            <a:r>
              <a:rPr sz="1100" spc="-60" dirty="0">
                <a:latin typeface="Tahoma"/>
                <a:cs typeface="Tahoma"/>
              </a:rPr>
              <a:t>or </a:t>
            </a:r>
            <a:r>
              <a:rPr sz="1100" spc="-70" dirty="0">
                <a:latin typeface="Tahoma"/>
                <a:cs typeface="Tahoma"/>
              </a:rPr>
              <a:t>hardware</a:t>
            </a:r>
            <a:r>
              <a:rPr sz="1100" spc="-65" dirty="0">
                <a:latin typeface="Tahoma"/>
                <a:cs typeface="Tahoma"/>
              </a:rPr>
              <a:t> bugs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such </a:t>
            </a:r>
            <a:r>
              <a:rPr sz="1100" spc="-70" dirty="0">
                <a:latin typeface="Tahoma"/>
                <a:cs typeface="Tahoma"/>
              </a:rPr>
              <a:t>as</a:t>
            </a:r>
            <a:r>
              <a:rPr sz="1100" spc="-65" dirty="0">
                <a:latin typeface="Tahoma"/>
                <a:cs typeface="Tahoma"/>
              </a:rPr>
              <a:t> rowhammer; 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i="1" spc="-25" dirty="0">
                <a:latin typeface="Arial"/>
                <a:cs typeface="Arial"/>
              </a:rPr>
              <a:t>Data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i="1" spc="-70" dirty="0">
                <a:latin typeface="Arial"/>
                <a:cs typeface="Arial"/>
              </a:rPr>
              <a:t>leakage:</a:t>
            </a:r>
            <a:r>
              <a:rPr sz="1100" i="1" spc="-50" dirty="0">
                <a:latin typeface="Arial"/>
                <a:cs typeface="Arial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OS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accidentally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returns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confidential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data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(e.g.,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randomization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secrets);</a:t>
            </a:r>
            <a:endParaRPr sz="1100">
              <a:latin typeface="Tahoma"/>
              <a:cs typeface="Tahoma"/>
            </a:endParaRPr>
          </a:p>
          <a:p>
            <a:pPr marL="294005" marR="7620">
              <a:lnSpc>
                <a:spcPct val="102600"/>
              </a:lnSpc>
            </a:pPr>
            <a:r>
              <a:rPr sz="1100" i="1" spc="-65" dirty="0">
                <a:latin typeface="Arial"/>
                <a:cs typeface="Arial"/>
              </a:rPr>
              <a:t>Concurrency</a:t>
            </a:r>
            <a:r>
              <a:rPr sz="1100" i="1" spc="-60" dirty="0">
                <a:latin typeface="Arial"/>
                <a:cs typeface="Arial"/>
              </a:rPr>
              <a:t> </a:t>
            </a:r>
            <a:r>
              <a:rPr sz="1100" i="1" spc="-65" dirty="0">
                <a:latin typeface="Arial"/>
                <a:cs typeface="Arial"/>
              </a:rPr>
              <a:t>bugs:</a:t>
            </a:r>
            <a:r>
              <a:rPr sz="1100" i="1" spc="-60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unsynchronized </a:t>
            </a:r>
            <a:r>
              <a:rPr sz="1100" spc="-65" dirty="0">
                <a:latin typeface="Tahoma"/>
                <a:cs typeface="Tahoma"/>
              </a:rPr>
              <a:t>reads</a:t>
            </a:r>
            <a:r>
              <a:rPr sz="1100" spc="-60" dirty="0">
                <a:latin typeface="Tahoma"/>
                <a:cs typeface="Tahoma"/>
              </a:rPr>
              <a:t> across </a:t>
            </a:r>
            <a:r>
              <a:rPr sz="1100" spc="-50" dirty="0">
                <a:latin typeface="Tahoma"/>
                <a:cs typeface="Tahoma"/>
              </a:rPr>
              <a:t>privilege </a:t>
            </a:r>
            <a:r>
              <a:rPr sz="1100" spc="-55" dirty="0">
                <a:latin typeface="Tahoma"/>
                <a:cs typeface="Tahoma"/>
              </a:rPr>
              <a:t>levels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result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55" dirty="0">
                <a:latin typeface="Tahoma"/>
                <a:cs typeface="Tahoma"/>
              </a:rPr>
              <a:t>TOCTTOU </a:t>
            </a:r>
            <a:r>
              <a:rPr sz="1100" spc="-30" dirty="0">
                <a:latin typeface="Tahoma"/>
                <a:cs typeface="Tahoma"/>
              </a:rPr>
              <a:t>(time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check</a:t>
            </a:r>
            <a:r>
              <a:rPr sz="1100" spc="25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30" dirty="0">
                <a:latin typeface="Tahoma"/>
                <a:cs typeface="Tahoma"/>
              </a:rPr>
              <a:t>time</a:t>
            </a:r>
            <a:r>
              <a:rPr sz="1100" spc="28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7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use)</a:t>
            </a:r>
            <a:r>
              <a:rPr sz="1100" spc="2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bugs; 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i="1" spc="-80" dirty="0">
                <a:latin typeface="Arial"/>
                <a:cs typeface="Arial"/>
              </a:rPr>
              <a:t>Side</a:t>
            </a:r>
            <a:r>
              <a:rPr sz="1100" i="1" spc="-75" dirty="0">
                <a:latin typeface="Arial"/>
                <a:cs typeface="Arial"/>
              </a:rPr>
              <a:t> </a:t>
            </a:r>
            <a:r>
              <a:rPr sz="1100" i="1" spc="-65" dirty="0">
                <a:latin typeface="Arial"/>
                <a:cs typeface="Arial"/>
              </a:rPr>
              <a:t>channels:</a:t>
            </a:r>
            <a:r>
              <a:rPr sz="1100" i="1" spc="175" dirty="0">
                <a:latin typeface="Arial"/>
                <a:cs typeface="Arial"/>
              </a:rPr>
              <a:t> </a:t>
            </a:r>
            <a:r>
              <a:rPr sz="1100" spc="-30" dirty="0">
                <a:latin typeface="Tahoma"/>
                <a:cs typeface="Tahoma"/>
              </a:rPr>
              <a:t>indirect </a:t>
            </a:r>
            <a:r>
              <a:rPr sz="1100" spc="-35" dirty="0">
                <a:latin typeface="Tahoma"/>
                <a:cs typeface="Tahoma"/>
              </a:rPr>
              <a:t>data </a:t>
            </a:r>
            <a:r>
              <a:rPr sz="1100" spc="-50" dirty="0">
                <a:latin typeface="Tahoma"/>
                <a:cs typeface="Tahoma"/>
              </a:rPr>
              <a:t>leaks </a:t>
            </a:r>
            <a:r>
              <a:rPr sz="1100" spc="-40" dirty="0">
                <a:latin typeface="Tahoma"/>
                <a:cs typeface="Tahoma"/>
              </a:rPr>
              <a:t>through </a:t>
            </a:r>
            <a:r>
              <a:rPr sz="1100" spc="-65" dirty="0">
                <a:latin typeface="Tahoma"/>
                <a:cs typeface="Tahoma"/>
              </a:rPr>
              <a:t>shared</a:t>
            </a:r>
            <a:r>
              <a:rPr sz="1100" spc="21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resources 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such </a:t>
            </a:r>
            <a:r>
              <a:rPr sz="1100" spc="-70" dirty="0">
                <a:latin typeface="Tahoma"/>
                <a:cs typeface="Tahoma"/>
              </a:rPr>
              <a:t>as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hardware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(e.g., caches), </a:t>
            </a:r>
            <a:r>
              <a:rPr sz="1100" spc="-35" dirty="0">
                <a:latin typeface="Tahoma"/>
                <a:cs typeface="Tahoma"/>
              </a:rPr>
              <a:t>speculation </a:t>
            </a:r>
            <a:r>
              <a:rPr sz="1100" spc="-30" dirty="0">
                <a:latin typeface="Tahoma"/>
                <a:cs typeface="Tahoma"/>
              </a:rPr>
              <a:t>(Spectre </a:t>
            </a:r>
            <a:r>
              <a:rPr sz="1100" spc="-60" dirty="0">
                <a:latin typeface="Tahoma"/>
                <a:cs typeface="Tahoma"/>
              </a:rPr>
              <a:t>or 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Meltdown),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software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(page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deduplication);</a:t>
            </a:r>
            <a:endParaRPr sz="1100">
              <a:latin typeface="Tahoma"/>
              <a:cs typeface="Tahoma"/>
            </a:endParaRPr>
          </a:p>
          <a:p>
            <a:pPr marL="294005" marR="5080">
              <a:lnSpc>
                <a:spcPct val="102600"/>
              </a:lnSpc>
            </a:pPr>
            <a:r>
              <a:rPr sz="1100" i="1" spc="-100" dirty="0">
                <a:latin typeface="Arial"/>
                <a:cs typeface="Arial"/>
              </a:rPr>
              <a:t>Resource</a:t>
            </a:r>
            <a:r>
              <a:rPr sz="1100" i="1" spc="-95" dirty="0">
                <a:latin typeface="Arial"/>
                <a:cs typeface="Arial"/>
              </a:rPr>
              <a:t> </a:t>
            </a:r>
            <a:r>
              <a:rPr sz="1100" i="1" spc="-55" dirty="0">
                <a:latin typeface="Arial"/>
                <a:cs typeface="Arial"/>
              </a:rPr>
              <a:t>depletion</a:t>
            </a:r>
            <a:r>
              <a:rPr sz="1100" i="1" spc="-50" dirty="0">
                <a:latin typeface="Arial"/>
                <a:cs typeface="Arial"/>
              </a:rPr>
              <a:t> </a:t>
            </a:r>
            <a:r>
              <a:rPr sz="1100" i="1" spc="-75" dirty="0">
                <a:latin typeface="Arial"/>
                <a:cs typeface="Arial"/>
              </a:rPr>
              <a:t>and</a:t>
            </a:r>
            <a:r>
              <a:rPr sz="1100" i="1" spc="-70" dirty="0">
                <a:latin typeface="Arial"/>
                <a:cs typeface="Arial"/>
              </a:rPr>
              <a:t> deadlocks:</a:t>
            </a:r>
            <a:r>
              <a:rPr sz="1100" i="1" spc="165" dirty="0">
                <a:latin typeface="Arial"/>
                <a:cs typeface="Arial"/>
              </a:rPr>
              <a:t> </a:t>
            </a:r>
            <a:r>
              <a:rPr sz="1100" spc="-45" dirty="0">
                <a:latin typeface="Tahoma"/>
                <a:cs typeface="Tahoma"/>
              </a:rPr>
              <a:t>stop legitimate computation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by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exhausting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blocking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access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resources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22" name="object 22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0" dirty="0"/>
              <a:t> </a:t>
            </a:r>
            <a:r>
              <a:rPr spc="-25" dirty="0"/>
              <a:t>Payer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399296" y="3317733"/>
            <a:ext cx="8553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CS412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Software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Security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6208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04" cy="25811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11868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/>
              <a:t>Cost</a:t>
            </a:r>
            <a:r>
              <a:rPr sz="1400" spc="-10" dirty="0"/>
              <a:t> </a:t>
            </a:r>
            <a:r>
              <a:rPr sz="1400" spc="-40" dirty="0"/>
              <a:t>of</a:t>
            </a:r>
            <a:r>
              <a:rPr sz="1400" spc="-5" dirty="0"/>
              <a:t> </a:t>
            </a:r>
            <a:r>
              <a:rPr sz="1400" spc="-45" dirty="0"/>
              <a:t>security</a:t>
            </a:r>
            <a:endParaRPr sz="14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55587"/>
            <a:ext cx="4608004" cy="506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611236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783308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551" y="1955381"/>
            <a:ext cx="65265" cy="652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2595" y="1107718"/>
            <a:ext cx="2800985" cy="9563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7145" marR="5080" indent="-5080">
              <a:lnSpc>
                <a:spcPct val="102600"/>
              </a:lnSpc>
              <a:spcBef>
                <a:spcPts val="55"/>
              </a:spcBef>
            </a:pPr>
            <a:r>
              <a:rPr sz="1100" spc="-40" dirty="0">
                <a:latin typeface="Tahoma"/>
                <a:cs typeface="Tahoma"/>
              </a:rPr>
              <a:t>There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free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lunch,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security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incurs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overhead.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Securi</a:t>
            </a:r>
            <a:r>
              <a:rPr sz="1100" spc="-55" dirty="0">
                <a:latin typeface="Tahoma"/>
                <a:cs typeface="Tahoma"/>
              </a:rPr>
              <a:t>t</a:t>
            </a:r>
            <a:r>
              <a:rPr sz="1100" spc="-45" dirty="0">
                <a:latin typeface="Tahoma"/>
                <a:cs typeface="Tahoma"/>
              </a:rPr>
              <a:t>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</a:t>
            </a:r>
            <a:r>
              <a:rPr sz="1100" spc="-45" dirty="0">
                <a:latin typeface="Tahoma"/>
                <a:cs typeface="Tahoma"/>
              </a:rPr>
              <a:t>s</a:t>
            </a:r>
            <a:r>
              <a:rPr sz="1100" spc="-30" dirty="0">
                <a:latin typeface="Tahoma"/>
                <a:cs typeface="Tahoma"/>
              </a:rPr>
              <a:t>.</a:t>
            </a:r>
            <a:r>
              <a:rPr sz="1100" spc="-16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.</a:t>
            </a:r>
            <a:r>
              <a:rPr sz="1100" spc="-16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294005">
              <a:lnSpc>
                <a:spcPct val="100000"/>
              </a:lnSpc>
              <a:spcBef>
                <a:spcPts val="635"/>
              </a:spcBef>
            </a:pPr>
            <a:r>
              <a:rPr sz="1100" spc="-60" dirty="0">
                <a:latin typeface="Tahoma"/>
                <a:cs typeface="Tahoma"/>
              </a:rPr>
              <a:t>expensive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develop,</a:t>
            </a:r>
            <a:endParaRPr sz="1100">
              <a:latin typeface="Tahoma"/>
              <a:cs typeface="Tahoma"/>
            </a:endParaRPr>
          </a:p>
          <a:p>
            <a:pPr marL="294005" marR="596900">
              <a:lnSpc>
                <a:spcPct val="102600"/>
              </a:lnSpc>
            </a:pPr>
            <a:r>
              <a:rPr sz="1100" spc="-65" dirty="0">
                <a:latin typeface="Tahoma"/>
                <a:cs typeface="Tahoma"/>
              </a:rPr>
              <a:t>may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have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performance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overhead,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may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inconvenient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users.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10" name="object 10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0" dirty="0"/>
              <a:t> </a:t>
            </a:r>
            <a:r>
              <a:rPr spc="-25" dirty="0"/>
              <a:t>Payer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399296" y="3317733"/>
            <a:ext cx="8553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CS412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Software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Security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04" cy="25811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25552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5" dirty="0">
                <a:solidFill>
                  <a:srgbClr val="FFFFFF"/>
                </a:solidFill>
              </a:rPr>
              <a:t>Fundamental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-45" dirty="0">
                <a:solidFill>
                  <a:srgbClr val="FFFFFF"/>
                </a:solidFill>
              </a:rPr>
              <a:t>security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-65" dirty="0">
                <a:solidFill>
                  <a:srgbClr val="FFFFFF"/>
                </a:solidFill>
              </a:rPr>
              <a:t>mechanisms</a:t>
            </a:r>
            <a:endParaRPr sz="14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55587"/>
            <a:ext cx="4608004" cy="506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581469"/>
            <a:ext cx="65265" cy="6526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24395" y="498016"/>
            <a:ext cx="1266190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422909">
              <a:lnSpc>
                <a:spcPct val="102600"/>
              </a:lnSpc>
              <a:spcBef>
                <a:spcPts val="55"/>
              </a:spcBef>
            </a:pPr>
            <a:r>
              <a:rPr sz="1100" spc="-45" dirty="0">
                <a:latin typeface="Tahoma"/>
                <a:cs typeface="Tahoma"/>
              </a:rPr>
              <a:t>Isolation 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Least </a:t>
            </a:r>
            <a:r>
              <a:rPr sz="1100" spc="-50" dirty="0">
                <a:latin typeface="Tahoma"/>
                <a:cs typeface="Tahoma"/>
              </a:rPr>
              <a:t>privilege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99"/>
              </a:lnSpc>
            </a:pPr>
            <a:r>
              <a:rPr sz="1100" spc="-15" dirty="0">
                <a:latin typeface="Tahoma"/>
                <a:cs typeface="Tahoma"/>
              </a:rPr>
              <a:t>Fault </a:t>
            </a:r>
            <a:r>
              <a:rPr sz="1100" spc="-45" dirty="0">
                <a:latin typeface="Tahoma"/>
                <a:cs typeface="Tahoma"/>
              </a:rPr>
              <a:t>compartments 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Trust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and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correctness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551" y="753541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551" y="925614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097686"/>
            <a:ext cx="65265" cy="652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51483" y="1405877"/>
            <a:ext cx="1905051" cy="126779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073389" y="2729285"/>
            <a:ext cx="4616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Tahoma"/>
                <a:cs typeface="Tahoma"/>
              </a:rPr>
              <a:t>Figure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13" name="object 13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0" dirty="0"/>
              <a:t> </a:t>
            </a:r>
            <a:r>
              <a:rPr spc="-25" dirty="0"/>
              <a:t>Payer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399296" y="3317733"/>
            <a:ext cx="8553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CS412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Software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Security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9193" y="1038123"/>
            <a:ext cx="4040504" cy="874394"/>
            <a:chOff x="309193" y="1038123"/>
            <a:chExt cx="4040504" cy="874394"/>
          </a:xfrm>
        </p:grpSpPr>
        <p:sp>
          <p:nvSpPr>
            <p:cNvPr id="3" name="object 3"/>
            <p:cNvSpPr/>
            <p:nvPr/>
          </p:nvSpPr>
          <p:spPr>
            <a:xfrm>
              <a:off x="309193" y="1038123"/>
              <a:ext cx="3989704" cy="179070"/>
            </a:xfrm>
            <a:custGeom>
              <a:avLst/>
              <a:gdLst/>
              <a:ahLst/>
              <a:cxnLst/>
              <a:rect l="l" t="t" r="r" b="b"/>
              <a:pathLst>
                <a:path w="3989704" h="179069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8598"/>
                  </a:lnTo>
                  <a:lnTo>
                    <a:pt x="3989652" y="178598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194" y="1204074"/>
              <a:ext cx="3989651" cy="506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994" y="1810499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794" y="1797799"/>
              <a:ext cx="3938802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8846" y="1082357"/>
              <a:ext cx="50751" cy="72814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9193" y="1248344"/>
              <a:ext cx="3989704" cy="613410"/>
            </a:xfrm>
            <a:custGeom>
              <a:avLst/>
              <a:gdLst/>
              <a:ahLst/>
              <a:cxnLst/>
              <a:rect l="l" t="t" r="r" b="b"/>
              <a:pathLst>
                <a:path w="3989704" h="613410">
                  <a:moveTo>
                    <a:pt x="3989652" y="0"/>
                  </a:moveTo>
                  <a:lnTo>
                    <a:pt x="0" y="0"/>
                  </a:lnTo>
                  <a:lnTo>
                    <a:pt x="0" y="562155"/>
                  </a:lnTo>
                  <a:lnTo>
                    <a:pt x="4008" y="581880"/>
                  </a:lnTo>
                  <a:lnTo>
                    <a:pt x="14922" y="598033"/>
                  </a:lnTo>
                  <a:lnTo>
                    <a:pt x="31075" y="608947"/>
                  </a:lnTo>
                  <a:lnTo>
                    <a:pt x="50800" y="612955"/>
                  </a:lnTo>
                  <a:lnTo>
                    <a:pt x="3938852" y="612955"/>
                  </a:lnTo>
                  <a:lnTo>
                    <a:pt x="3958576" y="608947"/>
                  </a:lnTo>
                  <a:lnTo>
                    <a:pt x="3974729" y="598033"/>
                  </a:lnTo>
                  <a:lnTo>
                    <a:pt x="3985644" y="581880"/>
                  </a:lnTo>
                  <a:lnTo>
                    <a:pt x="3989652" y="562155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846" y="1120450"/>
              <a:ext cx="0" cy="709295"/>
            </a:xfrm>
            <a:custGeom>
              <a:avLst/>
              <a:gdLst/>
              <a:ahLst/>
              <a:cxnLst/>
              <a:rect l="l" t="t" r="r" b="b"/>
              <a:pathLst>
                <a:path h="709294">
                  <a:moveTo>
                    <a:pt x="0" y="70909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6" y="110775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6" y="109505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6" y="108235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7294" y="990013"/>
            <a:ext cx="3636645" cy="7645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Isolation</a:t>
            </a:r>
            <a:endParaRPr sz="1100">
              <a:latin typeface="Tahoma"/>
              <a:cs typeface="Tahoma"/>
            </a:endParaRPr>
          </a:p>
          <a:p>
            <a:pPr marL="289560" marR="5080">
              <a:lnSpc>
                <a:spcPct val="102600"/>
              </a:lnSpc>
              <a:spcBef>
                <a:spcPts val="200"/>
              </a:spcBef>
            </a:pPr>
            <a:r>
              <a:rPr sz="1100" i="1" spc="-55" dirty="0">
                <a:latin typeface="Arial"/>
                <a:cs typeface="Arial"/>
              </a:rPr>
              <a:t>Isolate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two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i="1" spc="-60" dirty="0">
                <a:latin typeface="Arial"/>
                <a:cs typeface="Arial"/>
              </a:rPr>
              <a:t>components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from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i="1" spc="-90" dirty="0">
                <a:latin typeface="Arial"/>
                <a:cs typeface="Arial"/>
              </a:rPr>
              <a:t>each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other.</a:t>
            </a:r>
            <a:r>
              <a:rPr sz="1100" i="1" spc="180" dirty="0">
                <a:latin typeface="Arial"/>
                <a:cs typeface="Arial"/>
              </a:rPr>
              <a:t> </a:t>
            </a:r>
            <a:r>
              <a:rPr sz="1100" i="1" spc="-85" dirty="0">
                <a:latin typeface="Arial"/>
                <a:cs typeface="Arial"/>
              </a:rPr>
              <a:t>One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component </a:t>
            </a:r>
            <a:r>
              <a:rPr sz="1100" i="1" spc="-290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cannot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110" dirty="0">
                <a:latin typeface="Arial"/>
                <a:cs typeface="Arial"/>
              </a:rPr>
              <a:t>access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data/code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of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the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other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45" dirty="0">
                <a:latin typeface="Arial"/>
                <a:cs typeface="Arial"/>
              </a:rPr>
              <a:t>component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55" dirty="0">
                <a:latin typeface="Arial"/>
                <a:cs typeface="Arial"/>
              </a:rPr>
              <a:t>except </a:t>
            </a:r>
            <a:r>
              <a:rPr sz="1100" i="1" spc="-50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through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90" dirty="0">
                <a:latin typeface="Arial"/>
                <a:cs typeface="Arial"/>
              </a:rPr>
              <a:t>a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well-defined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API.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15" name="object 15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2303995" y="122301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0" dirty="0"/>
              <a:t> </a:t>
            </a:r>
            <a:r>
              <a:rPr spc="-25" dirty="0"/>
              <a:t>Payer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399296" y="3317733"/>
            <a:ext cx="8553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CS412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Software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Security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9193" y="660425"/>
            <a:ext cx="4040504" cy="1818639"/>
            <a:chOff x="309193" y="660425"/>
            <a:chExt cx="4040504" cy="1818639"/>
          </a:xfrm>
        </p:grpSpPr>
        <p:sp>
          <p:nvSpPr>
            <p:cNvPr id="3" name="object 3"/>
            <p:cNvSpPr/>
            <p:nvPr/>
          </p:nvSpPr>
          <p:spPr>
            <a:xfrm>
              <a:off x="309193" y="660425"/>
              <a:ext cx="3989704" cy="186690"/>
            </a:xfrm>
            <a:custGeom>
              <a:avLst/>
              <a:gdLst/>
              <a:ahLst/>
              <a:cxnLst/>
              <a:rect l="l" t="t" r="r" b="b"/>
              <a:pathLst>
                <a:path w="3989704" h="186690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559"/>
                  </a:lnTo>
                  <a:lnTo>
                    <a:pt x="3989652" y="186559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194" y="834326"/>
              <a:ext cx="3989651" cy="506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994" y="2377046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794" y="2364346"/>
              <a:ext cx="3938802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8846" y="704659"/>
              <a:ext cx="50751" cy="167238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9193" y="878589"/>
              <a:ext cx="3989704" cy="1549400"/>
            </a:xfrm>
            <a:custGeom>
              <a:avLst/>
              <a:gdLst/>
              <a:ahLst/>
              <a:cxnLst/>
              <a:rect l="l" t="t" r="r" b="b"/>
              <a:pathLst>
                <a:path w="3989704" h="1549400">
                  <a:moveTo>
                    <a:pt x="3989652" y="0"/>
                  </a:moveTo>
                  <a:lnTo>
                    <a:pt x="0" y="0"/>
                  </a:lnTo>
                  <a:lnTo>
                    <a:pt x="0" y="1498456"/>
                  </a:lnTo>
                  <a:lnTo>
                    <a:pt x="4008" y="1518181"/>
                  </a:lnTo>
                  <a:lnTo>
                    <a:pt x="14922" y="1534334"/>
                  </a:lnTo>
                  <a:lnTo>
                    <a:pt x="31075" y="1545248"/>
                  </a:lnTo>
                  <a:lnTo>
                    <a:pt x="50800" y="1549257"/>
                  </a:lnTo>
                  <a:lnTo>
                    <a:pt x="3938852" y="1549257"/>
                  </a:lnTo>
                  <a:lnTo>
                    <a:pt x="3958576" y="1545248"/>
                  </a:lnTo>
                  <a:lnTo>
                    <a:pt x="3974729" y="1534334"/>
                  </a:lnTo>
                  <a:lnTo>
                    <a:pt x="3985644" y="1518181"/>
                  </a:lnTo>
                  <a:lnTo>
                    <a:pt x="3989652" y="1498456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846" y="742736"/>
              <a:ext cx="0" cy="1653539"/>
            </a:xfrm>
            <a:custGeom>
              <a:avLst/>
              <a:gdLst/>
              <a:ahLst/>
              <a:cxnLst/>
              <a:rect l="l" t="t" r="r" b="b"/>
              <a:pathLst>
                <a:path h="1653539">
                  <a:moveTo>
                    <a:pt x="0" y="165335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6" y="73003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6" y="71733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6" y="70463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551" y="1455254"/>
              <a:ext cx="65265" cy="6526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551" y="1799399"/>
              <a:ext cx="65265" cy="6526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551" y="2143556"/>
              <a:ext cx="65265" cy="65265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47294" y="604365"/>
            <a:ext cx="3914140" cy="181991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Least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privilege</a:t>
            </a:r>
            <a:endParaRPr sz="1100">
              <a:latin typeface="Tahoma"/>
              <a:cs typeface="Tahoma"/>
            </a:endParaRPr>
          </a:p>
          <a:p>
            <a:pPr marL="289560" marR="327025">
              <a:lnSpc>
                <a:spcPct val="102699"/>
              </a:lnSpc>
              <a:spcBef>
                <a:spcPts val="260"/>
              </a:spcBef>
            </a:pPr>
            <a:r>
              <a:rPr sz="1100" i="1" spc="-40" dirty="0">
                <a:latin typeface="Arial"/>
                <a:cs typeface="Arial"/>
              </a:rPr>
              <a:t>The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principle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of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55" dirty="0">
                <a:latin typeface="Arial"/>
                <a:cs typeface="Arial"/>
              </a:rPr>
              <a:t>least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privilege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90" dirty="0">
                <a:latin typeface="Arial"/>
                <a:cs typeface="Arial"/>
              </a:rPr>
              <a:t>ensures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10" dirty="0">
                <a:latin typeface="Arial"/>
                <a:cs typeface="Arial"/>
              </a:rPr>
              <a:t>that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90" dirty="0">
                <a:latin typeface="Arial"/>
                <a:cs typeface="Arial"/>
              </a:rPr>
              <a:t>a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45" dirty="0">
                <a:latin typeface="Arial"/>
                <a:cs typeface="Arial"/>
              </a:rPr>
              <a:t>component </a:t>
            </a:r>
            <a:r>
              <a:rPr sz="1100" i="1" spc="-290" dirty="0">
                <a:latin typeface="Arial"/>
                <a:cs typeface="Arial"/>
              </a:rPr>
              <a:t> </a:t>
            </a:r>
            <a:r>
              <a:rPr sz="1100" i="1" spc="-95" dirty="0">
                <a:latin typeface="Arial"/>
                <a:cs typeface="Arial"/>
              </a:rPr>
              <a:t>has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the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55" dirty="0">
                <a:latin typeface="Arial"/>
                <a:cs typeface="Arial"/>
              </a:rPr>
              <a:t>least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60" dirty="0">
                <a:latin typeface="Arial"/>
                <a:cs typeface="Arial"/>
              </a:rPr>
              <a:t>privileges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95" dirty="0">
                <a:latin typeface="Arial"/>
                <a:cs typeface="Arial"/>
              </a:rPr>
              <a:t>needed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10" dirty="0">
                <a:latin typeface="Arial"/>
                <a:cs typeface="Arial"/>
              </a:rPr>
              <a:t>to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function.</a:t>
            </a:r>
            <a:endParaRPr sz="1100">
              <a:latin typeface="Arial"/>
              <a:cs typeface="Arial"/>
            </a:endParaRPr>
          </a:p>
          <a:p>
            <a:pPr marL="289560" marR="254635">
              <a:lnSpc>
                <a:spcPct val="102600"/>
              </a:lnSpc>
              <a:spcBef>
                <a:spcPts val="1405"/>
              </a:spcBef>
            </a:pPr>
            <a:r>
              <a:rPr sz="1100" spc="-15" dirty="0">
                <a:latin typeface="Tahoma"/>
                <a:cs typeface="Tahoma"/>
              </a:rPr>
              <a:t>Any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privilege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further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removed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from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component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removes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some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functionality.</a:t>
            </a:r>
            <a:endParaRPr sz="1100">
              <a:latin typeface="Tahoma"/>
              <a:cs typeface="Tahoma"/>
            </a:endParaRPr>
          </a:p>
          <a:p>
            <a:pPr marL="289560" marR="126364">
              <a:lnSpc>
                <a:spcPct val="102600"/>
              </a:lnSpc>
              <a:spcBef>
                <a:spcPts val="5"/>
              </a:spcBef>
            </a:pPr>
            <a:r>
              <a:rPr sz="1100" spc="-15" dirty="0">
                <a:latin typeface="Tahoma"/>
                <a:cs typeface="Tahoma"/>
              </a:rPr>
              <a:t>Any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additional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privilege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not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needed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run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component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according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specification.</a:t>
            </a:r>
            <a:endParaRPr sz="1100">
              <a:latin typeface="Tahoma"/>
              <a:cs typeface="Tahoma"/>
            </a:endParaRPr>
          </a:p>
          <a:p>
            <a:pPr marL="289560" marR="5080">
              <a:lnSpc>
                <a:spcPct val="102600"/>
              </a:lnSpc>
            </a:pPr>
            <a:r>
              <a:rPr sz="1100" spc="-25" dirty="0">
                <a:latin typeface="Tahoma"/>
                <a:cs typeface="Tahoma"/>
              </a:rPr>
              <a:t>Note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property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constrains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attacker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privileges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obtained.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18" name="object 18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0" dirty="0"/>
              <a:t> </a:t>
            </a:r>
            <a:r>
              <a:rPr spc="-25" dirty="0"/>
              <a:t>Payer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399296" y="3317733"/>
            <a:ext cx="8553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CS412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Software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Security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9193" y="759624"/>
            <a:ext cx="4040504" cy="1570355"/>
            <a:chOff x="309193" y="759624"/>
            <a:chExt cx="4040504" cy="1570355"/>
          </a:xfrm>
        </p:grpSpPr>
        <p:sp>
          <p:nvSpPr>
            <p:cNvPr id="3" name="object 3"/>
            <p:cNvSpPr/>
            <p:nvPr/>
          </p:nvSpPr>
          <p:spPr>
            <a:xfrm>
              <a:off x="309193" y="759624"/>
              <a:ext cx="3989704" cy="186690"/>
            </a:xfrm>
            <a:custGeom>
              <a:avLst/>
              <a:gdLst/>
              <a:ahLst/>
              <a:cxnLst/>
              <a:rect l="l" t="t" r="r" b="b"/>
              <a:pathLst>
                <a:path w="3989704" h="186690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559"/>
                  </a:lnTo>
                  <a:lnTo>
                    <a:pt x="3989652" y="186559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194" y="933526"/>
              <a:ext cx="3989651" cy="506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994" y="2228253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794" y="2215552"/>
              <a:ext cx="3938802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8846" y="803859"/>
              <a:ext cx="50751" cy="142439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9193" y="977789"/>
              <a:ext cx="3989704" cy="1301750"/>
            </a:xfrm>
            <a:custGeom>
              <a:avLst/>
              <a:gdLst/>
              <a:ahLst/>
              <a:cxnLst/>
              <a:rect l="l" t="t" r="r" b="b"/>
              <a:pathLst>
                <a:path w="3989704" h="1301750">
                  <a:moveTo>
                    <a:pt x="3989652" y="0"/>
                  </a:moveTo>
                  <a:lnTo>
                    <a:pt x="0" y="0"/>
                  </a:lnTo>
                  <a:lnTo>
                    <a:pt x="0" y="1250463"/>
                  </a:lnTo>
                  <a:lnTo>
                    <a:pt x="4008" y="1270188"/>
                  </a:lnTo>
                  <a:lnTo>
                    <a:pt x="14922" y="1286341"/>
                  </a:lnTo>
                  <a:lnTo>
                    <a:pt x="31075" y="1297255"/>
                  </a:lnTo>
                  <a:lnTo>
                    <a:pt x="50800" y="1301263"/>
                  </a:lnTo>
                  <a:lnTo>
                    <a:pt x="3938852" y="1301263"/>
                  </a:lnTo>
                  <a:lnTo>
                    <a:pt x="3958576" y="1297255"/>
                  </a:lnTo>
                  <a:lnTo>
                    <a:pt x="3974729" y="1286341"/>
                  </a:lnTo>
                  <a:lnTo>
                    <a:pt x="3985644" y="1270188"/>
                  </a:lnTo>
                  <a:lnTo>
                    <a:pt x="3989652" y="1250463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846" y="841936"/>
              <a:ext cx="0" cy="1405890"/>
            </a:xfrm>
            <a:custGeom>
              <a:avLst/>
              <a:gdLst/>
              <a:ahLst/>
              <a:cxnLst/>
              <a:rect l="l" t="t" r="r" b="b"/>
              <a:pathLst>
                <a:path h="1405889">
                  <a:moveTo>
                    <a:pt x="0" y="14053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6" y="82923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6" y="81653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6" y="80383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7294" y="703539"/>
            <a:ext cx="3913504" cy="154495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Fault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compartments</a:t>
            </a:r>
            <a:endParaRPr sz="1100">
              <a:latin typeface="Tahoma"/>
              <a:cs typeface="Tahoma"/>
            </a:endParaRPr>
          </a:p>
          <a:p>
            <a:pPr marL="289560" marR="281940">
              <a:lnSpc>
                <a:spcPct val="102600"/>
              </a:lnSpc>
              <a:spcBef>
                <a:spcPts val="260"/>
              </a:spcBef>
            </a:pPr>
            <a:r>
              <a:rPr sz="1100" i="1" spc="-75" dirty="0">
                <a:latin typeface="Arial"/>
                <a:cs typeface="Arial"/>
              </a:rPr>
              <a:t>Separate</a:t>
            </a:r>
            <a:r>
              <a:rPr sz="1100" i="1" spc="-70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individual </a:t>
            </a:r>
            <a:r>
              <a:rPr sz="1100" i="1" spc="-55" dirty="0">
                <a:latin typeface="Arial"/>
                <a:cs typeface="Arial"/>
              </a:rPr>
              <a:t>components</a:t>
            </a:r>
            <a:r>
              <a:rPr sz="1100" i="1" spc="-50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into </a:t>
            </a:r>
            <a:r>
              <a:rPr sz="1100" i="1" spc="-55" dirty="0">
                <a:latin typeface="Arial"/>
                <a:cs typeface="Arial"/>
              </a:rPr>
              <a:t>smallest</a:t>
            </a:r>
            <a:r>
              <a:rPr sz="1100" i="1" spc="-5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functional 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entity </a:t>
            </a:r>
            <a:r>
              <a:rPr sz="1100" i="1" spc="-55" dirty="0">
                <a:latin typeface="Arial"/>
                <a:cs typeface="Arial"/>
              </a:rPr>
              <a:t>possible.</a:t>
            </a:r>
            <a:r>
              <a:rPr sz="1100" i="1" spc="-50" dirty="0">
                <a:latin typeface="Arial"/>
                <a:cs typeface="Arial"/>
              </a:rPr>
              <a:t> </a:t>
            </a:r>
            <a:r>
              <a:rPr sz="1100" i="1" spc="-75" dirty="0">
                <a:latin typeface="Arial"/>
                <a:cs typeface="Arial"/>
              </a:rPr>
              <a:t>General</a:t>
            </a:r>
            <a:r>
              <a:rPr sz="1100" i="1" spc="-70" dirty="0">
                <a:latin typeface="Arial"/>
                <a:cs typeface="Arial"/>
              </a:rPr>
              <a:t> </a:t>
            </a:r>
            <a:r>
              <a:rPr sz="1100" i="1" spc="-55" dirty="0">
                <a:latin typeface="Arial"/>
                <a:cs typeface="Arial"/>
              </a:rPr>
              <a:t>idea:</a:t>
            </a:r>
            <a:r>
              <a:rPr sz="1100" i="1" spc="-50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contain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faults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i="1" spc="10" dirty="0">
                <a:latin typeface="Arial"/>
                <a:cs typeface="Arial"/>
              </a:rPr>
              <a:t>to </a:t>
            </a:r>
            <a:r>
              <a:rPr sz="1100" i="1" spc="-35" dirty="0">
                <a:latin typeface="Arial"/>
                <a:cs typeface="Arial"/>
              </a:rPr>
              <a:t>individual </a:t>
            </a:r>
            <a:r>
              <a:rPr sz="1100" i="1" spc="-295" dirty="0">
                <a:latin typeface="Arial"/>
                <a:cs typeface="Arial"/>
              </a:rPr>
              <a:t> </a:t>
            </a:r>
            <a:r>
              <a:rPr sz="1100" i="1" spc="-55" dirty="0">
                <a:latin typeface="Arial"/>
                <a:cs typeface="Arial"/>
              </a:rPr>
              <a:t>components.</a:t>
            </a:r>
            <a:r>
              <a:rPr sz="1100" i="1" spc="-50" dirty="0">
                <a:latin typeface="Arial"/>
                <a:cs typeface="Arial"/>
              </a:rPr>
              <a:t> Allows </a:t>
            </a:r>
            <a:r>
              <a:rPr sz="1100" i="1" spc="-40" dirty="0">
                <a:latin typeface="Arial"/>
                <a:cs typeface="Arial"/>
              </a:rPr>
              <a:t>abstraction </a:t>
            </a:r>
            <a:r>
              <a:rPr sz="1100" i="1" spc="-70" dirty="0">
                <a:latin typeface="Arial"/>
                <a:cs typeface="Arial"/>
              </a:rPr>
              <a:t>and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i="1" spc="-60" dirty="0">
                <a:latin typeface="Arial"/>
                <a:cs typeface="Arial"/>
              </a:rPr>
              <a:t>permission</a:t>
            </a:r>
            <a:r>
              <a:rPr sz="1100" i="1" spc="-55" dirty="0">
                <a:latin typeface="Arial"/>
                <a:cs typeface="Arial"/>
              </a:rPr>
              <a:t> </a:t>
            </a:r>
            <a:r>
              <a:rPr sz="1100" i="1" spc="-80" dirty="0">
                <a:latin typeface="Arial"/>
                <a:cs typeface="Arial"/>
              </a:rPr>
              <a:t>checks</a:t>
            </a:r>
            <a:r>
              <a:rPr sz="1100" i="1" spc="-7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at </a:t>
            </a:r>
            <a:r>
              <a:rPr sz="1100" i="1" spc="-295" dirty="0">
                <a:latin typeface="Arial"/>
                <a:cs typeface="Arial"/>
              </a:rPr>
              <a:t> </a:t>
            </a:r>
            <a:r>
              <a:rPr sz="1100" i="1" spc="-60" dirty="0">
                <a:latin typeface="Arial"/>
                <a:cs typeface="Arial"/>
              </a:rPr>
              <a:t>boundaries.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600"/>
              </a:spcBef>
            </a:pPr>
            <a:r>
              <a:rPr sz="1100" spc="-25" dirty="0">
                <a:latin typeface="Tahoma"/>
                <a:cs typeface="Tahoma"/>
              </a:rPr>
              <a:t>Note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property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builds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least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privilege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isolation.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Both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properties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are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most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effective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combination: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many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small 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components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running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interacting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least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privileges.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15" name="object 15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0" dirty="0"/>
              <a:t> </a:t>
            </a:r>
            <a:r>
              <a:rPr spc="-25" dirty="0"/>
              <a:t>Payer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399296" y="3317733"/>
            <a:ext cx="8553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CS412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Software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Security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193" y="98729"/>
            <a:ext cx="3989704" cy="186690"/>
          </a:xfrm>
          <a:custGeom>
            <a:avLst/>
            <a:gdLst/>
            <a:ahLst/>
            <a:cxnLst/>
            <a:rect l="l" t="t" r="r" b="b"/>
            <a:pathLst>
              <a:path w="3989704" h="18669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9"/>
                </a:lnTo>
                <a:lnTo>
                  <a:pt x="3989652" y="186559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7294" y="81799"/>
            <a:ext cx="11868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Fault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compartments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9193" y="142936"/>
            <a:ext cx="4040504" cy="3232150"/>
            <a:chOff x="309193" y="142936"/>
            <a:chExt cx="4040504" cy="3232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194" y="272643"/>
              <a:ext cx="3989651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994" y="3273082"/>
              <a:ext cx="1016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794" y="3260382"/>
              <a:ext cx="3938802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8846" y="142976"/>
              <a:ext cx="50751" cy="313010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9193" y="316889"/>
              <a:ext cx="3989704" cy="3007360"/>
            </a:xfrm>
            <a:custGeom>
              <a:avLst/>
              <a:gdLst/>
              <a:ahLst/>
              <a:cxnLst/>
              <a:rect l="l" t="t" r="r" b="b"/>
              <a:pathLst>
                <a:path w="3989704" h="3007360">
                  <a:moveTo>
                    <a:pt x="3989652" y="0"/>
                  </a:moveTo>
                  <a:lnTo>
                    <a:pt x="0" y="0"/>
                  </a:lnTo>
                  <a:lnTo>
                    <a:pt x="0" y="2956192"/>
                  </a:lnTo>
                  <a:lnTo>
                    <a:pt x="4008" y="2975917"/>
                  </a:lnTo>
                  <a:lnTo>
                    <a:pt x="14922" y="2992070"/>
                  </a:lnTo>
                  <a:lnTo>
                    <a:pt x="31075" y="3002984"/>
                  </a:lnTo>
                  <a:lnTo>
                    <a:pt x="50800" y="3006992"/>
                  </a:lnTo>
                  <a:lnTo>
                    <a:pt x="3938852" y="3006992"/>
                  </a:lnTo>
                  <a:lnTo>
                    <a:pt x="3958576" y="3002984"/>
                  </a:lnTo>
                  <a:lnTo>
                    <a:pt x="3974729" y="2992070"/>
                  </a:lnTo>
                  <a:lnTo>
                    <a:pt x="3985644" y="2975917"/>
                  </a:lnTo>
                  <a:lnTo>
                    <a:pt x="3989652" y="2956192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6" y="181036"/>
              <a:ext cx="0" cy="3111500"/>
            </a:xfrm>
            <a:custGeom>
              <a:avLst/>
              <a:gdLst/>
              <a:ahLst/>
              <a:cxnLst/>
              <a:rect l="l" t="t" r="r" b="b"/>
              <a:pathLst>
                <a:path h="3111500">
                  <a:moveTo>
                    <a:pt x="0" y="31110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6" y="16833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6" y="15563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8846" y="14293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5537" y="342212"/>
              <a:ext cx="2056934" cy="2608277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073389" y="3006107"/>
            <a:ext cx="4616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Tahoma"/>
                <a:cs typeface="Tahoma"/>
              </a:rPr>
              <a:t>Figure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2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17" name="object 17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2303995" y="122301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0" dirty="0"/>
              <a:t> </a:t>
            </a:r>
            <a:r>
              <a:rPr spc="-25" dirty="0"/>
              <a:t>Payer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399296" y="3317733"/>
            <a:ext cx="8553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CS412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Software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Security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9193" y="889685"/>
            <a:ext cx="4040504" cy="1245235"/>
            <a:chOff x="309193" y="889685"/>
            <a:chExt cx="4040504" cy="1245235"/>
          </a:xfrm>
        </p:grpSpPr>
        <p:sp>
          <p:nvSpPr>
            <p:cNvPr id="3" name="object 3"/>
            <p:cNvSpPr/>
            <p:nvPr/>
          </p:nvSpPr>
          <p:spPr>
            <a:xfrm>
              <a:off x="309193" y="889685"/>
              <a:ext cx="3989704" cy="179070"/>
            </a:xfrm>
            <a:custGeom>
              <a:avLst/>
              <a:gdLst/>
              <a:ahLst/>
              <a:cxnLst/>
              <a:rect l="l" t="t" r="r" b="b"/>
              <a:pathLst>
                <a:path w="3989704" h="179069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8598"/>
                  </a:lnTo>
                  <a:lnTo>
                    <a:pt x="3989652" y="178598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194" y="1055636"/>
              <a:ext cx="3989651" cy="506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994" y="2033155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794" y="2020455"/>
              <a:ext cx="3938802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8846" y="933932"/>
              <a:ext cx="50751" cy="109922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9193" y="1099907"/>
              <a:ext cx="3989704" cy="984250"/>
            </a:xfrm>
            <a:custGeom>
              <a:avLst/>
              <a:gdLst/>
              <a:ahLst/>
              <a:cxnLst/>
              <a:rect l="l" t="t" r="r" b="b"/>
              <a:pathLst>
                <a:path w="3989704" h="984250">
                  <a:moveTo>
                    <a:pt x="3989652" y="0"/>
                  </a:moveTo>
                  <a:lnTo>
                    <a:pt x="0" y="0"/>
                  </a:lnTo>
                  <a:lnTo>
                    <a:pt x="0" y="933248"/>
                  </a:lnTo>
                  <a:lnTo>
                    <a:pt x="4008" y="952973"/>
                  </a:lnTo>
                  <a:lnTo>
                    <a:pt x="14922" y="969126"/>
                  </a:lnTo>
                  <a:lnTo>
                    <a:pt x="31075" y="980040"/>
                  </a:lnTo>
                  <a:lnTo>
                    <a:pt x="50800" y="984049"/>
                  </a:lnTo>
                  <a:lnTo>
                    <a:pt x="3938852" y="984049"/>
                  </a:lnTo>
                  <a:lnTo>
                    <a:pt x="3958576" y="980040"/>
                  </a:lnTo>
                  <a:lnTo>
                    <a:pt x="3974729" y="969126"/>
                  </a:lnTo>
                  <a:lnTo>
                    <a:pt x="3985644" y="952973"/>
                  </a:lnTo>
                  <a:lnTo>
                    <a:pt x="3989652" y="933248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846" y="972014"/>
              <a:ext cx="0" cy="1080770"/>
            </a:xfrm>
            <a:custGeom>
              <a:avLst/>
              <a:gdLst/>
              <a:ahLst/>
              <a:cxnLst/>
              <a:rect l="l" t="t" r="r" b="b"/>
              <a:pathLst>
                <a:path h="1080770">
                  <a:moveTo>
                    <a:pt x="0" y="108019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6" y="95931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6" y="94661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6" y="93391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2595" y="841575"/>
            <a:ext cx="3918585" cy="121158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Trust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correctness</a:t>
            </a:r>
            <a:endParaRPr sz="1100">
              <a:latin typeface="Tahoma"/>
              <a:cs typeface="Tahoma"/>
            </a:endParaRPr>
          </a:p>
          <a:p>
            <a:pPr marL="294005" marR="282575">
              <a:lnSpc>
                <a:spcPct val="102600"/>
              </a:lnSpc>
              <a:spcBef>
                <a:spcPts val="200"/>
              </a:spcBef>
            </a:pPr>
            <a:r>
              <a:rPr sz="1100" i="1" spc="-50" dirty="0">
                <a:latin typeface="Arial"/>
                <a:cs typeface="Arial"/>
              </a:rPr>
              <a:t>Specific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55" dirty="0">
                <a:latin typeface="Arial"/>
                <a:cs typeface="Arial"/>
              </a:rPr>
              <a:t>components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85" dirty="0">
                <a:latin typeface="Arial"/>
                <a:cs typeface="Arial"/>
              </a:rPr>
              <a:t>are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90" dirty="0">
                <a:latin typeface="Arial"/>
                <a:cs typeface="Arial"/>
              </a:rPr>
              <a:t>assumed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10" dirty="0">
                <a:latin typeface="Arial"/>
                <a:cs typeface="Arial"/>
              </a:rPr>
              <a:t>to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75" dirty="0">
                <a:latin typeface="Arial"/>
                <a:cs typeface="Arial"/>
              </a:rPr>
              <a:t>be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trusted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or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45" dirty="0">
                <a:latin typeface="Arial"/>
                <a:cs typeface="Arial"/>
              </a:rPr>
              <a:t>correct </a:t>
            </a:r>
            <a:r>
              <a:rPr sz="1100" i="1" spc="-290" dirty="0">
                <a:latin typeface="Arial"/>
                <a:cs typeface="Arial"/>
              </a:rPr>
              <a:t> </a:t>
            </a:r>
            <a:r>
              <a:rPr sz="1100" i="1" spc="-55" dirty="0">
                <a:latin typeface="Arial"/>
                <a:cs typeface="Arial"/>
              </a:rPr>
              <a:t>according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10" dirty="0">
                <a:latin typeface="Arial"/>
                <a:cs typeface="Arial"/>
              </a:rPr>
              <a:t>to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90" dirty="0">
                <a:latin typeface="Arial"/>
                <a:cs typeface="Arial"/>
              </a:rPr>
              <a:t>a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specification.</a:t>
            </a:r>
            <a:endParaRPr sz="1100">
              <a:latin typeface="Arial"/>
              <a:cs typeface="Arial"/>
            </a:endParaRPr>
          </a:p>
          <a:p>
            <a:pPr marL="17145" marR="5080">
              <a:lnSpc>
                <a:spcPct val="102600"/>
              </a:lnSpc>
              <a:spcBef>
                <a:spcPts val="810"/>
              </a:spcBef>
            </a:pPr>
            <a:r>
              <a:rPr sz="1100" spc="-50" dirty="0">
                <a:latin typeface="Tahoma"/>
                <a:cs typeface="Tahoma"/>
              </a:rPr>
              <a:t>Formal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verification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ensures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that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component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correctly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implements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given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specification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therefore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trusted.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Note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this 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property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ideal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property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cannot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generally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achieved.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15" name="object 15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2303995" y="122301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0" dirty="0"/>
              <a:t> </a:t>
            </a:r>
            <a:r>
              <a:rPr spc="-25" dirty="0"/>
              <a:t>Payer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399296" y="3317733"/>
            <a:ext cx="8553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CS412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Software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Security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3" name="object 3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0" dirty="0"/>
              <a:t> </a:t>
            </a:r>
            <a:r>
              <a:rPr spc="-25" dirty="0"/>
              <a:t>Payer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99296" y="3317733"/>
            <a:ext cx="8553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CS412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Software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Security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0"/>
            <a:ext cx="13169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Software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Security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5587"/>
            <a:ext cx="4608004" cy="5060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4395" y="1352193"/>
            <a:ext cx="321500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i="1" spc="-30" dirty="0">
                <a:latin typeface="Arial"/>
                <a:cs typeface="Arial"/>
              </a:rPr>
              <a:t>Allow</a:t>
            </a:r>
            <a:r>
              <a:rPr i="1" spc="55" dirty="0">
                <a:latin typeface="Arial"/>
                <a:cs typeface="Arial"/>
              </a:rPr>
              <a:t> </a:t>
            </a:r>
            <a:r>
              <a:rPr i="1" spc="-45" dirty="0">
                <a:latin typeface="Arial"/>
                <a:cs typeface="Arial"/>
              </a:rPr>
              <a:t>intended</a:t>
            </a:r>
            <a:r>
              <a:rPr i="1" spc="60" dirty="0">
                <a:latin typeface="Arial"/>
                <a:cs typeface="Arial"/>
              </a:rPr>
              <a:t> </a:t>
            </a:r>
            <a:r>
              <a:rPr i="1" spc="-110" dirty="0">
                <a:latin typeface="Arial"/>
                <a:cs typeface="Arial"/>
              </a:rPr>
              <a:t>use</a:t>
            </a:r>
            <a:r>
              <a:rPr i="1" spc="60" dirty="0">
                <a:latin typeface="Arial"/>
                <a:cs typeface="Arial"/>
              </a:rPr>
              <a:t> </a:t>
            </a:r>
            <a:r>
              <a:rPr i="1" spc="-20" dirty="0">
                <a:latin typeface="Arial"/>
                <a:cs typeface="Arial"/>
              </a:rPr>
              <a:t>of</a:t>
            </a:r>
            <a:r>
              <a:rPr i="1" spc="55" dirty="0">
                <a:latin typeface="Arial"/>
                <a:cs typeface="Arial"/>
              </a:rPr>
              <a:t> </a:t>
            </a:r>
            <a:r>
              <a:rPr i="1" spc="-55" dirty="0">
                <a:latin typeface="Arial"/>
                <a:cs typeface="Arial"/>
              </a:rPr>
              <a:t>software,</a:t>
            </a:r>
            <a:r>
              <a:rPr i="1" spc="60" dirty="0">
                <a:latin typeface="Arial"/>
                <a:cs typeface="Arial"/>
              </a:rPr>
              <a:t> </a:t>
            </a:r>
            <a:r>
              <a:rPr i="1" spc="-55" dirty="0">
                <a:latin typeface="Arial"/>
                <a:cs typeface="Arial"/>
              </a:rPr>
              <a:t>prevent</a:t>
            </a:r>
            <a:r>
              <a:rPr i="1" spc="60" dirty="0">
                <a:latin typeface="Arial"/>
                <a:cs typeface="Arial"/>
              </a:rPr>
              <a:t> </a:t>
            </a:r>
            <a:r>
              <a:rPr i="1" spc="-50" dirty="0">
                <a:latin typeface="Arial"/>
                <a:cs typeface="Arial"/>
              </a:rPr>
              <a:t>unintended</a:t>
            </a:r>
            <a:r>
              <a:rPr i="1" spc="55" dirty="0">
                <a:latin typeface="Arial"/>
                <a:cs typeface="Arial"/>
              </a:rPr>
              <a:t> </a:t>
            </a:r>
            <a:r>
              <a:rPr i="1" spc="-110" dirty="0">
                <a:latin typeface="Arial"/>
                <a:cs typeface="Arial"/>
              </a:rPr>
              <a:t>use </a:t>
            </a:r>
            <a:r>
              <a:rPr i="1" spc="-290" dirty="0">
                <a:latin typeface="Arial"/>
                <a:cs typeface="Arial"/>
              </a:rPr>
              <a:t> </a:t>
            </a:r>
            <a:r>
              <a:rPr i="1" spc="10" dirty="0">
                <a:latin typeface="Arial"/>
                <a:cs typeface="Arial"/>
              </a:rPr>
              <a:t>that</a:t>
            </a:r>
            <a:r>
              <a:rPr i="1" spc="50" dirty="0">
                <a:latin typeface="Arial"/>
                <a:cs typeface="Arial"/>
              </a:rPr>
              <a:t> </a:t>
            </a:r>
            <a:r>
              <a:rPr i="1" spc="-75" dirty="0">
                <a:latin typeface="Arial"/>
                <a:cs typeface="Arial"/>
              </a:rPr>
              <a:t>may</a:t>
            </a:r>
            <a:r>
              <a:rPr i="1" spc="55" dirty="0">
                <a:latin typeface="Arial"/>
                <a:cs typeface="Arial"/>
              </a:rPr>
              <a:t> </a:t>
            </a:r>
            <a:r>
              <a:rPr i="1" spc="-95" dirty="0">
                <a:latin typeface="Arial"/>
                <a:cs typeface="Arial"/>
              </a:rPr>
              <a:t>cause</a:t>
            </a:r>
            <a:r>
              <a:rPr i="1" spc="55" dirty="0">
                <a:latin typeface="Arial"/>
                <a:cs typeface="Arial"/>
              </a:rPr>
              <a:t> </a:t>
            </a:r>
            <a:r>
              <a:rPr i="1" spc="-50" dirty="0">
                <a:latin typeface="Arial"/>
                <a:cs typeface="Arial"/>
              </a:rPr>
              <a:t>harm.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6" name="object 6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2303995" y="122301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2303995" y="122301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0" dirty="0"/>
              <a:t> </a:t>
            </a:r>
            <a:r>
              <a:rPr spc="-25" dirty="0"/>
              <a:t>Payer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99296" y="3317733"/>
            <a:ext cx="8553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CS412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Software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Security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26650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70" dirty="0">
                <a:solidFill>
                  <a:srgbClr val="FFFFFF"/>
                </a:solidFill>
              </a:rPr>
              <a:t>Hardware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-65" dirty="0">
                <a:solidFill>
                  <a:srgbClr val="FFFFFF"/>
                </a:solidFill>
              </a:rPr>
              <a:t>and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-70" dirty="0">
                <a:solidFill>
                  <a:srgbClr val="FFFFFF"/>
                </a:solidFill>
              </a:rPr>
              <a:t>software</a:t>
            </a:r>
            <a:r>
              <a:rPr sz="1400" spc="35" dirty="0">
                <a:solidFill>
                  <a:srgbClr val="FFFFFF"/>
                </a:solidFill>
              </a:rPr>
              <a:t> </a:t>
            </a:r>
            <a:r>
              <a:rPr sz="1400" spc="-45" dirty="0">
                <a:solidFill>
                  <a:srgbClr val="FFFFFF"/>
                </a:solidFill>
              </a:rPr>
              <a:t>abstractions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5587"/>
            <a:ext cx="4608004" cy="506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484350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4395" y="1400897"/>
            <a:ext cx="213677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30" dirty="0">
                <a:latin typeface="Tahoma"/>
                <a:cs typeface="Tahoma"/>
              </a:rPr>
              <a:t>Operating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System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(OS)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abstractions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Hardware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abstractions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656422"/>
            <a:ext cx="65265" cy="6526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8" name="object 8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0" dirty="0"/>
              <a:t> </a:t>
            </a:r>
            <a:r>
              <a:rPr spc="-25" dirty="0"/>
              <a:t>Payer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99296" y="3317733"/>
            <a:ext cx="8553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CS412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Software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Security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9193" y="864183"/>
            <a:ext cx="4040504" cy="1309370"/>
            <a:chOff x="309193" y="864183"/>
            <a:chExt cx="4040504" cy="1309370"/>
          </a:xfrm>
        </p:grpSpPr>
        <p:sp>
          <p:nvSpPr>
            <p:cNvPr id="3" name="object 3"/>
            <p:cNvSpPr/>
            <p:nvPr/>
          </p:nvSpPr>
          <p:spPr>
            <a:xfrm>
              <a:off x="309193" y="864183"/>
              <a:ext cx="3989704" cy="200660"/>
            </a:xfrm>
            <a:custGeom>
              <a:avLst/>
              <a:gdLst/>
              <a:ahLst/>
              <a:cxnLst/>
              <a:rect l="l" t="t" r="r" b="b"/>
              <a:pathLst>
                <a:path w="3989704" h="200659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0082"/>
                  </a:lnTo>
                  <a:lnTo>
                    <a:pt x="3989652" y="200082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194" y="1051610"/>
              <a:ext cx="3989651" cy="506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994" y="2071408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794" y="2058708"/>
              <a:ext cx="3938802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8846" y="908418"/>
              <a:ext cx="50751" cy="116298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9193" y="1095877"/>
              <a:ext cx="3989704" cy="1026794"/>
            </a:xfrm>
            <a:custGeom>
              <a:avLst/>
              <a:gdLst/>
              <a:ahLst/>
              <a:cxnLst/>
              <a:rect l="l" t="t" r="r" b="b"/>
              <a:pathLst>
                <a:path w="3989704" h="1026794">
                  <a:moveTo>
                    <a:pt x="3989652" y="0"/>
                  </a:moveTo>
                  <a:lnTo>
                    <a:pt x="0" y="0"/>
                  </a:lnTo>
                  <a:lnTo>
                    <a:pt x="0" y="975530"/>
                  </a:lnTo>
                  <a:lnTo>
                    <a:pt x="4008" y="995255"/>
                  </a:lnTo>
                  <a:lnTo>
                    <a:pt x="14922" y="1011408"/>
                  </a:lnTo>
                  <a:lnTo>
                    <a:pt x="31075" y="1022322"/>
                  </a:lnTo>
                  <a:lnTo>
                    <a:pt x="50800" y="1026331"/>
                  </a:lnTo>
                  <a:lnTo>
                    <a:pt x="3938852" y="1026331"/>
                  </a:lnTo>
                  <a:lnTo>
                    <a:pt x="3958576" y="1022322"/>
                  </a:lnTo>
                  <a:lnTo>
                    <a:pt x="3974729" y="1011408"/>
                  </a:lnTo>
                  <a:lnTo>
                    <a:pt x="3985644" y="995255"/>
                  </a:lnTo>
                  <a:lnTo>
                    <a:pt x="3989652" y="975530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846" y="946501"/>
              <a:ext cx="0" cy="1144270"/>
            </a:xfrm>
            <a:custGeom>
              <a:avLst/>
              <a:gdLst/>
              <a:ahLst/>
              <a:cxnLst/>
              <a:rect l="l" t="t" r="r" b="b"/>
              <a:pathLst>
                <a:path h="1144270">
                  <a:moveTo>
                    <a:pt x="0" y="114395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6" y="93380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6" y="92110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6" y="90840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551" y="1149616"/>
              <a:ext cx="65265" cy="6526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551" y="1321689"/>
              <a:ext cx="65265" cy="6526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2551" y="1493761"/>
              <a:ext cx="65265" cy="6526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551" y="1665846"/>
              <a:ext cx="65265" cy="6526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551" y="1837918"/>
              <a:ext cx="65265" cy="6526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551" y="2009990"/>
              <a:ext cx="65265" cy="65265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47294" y="806231"/>
            <a:ext cx="2984500" cy="1312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marR="905510" indent="-277495">
              <a:lnSpc>
                <a:spcPct val="127099"/>
              </a:lnSpc>
              <a:spcBef>
                <a:spcPts val="100"/>
              </a:spcBef>
            </a:pP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Operating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System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(OS)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abstraction </a:t>
            </a:r>
            <a:r>
              <a:rPr sz="1100" spc="-3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Provides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process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abstraction</a:t>
            </a:r>
            <a:endParaRPr sz="1100">
              <a:latin typeface="Tahoma"/>
              <a:cs typeface="Tahoma"/>
            </a:endParaRPr>
          </a:p>
          <a:p>
            <a:pPr marL="289560" marR="5080">
              <a:lnSpc>
                <a:spcPct val="102600"/>
              </a:lnSpc>
            </a:pPr>
            <a:r>
              <a:rPr sz="1100" spc="-40" dirty="0">
                <a:latin typeface="Tahoma"/>
                <a:cs typeface="Tahoma"/>
              </a:rPr>
              <a:t>Well-defined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API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access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hardware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resources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Enforces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mutual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exclusion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resources 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Enforces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access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permissions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resources 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Restrictions </a:t>
            </a:r>
            <a:r>
              <a:rPr sz="1100" spc="-70" dirty="0">
                <a:latin typeface="Tahoma"/>
                <a:cs typeface="Tahoma"/>
              </a:rPr>
              <a:t>based</a:t>
            </a:r>
            <a:r>
              <a:rPr sz="1100" spc="20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 </a:t>
            </a:r>
            <a:r>
              <a:rPr sz="1100" spc="-15" dirty="0">
                <a:latin typeface="Tahoma"/>
                <a:cs typeface="Tahoma"/>
              </a:rPr>
              <a:t>user/group/ACL 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Restricts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attacker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21" name="object 21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2303995" y="122301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2303995" y="122301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0" dirty="0"/>
              <a:t> </a:t>
            </a:r>
            <a:r>
              <a:rPr spc="-25" dirty="0"/>
              <a:t>Payer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399296" y="3317733"/>
            <a:ext cx="8553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CS412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Software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Security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9193" y="853401"/>
            <a:ext cx="4040504" cy="1336040"/>
            <a:chOff x="309193" y="853401"/>
            <a:chExt cx="4040504" cy="1336040"/>
          </a:xfrm>
        </p:grpSpPr>
        <p:sp>
          <p:nvSpPr>
            <p:cNvPr id="3" name="object 3"/>
            <p:cNvSpPr/>
            <p:nvPr/>
          </p:nvSpPr>
          <p:spPr>
            <a:xfrm>
              <a:off x="309193" y="853401"/>
              <a:ext cx="3989704" cy="186690"/>
            </a:xfrm>
            <a:custGeom>
              <a:avLst/>
              <a:gdLst/>
              <a:ahLst/>
              <a:cxnLst/>
              <a:rect l="l" t="t" r="r" b="b"/>
              <a:pathLst>
                <a:path w="3989704" h="186690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559"/>
                  </a:lnTo>
                  <a:lnTo>
                    <a:pt x="3989652" y="186559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194" y="1027315"/>
              <a:ext cx="3989651" cy="506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994" y="2087575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794" y="2074875"/>
              <a:ext cx="3938802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8846" y="897648"/>
              <a:ext cx="50751" cy="118992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9193" y="1071581"/>
              <a:ext cx="3989704" cy="1066800"/>
            </a:xfrm>
            <a:custGeom>
              <a:avLst/>
              <a:gdLst/>
              <a:ahLst/>
              <a:cxnLst/>
              <a:rect l="l" t="t" r="r" b="b"/>
              <a:pathLst>
                <a:path w="3989704" h="1066800">
                  <a:moveTo>
                    <a:pt x="3989652" y="0"/>
                  </a:moveTo>
                  <a:lnTo>
                    <a:pt x="0" y="0"/>
                  </a:lnTo>
                  <a:lnTo>
                    <a:pt x="0" y="1015993"/>
                  </a:lnTo>
                  <a:lnTo>
                    <a:pt x="4008" y="1035718"/>
                  </a:lnTo>
                  <a:lnTo>
                    <a:pt x="14922" y="1051870"/>
                  </a:lnTo>
                  <a:lnTo>
                    <a:pt x="31075" y="1062785"/>
                  </a:lnTo>
                  <a:lnTo>
                    <a:pt x="50800" y="1066793"/>
                  </a:lnTo>
                  <a:lnTo>
                    <a:pt x="3938852" y="1066793"/>
                  </a:lnTo>
                  <a:lnTo>
                    <a:pt x="3958576" y="1062785"/>
                  </a:lnTo>
                  <a:lnTo>
                    <a:pt x="3974729" y="1051870"/>
                  </a:lnTo>
                  <a:lnTo>
                    <a:pt x="3985644" y="1035718"/>
                  </a:lnTo>
                  <a:lnTo>
                    <a:pt x="3989652" y="1015993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846" y="935728"/>
              <a:ext cx="0" cy="1170940"/>
            </a:xfrm>
            <a:custGeom>
              <a:avLst/>
              <a:gdLst/>
              <a:ahLst/>
              <a:cxnLst/>
              <a:rect l="l" t="t" r="r" b="b"/>
              <a:pathLst>
                <a:path h="1170939">
                  <a:moveTo>
                    <a:pt x="0" y="117089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6" y="92302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6" y="91032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6" y="89762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551" y="1131138"/>
              <a:ext cx="65265" cy="6526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551" y="1475295"/>
              <a:ext cx="65265" cy="6526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551" y="1647367"/>
              <a:ext cx="65265" cy="65265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47294" y="791499"/>
            <a:ext cx="3914140" cy="130873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OS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process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isolation</a:t>
            </a:r>
            <a:endParaRPr sz="1100">
              <a:latin typeface="Tahoma"/>
              <a:cs typeface="Tahoma"/>
            </a:endParaRPr>
          </a:p>
          <a:p>
            <a:pPr marL="289560" marR="5080">
              <a:lnSpc>
                <a:spcPct val="102600"/>
              </a:lnSpc>
              <a:spcBef>
                <a:spcPts val="305"/>
              </a:spcBef>
            </a:pPr>
            <a:r>
              <a:rPr sz="1100" spc="-35" dirty="0">
                <a:latin typeface="Tahoma"/>
                <a:cs typeface="Tahoma"/>
              </a:rPr>
              <a:t>Memory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protection: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protect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memory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(code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and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data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such 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heap,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stack,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globals)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one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process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from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other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processes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Address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space: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working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memory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one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process</a:t>
            </a:r>
            <a:endParaRPr sz="1100">
              <a:latin typeface="Tahoma"/>
              <a:cs typeface="Tahoma"/>
            </a:endParaRPr>
          </a:p>
          <a:p>
            <a:pPr marL="289560" marR="5080">
              <a:lnSpc>
                <a:spcPct val="102600"/>
              </a:lnSpc>
              <a:spcBef>
                <a:spcPts val="5"/>
              </a:spcBef>
            </a:pPr>
            <a:r>
              <a:rPr sz="1100" spc="-30" dirty="0">
                <a:latin typeface="Tahoma"/>
                <a:cs typeface="Tahoma"/>
              </a:rPr>
              <a:t>Today’s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system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implement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address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spaces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(virtual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memory) 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through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page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tables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help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Memory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Management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Unit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40" dirty="0">
                <a:latin typeface="Tahoma"/>
                <a:cs typeface="Tahoma"/>
              </a:rPr>
              <a:t>(MMU)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18" name="object 18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2303995" y="122301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0" dirty="0"/>
              <a:t> </a:t>
            </a:r>
            <a:r>
              <a:rPr spc="-25" dirty="0"/>
              <a:t>Payer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399296" y="3317733"/>
            <a:ext cx="8553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CS412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Software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Security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193" y="250329"/>
            <a:ext cx="3989704" cy="200660"/>
          </a:xfrm>
          <a:custGeom>
            <a:avLst/>
            <a:gdLst/>
            <a:ahLst/>
            <a:cxnLst/>
            <a:rect l="l" t="t" r="r" b="b"/>
            <a:pathLst>
              <a:path w="3989704" h="20065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0082"/>
                </a:lnTo>
                <a:lnTo>
                  <a:pt x="3989652" y="200082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239216"/>
            <a:ext cx="19157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5" dirty="0">
                <a:solidFill>
                  <a:srgbClr val="FFFFFF"/>
                </a:solidFill>
              </a:rPr>
              <a:t>OS</a:t>
            </a:r>
            <a:r>
              <a:rPr spc="10" dirty="0">
                <a:solidFill>
                  <a:srgbClr val="FFFFFF"/>
                </a:solidFill>
              </a:rPr>
              <a:t> </a:t>
            </a:r>
            <a:r>
              <a:rPr spc="-65" dirty="0">
                <a:solidFill>
                  <a:srgbClr val="FFFFFF"/>
                </a:solidFill>
              </a:rPr>
              <a:t>designs:</a:t>
            </a:r>
            <a:r>
              <a:rPr spc="135" dirty="0">
                <a:solidFill>
                  <a:srgbClr val="FFFFFF"/>
                </a:solidFill>
              </a:rPr>
              <a:t> </a:t>
            </a:r>
            <a:r>
              <a:rPr spc="-45" dirty="0">
                <a:solidFill>
                  <a:srgbClr val="FFFFFF"/>
                </a:solidFill>
              </a:rPr>
              <a:t>single</a:t>
            </a:r>
            <a:r>
              <a:rPr spc="10" dirty="0">
                <a:solidFill>
                  <a:srgbClr val="FFFFFF"/>
                </a:solidFill>
              </a:rPr>
              <a:t> </a:t>
            </a:r>
            <a:r>
              <a:rPr spc="-50" dirty="0">
                <a:solidFill>
                  <a:srgbClr val="FFFFFF"/>
                </a:solidFill>
              </a:rPr>
              <a:t>domain</a:t>
            </a:r>
            <a:r>
              <a:rPr spc="1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(1/4)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09193" y="294521"/>
            <a:ext cx="4040504" cy="2799715"/>
            <a:chOff x="309193" y="294521"/>
            <a:chExt cx="4040504" cy="27997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194" y="437756"/>
              <a:ext cx="3989651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994" y="2992196"/>
              <a:ext cx="1016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794" y="2979496"/>
              <a:ext cx="3938802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8846" y="294563"/>
              <a:ext cx="50751" cy="269763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9193" y="481998"/>
              <a:ext cx="3989704" cy="2561590"/>
            </a:xfrm>
            <a:custGeom>
              <a:avLst/>
              <a:gdLst/>
              <a:ahLst/>
              <a:cxnLst/>
              <a:rect l="l" t="t" r="r" b="b"/>
              <a:pathLst>
                <a:path w="3989704" h="2561590">
                  <a:moveTo>
                    <a:pt x="3989652" y="0"/>
                  </a:moveTo>
                  <a:lnTo>
                    <a:pt x="0" y="0"/>
                  </a:lnTo>
                  <a:lnTo>
                    <a:pt x="0" y="2510197"/>
                  </a:lnTo>
                  <a:lnTo>
                    <a:pt x="4008" y="2529922"/>
                  </a:lnTo>
                  <a:lnTo>
                    <a:pt x="14922" y="2546075"/>
                  </a:lnTo>
                  <a:lnTo>
                    <a:pt x="31075" y="2556989"/>
                  </a:lnTo>
                  <a:lnTo>
                    <a:pt x="50800" y="2560998"/>
                  </a:lnTo>
                  <a:lnTo>
                    <a:pt x="3938852" y="2560998"/>
                  </a:lnTo>
                  <a:lnTo>
                    <a:pt x="3958576" y="2556989"/>
                  </a:lnTo>
                  <a:lnTo>
                    <a:pt x="3974729" y="2546075"/>
                  </a:lnTo>
                  <a:lnTo>
                    <a:pt x="3985644" y="2529922"/>
                  </a:lnTo>
                  <a:lnTo>
                    <a:pt x="3989652" y="2510197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6" y="332622"/>
              <a:ext cx="0" cy="2679065"/>
            </a:xfrm>
            <a:custGeom>
              <a:avLst/>
              <a:gdLst/>
              <a:ahLst/>
              <a:cxnLst/>
              <a:rect l="l" t="t" r="r" b="b"/>
              <a:pathLst>
                <a:path h="2679065">
                  <a:moveTo>
                    <a:pt x="0" y="267862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6" y="31992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6" y="30722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8846" y="29452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551" y="535762"/>
              <a:ext cx="65265" cy="6526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551" y="707834"/>
              <a:ext cx="65265" cy="6526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551" y="1051979"/>
              <a:ext cx="65265" cy="65265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24395" y="452309"/>
            <a:ext cx="3638550" cy="708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65" dirty="0">
                <a:latin typeface="Tahoma"/>
                <a:cs typeface="Tahoma"/>
              </a:rPr>
              <a:t>A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single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layer,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isolation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or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compartmentalization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</a:pPr>
            <a:r>
              <a:rPr sz="1100" spc="20" dirty="0">
                <a:latin typeface="Tahoma"/>
                <a:cs typeface="Tahoma"/>
              </a:rPr>
              <a:t>All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code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runs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same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domain: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application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directly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call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operating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system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drivers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20" dirty="0">
                <a:latin typeface="Tahoma"/>
                <a:cs typeface="Tahoma"/>
              </a:rPr>
              <a:t>High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performance,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often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used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embedded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systems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4006" y="1387106"/>
            <a:ext cx="2879994" cy="1282497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073389" y="2725234"/>
            <a:ext cx="4616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Tahoma"/>
                <a:cs typeface="Tahoma"/>
              </a:rPr>
              <a:t>Figure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3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21" name="object 21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2303995" y="122301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2303995" y="122301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0" dirty="0"/>
              <a:t> </a:t>
            </a:r>
            <a:r>
              <a:rPr spc="-25" dirty="0"/>
              <a:t>Payer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399296" y="3317733"/>
            <a:ext cx="8553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CS412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Software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Security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193" y="178422"/>
            <a:ext cx="3989704" cy="200660"/>
          </a:xfrm>
          <a:custGeom>
            <a:avLst/>
            <a:gdLst/>
            <a:ahLst/>
            <a:cxnLst/>
            <a:rect l="l" t="t" r="r" b="b"/>
            <a:pathLst>
              <a:path w="3989704" h="20066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0082"/>
                </a:lnTo>
                <a:lnTo>
                  <a:pt x="3989652" y="200082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167308"/>
            <a:ext cx="167576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5" dirty="0">
                <a:solidFill>
                  <a:srgbClr val="FFFFFF"/>
                </a:solidFill>
              </a:rPr>
              <a:t>OS </a:t>
            </a:r>
            <a:r>
              <a:rPr spc="-65" dirty="0">
                <a:solidFill>
                  <a:srgbClr val="FFFFFF"/>
                </a:solidFill>
              </a:rPr>
              <a:t>design:</a:t>
            </a:r>
            <a:r>
              <a:rPr spc="135" dirty="0">
                <a:solidFill>
                  <a:srgbClr val="FFFFFF"/>
                </a:solidFill>
              </a:rPr>
              <a:t> </a:t>
            </a:r>
            <a:r>
              <a:rPr spc="-25" dirty="0">
                <a:solidFill>
                  <a:srgbClr val="FFFFFF"/>
                </a:solidFill>
              </a:rPr>
              <a:t>monolithic</a:t>
            </a:r>
            <a:r>
              <a:rPr spc="1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(2/4)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09193" y="222621"/>
            <a:ext cx="4040504" cy="2979420"/>
            <a:chOff x="309193" y="222621"/>
            <a:chExt cx="4040504" cy="29794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194" y="365848"/>
              <a:ext cx="3989651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994" y="3100070"/>
              <a:ext cx="1016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794" y="3087370"/>
              <a:ext cx="3938802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8846" y="222656"/>
              <a:ext cx="50751" cy="287741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9193" y="410098"/>
              <a:ext cx="3989704" cy="2741295"/>
            </a:xfrm>
            <a:custGeom>
              <a:avLst/>
              <a:gdLst/>
              <a:ahLst/>
              <a:cxnLst/>
              <a:rect l="l" t="t" r="r" b="b"/>
              <a:pathLst>
                <a:path w="3989704" h="2741295">
                  <a:moveTo>
                    <a:pt x="3989652" y="0"/>
                  </a:moveTo>
                  <a:lnTo>
                    <a:pt x="0" y="0"/>
                  </a:lnTo>
                  <a:lnTo>
                    <a:pt x="0" y="2689972"/>
                  </a:lnTo>
                  <a:lnTo>
                    <a:pt x="4008" y="2709696"/>
                  </a:lnTo>
                  <a:lnTo>
                    <a:pt x="14922" y="2725849"/>
                  </a:lnTo>
                  <a:lnTo>
                    <a:pt x="31075" y="2736763"/>
                  </a:lnTo>
                  <a:lnTo>
                    <a:pt x="50800" y="2740772"/>
                  </a:lnTo>
                  <a:lnTo>
                    <a:pt x="3938852" y="2740772"/>
                  </a:lnTo>
                  <a:lnTo>
                    <a:pt x="3958576" y="2736763"/>
                  </a:lnTo>
                  <a:lnTo>
                    <a:pt x="3974729" y="2725849"/>
                  </a:lnTo>
                  <a:lnTo>
                    <a:pt x="3985644" y="2709696"/>
                  </a:lnTo>
                  <a:lnTo>
                    <a:pt x="3989652" y="2689972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6" y="260721"/>
              <a:ext cx="0" cy="2858770"/>
            </a:xfrm>
            <a:custGeom>
              <a:avLst/>
              <a:gdLst/>
              <a:ahLst/>
              <a:cxnLst/>
              <a:rect l="l" t="t" r="r" b="b"/>
              <a:pathLst>
                <a:path h="2858770">
                  <a:moveTo>
                    <a:pt x="0" y="285839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6" y="24802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6" y="23532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8846" y="22262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551" y="463854"/>
              <a:ext cx="65265" cy="6526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551" y="635927"/>
              <a:ext cx="65265" cy="6526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2551" y="807999"/>
              <a:ext cx="65265" cy="6526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551" y="980071"/>
              <a:ext cx="65265" cy="6526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24395" y="380401"/>
            <a:ext cx="3633470" cy="8801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648970">
              <a:lnSpc>
                <a:spcPct val="102600"/>
              </a:lnSpc>
              <a:spcBef>
                <a:spcPts val="55"/>
              </a:spcBef>
            </a:pPr>
            <a:r>
              <a:rPr sz="1100" spc="-55" dirty="0">
                <a:latin typeface="Tahoma"/>
                <a:cs typeface="Tahoma"/>
              </a:rPr>
              <a:t>Two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layers: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operating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system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and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applications 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OS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manages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resources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orchestrates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access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</a:pPr>
            <a:r>
              <a:rPr sz="1100" spc="-30" dirty="0">
                <a:latin typeface="Tahoma"/>
                <a:cs typeface="Tahoma"/>
              </a:rPr>
              <a:t>Applications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are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unprivileged,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must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request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access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from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OS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Linux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fully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Windows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mostly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follows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approach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 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performance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(isolating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individual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components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expensive)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64006" y="1494979"/>
            <a:ext cx="2879994" cy="1282497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2073389" y="2833095"/>
            <a:ext cx="4616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Tahoma"/>
                <a:cs typeface="Tahoma"/>
              </a:rPr>
              <a:t>Figure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4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22" name="object 22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0" dirty="0"/>
              <a:t> </a:t>
            </a:r>
            <a:r>
              <a:rPr spc="-25" dirty="0"/>
              <a:t>Payer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399296" y="3317733"/>
            <a:ext cx="8553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CS412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Software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Security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193" y="98729"/>
            <a:ext cx="3989704" cy="200660"/>
          </a:xfrm>
          <a:custGeom>
            <a:avLst/>
            <a:gdLst/>
            <a:ahLst/>
            <a:cxnLst/>
            <a:rect l="l" t="t" r="r" b="b"/>
            <a:pathLst>
              <a:path w="3989704" h="20066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0082"/>
                </a:lnTo>
                <a:lnTo>
                  <a:pt x="3989652" y="200082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87628"/>
            <a:ext cx="17799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5" dirty="0">
                <a:solidFill>
                  <a:srgbClr val="FFFFFF"/>
                </a:solidFill>
              </a:rPr>
              <a:t>OS</a:t>
            </a:r>
            <a:r>
              <a:rPr spc="15" dirty="0">
                <a:solidFill>
                  <a:srgbClr val="FFFFFF"/>
                </a:solidFill>
              </a:rPr>
              <a:t> </a:t>
            </a:r>
            <a:r>
              <a:rPr spc="-65" dirty="0">
                <a:solidFill>
                  <a:srgbClr val="FFFFFF"/>
                </a:solidFill>
              </a:rPr>
              <a:t>design:</a:t>
            </a:r>
            <a:r>
              <a:rPr spc="145" dirty="0">
                <a:solidFill>
                  <a:srgbClr val="FFFFFF"/>
                </a:solidFill>
              </a:rPr>
              <a:t> </a:t>
            </a:r>
            <a:r>
              <a:rPr spc="-45" dirty="0">
                <a:solidFill>
                  <a:srgbClr val="FFFFFF"/>
                </a:solidFill>
              </a:rPr>
              <a:t>micro-kernel</a:t>
            </a:r>
            <a:r>
              <a:rPr spc="2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(3/4)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09193" y="142930"/>
            <a:ext cx="4040504" cy="3209290"/>
            <a:chOff x="309193" y="142930"/>
            <a:chExt cx="4040504" cy="32092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194" y="286169"/>
              <a:ext cx="3989651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994" y="3250552"/>
              <a:ext cx="1016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794" y="3237852"/>
              <a:ext cx="3938802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8846" y="142976"/>
              <a:ext cx="50751" cy="310757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9193" y="330406"/>
              <a:ext cx="3989704" cy="2971165"/>
            </a:xfrm>
            <a:custGeom>
              <a:avLst/>
              <a:gdLst/>
              <a:ahLst/>
              <a:cxnLst/>
              <a:rect l="l" t="t" r="r" b="b"/>
              <a:pathLst>
                <a:path w="3989704" h="2971165">
                  <a:moveTo>
                    <a:pt x="3989652" y="0"/>
                  </a:moveTo>
                  <a:lnTo>
                    <a:pt x="0" y="0"/>
                  </a:lnTo>
                  <a:lnTo>
                    <a:pt x="0" y="2920145"/>
                  </a:lnTo>
                  <a:lnTo>
                    <a:pt x="4008" y="2939870"/>
                  </a:lnTo>
                  <a:lnTo>
                    <a:pt x="14922" y="2956023"/>
                  </a:lnTo>
                  <a:lnTo>
                    <a:pt x="31075" y="2966937"/>
                  </a:lnTo>
                  <a:lnTo>
                    <a:pt x="50800" y="2970945"/>
                  </a:lnTo>
                  <a:lnTo>
                    <a:pt x="3938852" y="2970945"/>
                  </a:lnTo>
                  <a:lnTo>
                    <a:pt x="3958576" y="2966937"/>
                  </a:lnTo>
                  <a:lnTo>
                    <a:pt x="3974729" y="2956023"/>
                  </a:lnTo>
                  <a:lnTo>
                    <a:pt x="3985644" y="2939870"/>
                  </a:lnTo>
                  <a:lnTo>
                    <a:pt x="3989652" y="2920145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6" y="181030"/>
              <a:ext cx="0" cy="3088640"/>
            </a:xfrm>
            <a:custGeom>
              <a:avLst/>
              <a:gdLst/>
              <a:ahLst/>
              <a:cxnLst/>
              <a:rect l="l" t="t" r="r" b="b"/>
              <a:pathLst>
                <a:path h="3088640">
                  <a:moveTo>
                    <a:pt x="0" y="30885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6" y="16833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6" y="15563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8846" y="14293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551" y="384162"/>
              <a:ext cx="65265" cy="6526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551" y="556247"/>
              <a:ext cx="65265" cy="6526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2327" y="784009"/>
              <a:ext cx="52590" cy="5259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2327" y="935837"/>
              <a:ext cx="52590" cy="5259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2327" y="1087666"/>
              <a:ext cx="52590" cy="5259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551" y="1310335"/>
              <a:ext cx="65265" cy="65265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624395" y="300722"/>
            <a:ext cx="3239770" cy="11182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53365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Tahoma"/>
                <a:cs typeface="Tahoma"/>
              </a:rPr>
              <a:t>Many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layers: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each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component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separate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process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Only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essential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parts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are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privileged</a:t>
            </a:r>
            <a:endParaRPr sz="1100">
              <a:latin typeface="Tahoma"/>
              <a:cs typeface="Tahoma"/>
            </a:endParaRPr>
          </a:p>
          <a:p>
            <a:pPr marL="289560" marR="1008380">
              <a:lnSpc>
                <a:spcPct val="100000"/>
              </a:lnSpc>
              <a:spcBef>
                <a:spcPts val="475"/>
              </a:spcBef>
            </a:pPr>
            <a:r>
              <a:rPr sz="1000" spc="-30" dirty="0">
                <a:latin typeface="Tahoma"/>
                <a:cs typeface="Tahoma"/>
              </a:rPr>
              <a:t>Process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abstraction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(address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spaces) </a:t>
            </a:r>
            <a:r>
              <a:rPr sz="1000" spc="-29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Process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management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(scheduling) </a:t>
            </a:r>
            <a:r>
              <a:rPr sz="1000" spc="-30" dirty="0">
                <a:latin typeface="Tahoma"/>
                <a:cs typeface="Tahoma"/>
              </a:rPr>
              <a:t> Process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communication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(IPC)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100" spc="-25" dirty="0">
                <a:latin typeface="Tahoma"/>
                <a:cs typeface="Tahoma"/>
              </a:rPr>
              <a:t>Applications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request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access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from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different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OS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processes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0" y="1645462"/>
            <a:ext cx="4608195" cy="1811020"/>
            <a:chOff x="0" y="1645462"/>
            <a:chExt cx="4608195" cy="1811020"/>
          </a:xfrm>
        </p:grpSpPr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4006" y="1645462"/>
              <a:ext cx="2879994" cy="128249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2303995" y="122301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073389" y="2983590"/>
            <a:ext cx="4616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Tahoma"/>
                <a:cs typeface="Tahoma"/>
              </a:rPr>
              <a:t>Figure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5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0" dirty="0"/>
              <a:t> </a:t>
            </a:r>
            <a:r>
              <a:rPr spc="-25" dirty="0"/>
              <a:t>Payer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399296" y="3317733"/>
            <a:ext cx="8553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CS412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Software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Security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193" y="319150"/>
            <a:ext cx="3989704" cy="200660"/>
          </a:xfrm>
          <a:custGeom>
            <a:avLst/>
            <a:gdLst/>
            <a:ahLst/>
            <a:cxnLst/>
            <a:rect l="l" t="t" r="r" b="b"/>
            <a:pathLst>
              <a:path w="3989704" h="20065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0082"/>
                </a:lnTo>
                <a:lnTo>
                  <a:pt x="3989652" y="200082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308050"/>
            <a:ext cx="15963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5" dirty="0">
                <a:solidFill>
                  <a:srgbClr val="FFFFFF"/>
                </a:solidFill>
              </a:rPr>
              <a:t>OS</a:t>
            </a:r>
            <a:r>
              <a:rPr spc="10" dirty="0">
                <a:solidFill>
                  <a:srgbClr val="FFFFFF"/>
                </a:solidFill>
              </a:rPr>
              <a:t> </a:t>
            </a:r>
            <a:r>
              <a:rPr spc="-65" dirty="0">
                <a:solidFill>
                  <a:srgbClr val="FFFFFF"/>
                </a:solidFill>
              </a:rPr>
              <a:t>design:</a:t>
            </a:r>
            <a:r>
              <a:rPr spc="135" dirty="0">
                <a:solidFill>
                  <a:srgbClr val="FFFFFF"/>
                </a:solidFill>
              </a:rPr>
              <a:t> </a:t>
            </a:r>
            <a:r>
              <a:rPr spc="-40" dirty="0">
                <a:solidFill>
                  <a:srgbClr val="FFFFFF"/>
                </a:solidFill>
              </a:rPr>
              <a:t>library</a:t>
            </a:r>
            <a:r>
              <a:rPr spc="10" dirty="0">
                <a:solidFill>
                  <a:srgbClr val="FFFFFF"/>
                </a:solidFill>
              </a:rPr>
              <a:t> </a:t>
            </a:r>
            <a:r>
              <a:rPr spc="-65" dirty="0">
                <a:solidFill>
                  <a:srgbClr val="FFFFFF"/>
                </a:solidFill>
              </a:rPr>
              <a:t>os</a:t>
            </a:r>
            <a:r>
              <a:rPr spc="1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(4/4)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09193" y="363360"/>
            <a:ext cx="4040504" cy="2627630"/>
            <a:chOff x="309193" y="363360"/>
            <a:chExt cx="4040504" cy="26276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194" y="506577"/>
              <a:ext cx="3989651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994" y="2888958"/>
              <a:ext cx="1016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794" y="2876257"/>
              <a:ext cx="3938802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8846" y="363385"/>
              <a:ext cx="50751" cy="252557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9193" y="550837"/>
              <a:ext cx="3989704" cy="2389505"/>
            </a:xfrm>
            <a:custGeom>
              <a:avLst/>
              <a:gdLst/>
              <a:ahLst/>
              <a:cxnLst/>
              <a:rect l="l" t="t" r="r" b="b"/>
              <a:pathLst>
                <a:path w="3989704" h="2389505">
                  <a:moveTo>
                    <a:pt x="3989652" y="0"/>
                  </a:moveTo>
                  <a:lnTo>
                    <a:pt x="0" y="0"/>
                  </a:lnTo>
                  <a:lnTo>
                    <a:pt x="0" y="2338120"/>
                  </a:lnTo>
                  <a:lnTo>
                    <a:pt x="4008" y="2357845"/>
                  </a:lnTo>
                  <a:lnTo>
                    <a:pt x="14922" y="2373998"/>
                  </a:lnTo>
                  <a:lnTo>
                    <a:pt x="31075" y="2384912"/>
                  </a:lnTo>
                  <a:lnTo>
                    <a:pt x="50800" y="2388921"/>
                  </a:lnTo>
                  <a:lnTo>
                    <a:pt x="3938852" y="2388921"/>
                  </a:lnTo>
                  <a:lnTo>
                    <a:pt x="3958576" y="2384912"/>
                  </a:lnTo>
                  <a:lnTo>
                    <a:pt x="3974729" y="2373998"/>
                  </a:lnTo>
                  <a:lnTo>
                    <a:pt x="3985644" y="2357845"/>
                  </a:lnTo>
                  <a:lnTo>
                    <a:pt x="3989652" y="2338120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6" y="401460"/>
              <a:ext cx="0" cy="2506980"/>
            </a:xfrm>
            <a:custGeom>
              <a:avLst/>
              <a:gdLst/>
              <a:ahLst/>
              <a:cxnLst/>
              <a:rect l="l" t="t" r="r" b="b"/>
              <a:pathLst>
                <a:path h="2506980">
                  <a:moveTo>
                    <a:pt x="0" y="250654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6" y="38876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6" y="37606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8846" y="36336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551" y="604583"/>
              <a:ext cx="65265" cy="6526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551" y="776668"/>
              <a:ext cx="65265" cy="6526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2551" y="948740"/>
              <a:ext cx="65265" cy="65265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24395" y="521143"/>
            <a:ext cx="3096260" cy="535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Tahoma"/>
                <a:cs typeface="Tahoma"/>
              </a:rPr>
              <a:t>Few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thin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layers;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flat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structure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30" dirty="0">
                <a:latin typeface="Tahoma"/>
                <a:cs typeface="Tahoma"/>
              </a:rPr>
              <a:t>Micro-kernel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exposes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bare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OS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services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25" dirty="0">
                <a:latin typeface="Tahoma"/>
                <a:cs typeface="Tahoma"/>
              </a:rPr>
              <a:t>Each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application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brings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all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necessary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OS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components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64006" y="1283867"/>
            <a:ext cx="2879994" cy="1282497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073389" y="2621983"/>
            <a:ext cx="4616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Tahoma"/>
                <a:cs typeface="Tahoma"/>
              </a:rPr>
              <a:t>Figure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6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21" name="object 21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0" dirty="0"/>
              <a:t> </a:t>
            </a:r>
            <a:r>
              <a:rPr spc="-25" dirty="0"/>
              <a:t>Payer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399296" y="3317733"/>
            <a:ext cx="8553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CS412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Software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Security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9193" y="928496"/>
            <a:ext cx="4040504" cy="1148080"/>
            <a:chOff x="309193" y="928496"/>
            <a:chExt cx="4040504" cy="1148080"/>
          </a:xfrm>
        </p:grpSpPr>
        <p:sp>
          <p:nvSpPr>
            <p:cNvPr id="3" name="object 3"/>
            <p:cNvSpPr/>
            <p:nvPr/>
          </p:nvSpPr>
          <p:spPr>
            <a:xfrm>
              <a:off x="309193" y="928496"/>
              <a:ext cx="3989704" cy="179070"/>
            </a:xfrm>
            <a:custGeom>
              <a:avLst/>
              <a:gdLst/>
              <a:ahLst/>
              <a:cxnLst/>
              <a:rect l="l" t="t" r="r" b="b"/>
              <a:pathLst>
                <a:path w="3989704" h="179069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8598"/>
                  </a:lnTo>
                  <a:lnTo>
                    <a:pt x="3989652" y="178598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194" y="1094448"/>
              <a:ext cx="3989651" cy="506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994" y="1974939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794" y="1962238"/>
              <a:ext cx="3938802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8846" y="972743"/>
              <a:ext cx="50751" cy="100219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9193" y="1138720"/>
              <a:ext cx="3989704" cy="887094"/>
            </a:xfrm>
            <a:custGeom>
              <a:avLst/>
              <a:gdLst/>
              <a:ahLst/>
              <a:cxnLst/>
              <a:rect l="l" t="t" r="r" b="b"/>
              <a:pathLst>
                <a:path w="3989704" h="887094">
                  <a:moveTo>
                    <a:pt x="3989652" y="0"/>
                  </a:moveTo>
                  <a:lnTo>
                    <a:pt x="0" y="0"/>
                  </a:lnTo>
                  <a:lnTo>
                    <a:pt x="0" y="836218"/>
                  </a:lnTo>
                  <a:lnTo>
                    <a:pt x="4008" y="855943"/>
                  </a:lnTo>
                  <a:lnTo>
                    <a:pt x="14922" y="872096"/>
                  </a:lnTo>
                  <a:lnTo>
                    <a:pt x="31075" y="883010"/>
                  </a:lnTo>
                  <a:lnTo>
                    <a:pt x="50800" y="887019"/>
                  </a:lnTo>
                  <a:lnTo>
                    <a:pt x="3938852" y="887019"/>
                  </a:lnTo>
                  <a:lnTo>
                    <a:pt x="3958576" y="883010"/>
                  </a:lnTo>
                  <a:lnTo>
                    <a:pt x="3974729" y="872096"/>
                  </a:lnTo>
                  <a:lnTo>
                    <a:pt x="3985644" y="855943"/>
                  </a:lnTo>
                  <a:lnTo>
                    <a:pt x="3989652" y="836218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846" y="1010827"/>
              <a:ext cx="0" cy="983615"/>
            </a:xfrm>
            <a:custGeom>
              <a:avLst/>
              <a:gdLst/>
              <a:ahLst/>
              <a:cxnLst/>
              <a:rect l="l" t="t" r="r" b="b"/>
              <a:pathLst>
                <a:path h="983614">
                  <a:moveTo>
                    <a:pt x="0" y="98316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6" y="99812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6" y="98542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6" y="97272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551" y="1198283"/>
              <a:ext cx="65265" cy="6526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551" y="1370355"/>
              <a:ext cx="65265" cy="6526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551" y="1542427"/>
              <a:ext cx="65265" cy="6526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551" y="1714500"/>
              <a:ext cx="65265" cy="6526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551" y="1886572"/>
              <a:ext cx="65265" cy="6526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47294" y="874557"/>
            <a:ext cx="3522979" cy="112077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Hardware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abstraction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280"/>
              </a:spcBef>
            </a:pPr>
            <a:r>
              <a:rPr sz="1100" spc="-10" dirty="0">
                <a:latin typeface="Tahoma"/>
                <a:cs typeface="Tahoma"/>
              </a:rPr>
              <a:t>Virtual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memory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through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60" dirty="0">
                <a:latin typeface="Tahoma"/>
                <a:cs typeface="Tahoma"/>
              </a:rPr>
              <a:t>MMU/OS</a:t>
            </a:r>
            <a:endParaRPr sz="1100">
              <a:latin typeface="Tahoma"/>
              <a:cs typeface="Tahoma"/>
            </a:endParaRPr>
          </a:p>
          <a:p>
            <a:pPr marL="289560" marR="666750">
              <a:lnSpc>
                <a:spcPct val="102600"/>
              </a:lnSpc>
            </a:pPr>
            <a:r>
              <a:rPr sz="1100" spc="-20" dirty="0">
                <a:latin typeface="Tahoma"/>
                <a:cs typeface="Tahoma"/>
              </a:rPr>
              <a:t>Only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OS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has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access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raw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physical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memory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70" dirty="0">
                <a:latin typeface="Tahoma"/>
                <a:cs typeface="Tahoma"/>
              </a:rPr>
              <a:t>DMA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trusted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devices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sz="1100" spc="-20" dirty="0">
                <a:latin typeface="Tahoma"/>
                <a:cs typeface="Tahoma"/>
              </a:rPr>
              <a:t>ISA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enforces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privilege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abstraction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(ring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0/3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x86)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sz="1100" i="1" spc="-70" dirty="0">
                <a:latin typeface="Arial"/>
                <a:cs typeface="Arial"/>
              </a:rPr>
              <a:t>Hardware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i="1" spc="-45" dirty="0">
                <a:latin typeface="Arial"/>
                <a:cs typeface="Arial"/>
              </a:rPr>
              <a:t>abstractions</a:t>
            </a:r>
            <a:r>
              <a:rPr sz="1100" i="1" spc="65" dirty="0">
                <a:latin typeface="Arial"/>
                <a:cs typeface="Arial"/>
              </a:rPr>
              <a:t> </a:t>
            </a:r>
            <a:r>
              <a:rPr sz="1100" i="1" spc="-85" dirty="0">
                <a:latin typeface="Arial"/>
                <a:cs typeface="Arial"/>
              </a:rPr>
              <a:t>are</a:t>
            </a:r>
            <a:r>
              <a:rPr sz="1100" i="1" spc="65" dirty="0">
                <a:latin typeface="Arial"/>
                <a:cs typeface="Arial"/>
              </a:rPr>
              <a:t> </a:t>
            </a:r>
            <a:r>
              <a:rPr sz="1100" i="1" spc="-45" dirty="0">
                <a:latin typeface="Arial"/>
                <a:cs typeface="Arial"/>
              </a:rPr>
              <a:t>fundamental</a:t>
            </a:r>
            <a:r>
              <a:rPr sz="1100" i="1" spc="6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for</a:t>
            </a:r>
            <a:r>
              <a:rPr sz="1100" i="1" spc="65" dirty="0">
                <a:latin typeface="Arial"/>
                <a:cs typeface="Arial"/>
              </a:rPr>
              <a:t> </a:t>
            </a:r>
            <a:r>
              <a:rPr sz="1100" i="1" spc="-60" dirty="0">
                <a:latin typeface="Arial"/>
                <a:cs typeface="Arial"/>
              </a:rPr>
              <a:t>performance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20" name="object 20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2303995" y="122301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2303995" y="122301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0" dirty="0"/>
              <a:t> </a:t>
            </a:r>
            <a:r>
              <a:rPr spc="-25" dirty="0"/>
              <a:t>Payer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399296" y="3317733"/>
            <a:ext cx="8553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CS412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Software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Security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0"/>
            <a:ext cx="10890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latin typeface="Tahoma"/>
                <a:cs typeface="Tahoma"/>
              </a:rPr>
              <a:t>Access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control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5587"/>
            <a:ext cx="4608004" cy="506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401660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4395" y="1318220"/>
            <a:ext cx="3642995" cy="535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30" dirty="0">
                <a:latin typeface="Trebuchet MS"/>
                <a:cs typeface="Trebuchet MS"/>
              </a:rPr>
              <a:t>Authentication:</a:t>
            </a:r>
            <a:r>
              <a:rPr sz="1100" b="1" spc="155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ahoma"/>
                <a:cs typeface="Tahoma"/>
              </a:rPr>
              <a:t>Who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are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you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(what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you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know,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have,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are)?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b="1" spc="-35" dirty="0">
                <a:latin typeface="Trebuchet MS"/>
                <a:cs typeface="Trebuchet MS"/>
              </a:rPr>
              <a:t>Authorization:</a:t>
            </a:r>
            <a:r>
              <a:rPr sz="1100" b="1" spc="16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ahoma"/>
                <a:cs typeface="Tahoma"/>
              </a:rPr>
              <a:t>Who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has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access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object?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b="1" spc="-15" dirty="0">
                <a:latin typeface="Trebuchet MS"/>
                <a:cs typeface="Trebuchet MS"/>
              </a:rPr>
              <a:t>Audit/Provenance:</a:t>
            </a:r>
            <a:r>
              <a:rPr sz="1100" b="1" spc="15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ahoma"/>
                <a:cs typeface="Tahoma"/>
              </a:rPr>
              <a:t>I’ll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check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what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you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did.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573746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745818"/>
            <a:ext cx="65265" cy="6526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9" name="object 9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0" dirty="0"/>
              <a:t> </a:t>
            </a:r>
            <a:r>
              <a:rPr spc="-25" dirty="0"/>
              <a:t>Payer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399296" y="3317733"/>
            <a:ext cx="8553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CS412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Software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Security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9193" y="767714"/>
            <a:ext cx="4040504" cy="1550035"/>
            <a:chOff x="309193" y="767714"/>
            <a:chExt cx="4040504" cy="1550035"/>
          </a:xfrm>
        </p:grpSpPr>
        <p:sp>
          <p:nvSpPr>
            <p:cNvPr id="3" name="object 3"/>
            <p:cNvSpPr/>
            <p:nvPr/>
          </p:nvSpPr>
          <p:spPr>
            <a:xfrm>
              <a:off x="309193" y="767714"/>
              <a:ext cx="3989704" cy="186690"/>
            </a:xfrm>
            <a:custGeom>
              <a:avLst/>
              <a:gdLst/>
              <a:ahLst/>
              <a:cxnLst/>
              <a:rect l="l" t="t" r="r" b="b"/>
              <a:pathLst>
                <a:path w="3989704" h="186690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559"/>
                  </a:lnTo>
                  <a:lnTo>
                    <a:pt x="3989652" y="186559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194" y="941628"/>
              <a:ext cx="3989651" cy="506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994" y="2216111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794" y="2203411"/>
              <a:ext cx="3938802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8846" y="811961"/>
              <a:ext cx="50751" cy="14041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9193" y="985892"/>
              <a:ext cx="3989704" cy="1281430"/>
            </a:xfrm>
            <a:custGeom>
              <a:avLst/>
              <a:gdLst/>
              <a:ahLst/>
              <a:cxnLst/>
              <a:rect l="l" t="t" r="r" b="b"/>
              <a:pathLst>
                <a:path w="3989704" h="1281430">
                  <a:moveTo>
                    <a:pt x="3989652" y="0"/>
                  </a:moveTo>
                  <a:lnTo>
                    <a:pt x="0" y="0"/>
                  </a:lnTo>
                  <a:lnTo>
                    <a:pt x="0" y="1230219"/>
                  </a:lnTo>
                  <a:lnTo>
                    <a:pt x="4008" y="1249943"/>
                  </a:lnTo>
                  <a:lnTo>
                    <a:pt x="14922" y="1266096"/>
                  </a:lnTo>
                  <a:lnTo>
                    <a:pt x="31075" y="1277011"/>
                  </a:lnTo>
                  <a:lnTo>
                    <a:pt x="50800" y="1281019"/>
                  </a:lnTo>
                  <a:lnTo>
                    <a:pt x="3938852" y="1281019"/>
                  </a:lnTo>
                  <a:lnTo>
                    <a:pt x="3958576" y="1277011"/>
                  </a:lnTo>
                  <a:lnTo>
                    <a:pt x="3974729" y="1266096"/>
                  </a:lnTo>
                  <a:lnTo>
                    <a:pt x="3985644" y="1249943"/>
                  </a:lnTo>
                  <a:lnTo>
                    <a:pt x="3989652" y="1230219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846" y="850039"/>
              <a:ext cx="0" cy="1385570"/>
            </a:xfrm>
            <a:custGeom>
              <a:avLst/>
              <a:gdLst/>
              <a:ahLst/>
              <a:cxnLst/>
              <a:rect l="l" t="t" r="r" b="b"/>
              <a:pathLst>
                <a:path h="1385570">
                  <a:moveTo>
                    <a:pt x="0" y="138512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6" y="83733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6" y="82463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6" y="81193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551" y="1287615"/>
              <a:ext cx="65265" cy="6526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551" y="1459700"/>
              <a:ext cx="65265" cy="6526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551" y="1631772"/>
              <a:ext cx="65265" cy="6526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2551" y="2127745"/>
              <a:ext cx="65265" cy="65265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342582" y="711642"/>
            <a:ext cx="3016250" cy="152463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Authentication:</a:t>
            </a:r>
            <a:r>
              <a:rPr sz="1100" spc="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who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you?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100" spc="-40" dirty="0">
                <a:latin typeface="Tahoma"/>
                <a:cs typeface="Tahoma"/>
              </a:rPr>
              <a:t>There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three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fundamental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types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identification:</a:t>
            </a:r>
            <a:endParaRPr sz="1100">
              <a:latin typeface="Tahoma"/>
              <a:cs typeface="Tahoma"/>
            </a:endParaRPr>
          </a:p>
          <a:p>
            <a:pPr marL="294005" marR="477520">
              <a:lnSpc>
                <a:spcPct val="102600"/>
              </a:lnSpc>
              <a:spcBef>
                <a:spcPts val="600"/>
              </a:spcBef>
            </a:pPr>
            <a:r>
              <a:rPr sz="1100" spc="-10" dirty="0">
                <a:latin typeface="Tahoma"/>
                <a:cs typeface="Tahoma"/>
              </a:rPr>
              <a:t>What </a:t>
            </a:r>
            <a:r>
              <a:rPr sz="1100" spc="-60" dirty="0">
                <a:latin typeface="Tahoma"/>
                <a:cs typeface="Tahoma"/>
              </a:rPr>
              <a:t>you </a:t>
            </a:r>
            <a:r>
              <a:rPr sz="1100" spc="-65" dirty="0">
                <a:latin typeface="Tahoma"/>
                <a:cs typeface="Tahoma"/>
              </a:rPr>
              <a:t>know: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username </a:t>
            </a:r>
            <a:r>
              <a:rPr sz="1100" spc="120" dirty="0">
                <a:latin typeface="Tahoma"/>
                <a:cs typeface="Tahoma"/>
              </a:rPr>
              <a:t>/ </a:t>
            </a:r>
            <a:r>
              <a:rPr sz="1100" spc="-70" dirty="0">
                <a:latin typeface="Tahoma"/>
                <a:cs typeface="Tahoma"/>
              </a:rPr>
              <a:t>password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What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you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are: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biometrics</a:t>
            </a:r>
            <a:endParaRPr sz="1100">
              <a:latin typeface="Tahoma"/>
              <a:cs typeface="Tahoma"/>
            </a:endParaRPr>
          </a:p>
          <a:p>
            <a:pPr marL="294005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Tahoma"/>
                <a:cs typeface="Tahoma"/>
              </a:rPr>
              <a:t>What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you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have: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second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factor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120" dirty="0">
                <a:latin typeface="Tahoma"/>
                <a:cs typeface="Tahoma"/>
              </a:rPr>
              <a:t>/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smartcard</a:t>
            </a:r>
            <a:endParaRPr sz="1100">
              <a:latin typeface="Tahoma"/>
              <a:cs typeface="Tahoma"/>
            </a:endParaRPr>
          </a:p>
          <a:p>
            <a:pPr marR="523240" algn="ctr">
              <a:lnSpc>
                <a:spcPct val="100000"/>
              </a:lnSpc>
              <a:spcBef>
                <a:spcPts val="630"/>
              </a:spcBef>
            </a:pPr>
            <a:r>
              <a:rPr sz="1100" spc="-45" dirty="0">
                <a:latin typeface="Tahoma"/>
                <a:cs typeface="Tahoma"/>
              </a:rPr>
              <a:t>How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you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authenticate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remote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entity?</a:t>
            </a:r>
            <a:endParaRPr sz="1100">
              <a:latin typeface="Tahoma"/>
              <a:cs typeface="Tahoma"/>
            </a:endParaRPr>
          </a:p>
          <a:p>
            <a:pPr marR="460375" algn="ctr">
              <a:lnSpc>
                <a:spcPct val="100000"/>
              </a:lnSpc>
              <a:spcBef>
                <a:spcPts val="635"/>
              </a:spcBef>
            </a:pPr>
            <a:r>
              <a:rPr sz="1100" spc="-40" dirty="0">
                <a:latin typeface="Tahoma"/>
                <a:cs typeface="Tahoma"/>
              </a:rPr>
              <a:t>Kerberos: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capabilities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tokens.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19" name="object 19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2303995" y="122301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0" dirty="0"/>
              <a:t> </a:t>
            </a:r>
            <a:r>
              <a:rPr spc="-25" dirty="0"/>
              <a:t>Payer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399296" y="3317733"/>
            <a:ext cx="8553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CS412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Software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Security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0"/>
            <a:ext cx="13601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Security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principles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5587"/>
            <a:ext cx="4608004" cy="506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267079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439164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611236"/>
            <a:ext cx="65265" cy="652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42722" y="1183638"/>
            <a:ext cx="3918585" cy="9563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94005" marR="162560">
              <a:lnSpc>
                <a:spcPct val="102600"/>
              </a:lnSpc>
              <a:spcBef>
                <a:spcPts val="55"/>
              </a:spcBef>
            </a:pPr>
            <a:r>
              <a:rPr sz="1100" b="1" spc="-35" dirty="0">
                <a:latin typeface="Trebuchet MS"/>
                <a:cs typeface="Trebuchet MS"/>
              </a:rPr>
              <a:t>Confidentiality:</a:t>
            </a:r>
            <a:r>
              <a:rPr sz="1100" b="1" spc="15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attacker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cannot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recover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protected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data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b="1" spc="-30" dirty="0">
                <a:latin typeface="Trebuchet MS"/>
                <a:cs typeface="Trebuchet MS"/>
              </a:rPr>
              <a:t>Integrity:</a:t>
            </a:r>
            <a:r>
              <a:rPr sz="1100" b="1" spc="15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attacker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cannot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modify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protected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data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b="1" spc="-35" dirty="0">
                <a:latin typeface="Trebuchet MS"/>
                <a:cs typeface="Trebuchet MS"/>
              </a:rPr>
              <a:t>Availability:</a:t>
            </a:r>
            <a:r>
              <a:rPr sz="1100" b="1" spc="15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attacker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cannot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stop/hinder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computation</a:t>
            </a:r>
            <a:endParaRPr sz="1100">
              <a:latin typeface="Tahoma"/>
              <a:cs typeface="Tahoma"/>
            </a:endParaRPr>
          </a:p>
          <a:p>
            <a:pPr marL="17145" marR="5080" indent="-5080">
              <a:lnSpc>
                <a:spcPct val="102600"/>
              </a:lnSpc>
              <a:spcBef>
                <a:spcPts val="600"/>
              </a:spcBef>
            </a:pPr>
            <a:r>
              <a:rPr sz="1100" spc="-25" dirty="0">
                <a:latin typeface="Tahoma"/>
                <a:cs typeface="Tahoma"/>
              </a:rPr>
              <a:t>Accountability/non-repudiation </a:t>
            </a:r>
            <a:r>
              <a:rPr sz="1100" spc="-65" dirty="0">
                <a:latin typeface="Tahoma"/>
                <a:cs typeface="Tahoma"/>
              </a:rPr>
              <a:t>may </a:t>
            </a:r>
            <a:r>
              <a:rPr sz="1100" spc="-55" dirty="0">
                <a:latin typeface="Tahoma"/>
                <a:cs typeface="Tahoma"/>
              </a:rPr>
              <a:t>be </a:t>
            </a:r>
            <a:r>
              <a:rPr sz="1100" spc="-70" dirty="0">
                <a:latin typeface="Tahoma"/>
                <a:cs typeface="Tahoma"/>
              </a:rPr>
              <a:t>used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as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fourth </a:t>
            </a:r>
            <a:r>
              <a:rPr sz="1100" spc="-45" dirty="0">
                <a:latin typeface="Tahoma"/>
                <a:cs typeface="Tahoma"/>
              </a:rPr>
              <a:t>fundamental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concept.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prevents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denial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message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transmission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receipt.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9" name="object 9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0" dirty="0"/>
              <a:t> </a:t>
            </a:r>
            <a:r>
              <a:rPr spc="-25" dirty="0"/>
              <a:t>Payer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399296" y="3317733"/>
            <a:ext cx="8553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CS412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Software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Security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193" y="693902"/>
            <a:ext cx="3989704" cy="179070"/>
          </a:xfrm>
          <a:custGeom>
            <a:avLst/>
            <a:gdLst/>
            <a:ahLst/>
            <a:cxnLst/>
            <a:rect l="l" t="t" r="r" b="b"/>
            <a:pathLst>
              <a:path w="3989704" h="17906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8598"/>
                </a:lnTo>
                <a:lnTo>
                  <a:pt x="3989652" y="178598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722" y="676959"/>
            <a:ext cx="22987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0" dirty="0">
                <a:solidFill>
                  <a:srgbClr val="FFFFFF"/>
                </a:solidFill>
              </a:rPr>
              <a:t>Authorization:</a:t>
            </a:r>
            <a:r>
              <a:rPr spc="130" dirty="0">
                <a:solidFill>
                  <a:srgbClr val="FFFFFF"/>
                </a:solidFill>
              </a:rPr>
              <a:t> </a:t>
            </a:r>
            <a:r>
              <a:rPr spc="-50" dirty="0">
                <a:solidFill>
                  <a:srgbClr val="FFFFFF"/>
                </a:solidFill>
              </a:rPr>
              <a:t>Information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spc="-45" dirty="0">
                <a:solidFill>
                  <a:srgbClr val="FFFFFF"/>
                </a:solidFill>
              </a:rPr>
              <a:t>flow</a:t>
            </a:r>
            <a:r>
              <a:rPr spc="10" dirty="0">
                <a:solidFill>
                  <a:srgbClr val="FFFFFF"/>
                </a:solidFill>
              </a:rPr>
              <a:t> </a:t>
            </a:r>
            <a:r>
              <a:rPr spc="-25" dirty="0">
                <a:solidFill>
                  <a:srgbClr val="FFFFFF"/>
                </a:solidFill>
              </a:rPr>
              <a:t>control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09193" y="738116"/>
            <a:ext cx="4040504" cy="1690370"/>
            <a:chOff x="309193" y="738116"/>
            <a:chExt cx="4040504" cy="16903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194" y="859840"/>
              <a:ext cx="3989651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994" y="2326843"/>
              <a:ext cx="1016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794" y="2314143"/>
              <a:ext cx="3938802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8846" y="738136"/>
              <a:ext cx="50751" cy="158870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9193" y="904109"/>
              <a:ext cx="3989704" cy="1473835"/>
            </a:xfrm>
            <a:custGeom>
              <a:avLst/>
              <a:gdLst/>
              <a:ahLst/>
              <a:cxnLst/>
              <a:rect l="l" t="t" r="r" b="b"/>
              <a:pathLst>
                <a:path w="3989704" h="1473835">
                  <a:moveTo>
                    <a:pt x="3989652" y="0"/>
                  </a:moveTo>
                  <a:lnTo>
                    <a:pt x="0" y="0"/>
                  </a:lnTo>
                  <a:lnTo>
                    <a:pt x="0" y="1422733"/>
                  </a:lnTo>
                  <a:lnTo>
                    <a:pt x="4008" y="1442458"/>
                  </a:lnTo>
                  <a:lnTo>
                    <a:pt x="14922" y="1458611"/>
                  </a:lnTo>
                  <a:lnTo>
                    <a:pt x="31075" y="1469525"/>
                  </a:lnTo>
                  <a:lnTo>
                    <a:pt x="50800" y="1473534"/>
                  </a:lnTo>
                  <a:lnTo>
                    <a:pt x="3938852" y="1473534"/>
                  </a:lnTo>
                  <a:lnTo>
                    <a:pt x="3958576" y="1469525"/>
                  </a:lnTo>
                  <a:lnTo>
                    <a:pt x="3974729" y="1458611"/>
                  </a:lnTo>
                  <a:lnTo>
                    <a:pt x="3985644" y="1442458"/>
                  </a:lnTo>
                  <a:lnTo>
                    <a:pt x="3989652" y="1422733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6" y="776216"/>
              <a:ext cx="0" cy="1569720"/>
            </a:xfrm>
            <a:custGeom>
              <a:avLst/>
              <a:gdLst/>
              <a:ahLst/>
              <a:cxnLst/>
              <a:rect l="l" t="t" r="r" b="b"/>
              <a:pathLst>
                <a:path h="1569720">
                  <a:moveTo>
                    <a:pt x="0" y="156967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6" y="7635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6" y="7508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8846" y="7381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551" y="1377912"/>
              <a:ext cx="65265" cy="6526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551" y="1549984"/>
              <a:ext cx="65265" cy="6526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2327" y="1949831"/>
              <a:ext cx="52590" cy="5259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2327" y="2101659"/>
              <a:ext cx="52590" cy="5259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2327" y="2253488"/>
              <a:ext cx="52590" cy="5259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42722" y="874393"/>
            <a:ext cx="3860165" cy="14725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7145" marR="5080" indent="-5080">
              <a:lnSpc>
                <a:spcPct val="102699"/>
              </a:lnSpc>
              <a:spcBef>
                <a:spcPts val="55"/>
              </a:spcBef>
            </a:pPr>
            <a:r>
              <a:rPr sz="1100" spc="5" dirty="0">
                <a:latin typeface="Tahoma"/>
                <a:cs typeface="Tahoma"/>
              </a:rPr>
              <a:t>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important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question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when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handling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shared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resources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who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access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what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information.</a:t>
            </a:r>
            <a:endParaRPr sz="1100">
              <a:latin typeface="Tahoma"/>
              <a:cs typeface="Tahoma"/>
            </a:endParaRPr>
          </a:p>
          <a:p>
            <a:pPr marL="294005" marR="168910">
              <a:lnSpc>
                <a:spcPct val="102600"/>
              </a:lnSpc>
              <a:spcBef>
                <a:spcPts val="595"/>
              </a:spcBef>
            </a:pPr>
            <a:r>
              <a:rPr sz="1100" spc="-50" dirty="0">
                <a:latin typeface="Tahoma"/>
                <a:cs typeface="Tahoma"/>
              </a:rPr>
              <a:t>These </a:t>
            </a:r>
            <a:r>
              <a:rPr sz="1100" spc="-65" dirty="0">
                <a:latin typeface="Tahoma"/>
                <a:cs typeface="Tahoma"/>
              </a:rPr>
              <a:t>access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policies </a:t>
            </a:r>
            <a:r>
              <a:rPr sz="1100" spc="-75" dirty="0">
                <a:latin typeface="Tahoma"/>
                <a:cs typeface="Tahoma"/>
              </a:rPr>
              <a:t>are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called </a:t>
            </a:r>
            <a:r>
              <a:rPr sz="1100" spc="-65" dirty="0">
                <a:latin typeface="Tahoma"/>
                <a:cs typeface="Tahoma"/>
              </a:rPr>
              <a:t>access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control </a:t>
            </a:r>
            <a:r>
              <a:rPr sz="1100" spc="-50" dirty="0">
                <a:latin typeface="Tahoma"/>
                <a:cs typeface="Tahoma"/>
              </a:rPr>
              <a:t>models. </a:t>
            </a:r>
            <a:r>
              <a:rPr sz="1100" spc="-45" dirty="0">
                <a:latin typeface="Tahoma"/>
                <a:cs typeface="Tahoma"/>
              </a:rPr>
              <a:t> Access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control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models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were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originally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developed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by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US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military</a:t>
            </a:r>
            <a:endParaRPr sz="1100">
              <a:latin typeface="Tahoma"/>
              <a:cs typeface="Tahoma"/>
            </a:endParaRPr>
          </a:p>
          <a:p>
            <a:pPr marL="570865" marR="393065">
              <a:lnSpc>
                <a:spcPct val="100000"/>
              </a:lnSpc>
              <a:spcBef>
                <a:spcPts val="475"/>
              </a:spcBef>
            </a:pPr>
            <a:r>
              <a:rPr sz="1000" spc="-45" dirty="0">
                <a:latin typeface="Tahoma"/>
                <a:cs typeface="Tahoma"/>
              </a:rPr>
              <a:t>Users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with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different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clearance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levels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on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single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system </a:t>
            </a:r>
            <a:r>
              <a:rPr sz="1000" spc="-29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Data </a:t>
            </a:r>
            <a:r>
              <a:rPr sz="1000" spc="-70" dirty="0">
                <a:latin typeface="Tahoma"/>
                <a:cs typeface="Tahoma"/>
              </a:rPr>
              <a:t>was</a:t>
            </a:r>
            <a:r>
              <a:rPr sz="1000" spc="-6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shared</a:t>
            </a:r>
            <a:r>
              <a:rPr sz="1000" spc="-5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across </a:t>
            </a:r>
            <a:r>
              <a:rPr sz="1000" spc="-40" dirty="0">
                <a:latin typeface="Tahoma"/>
                <a:cs typeface="Tahoma"/>
              </a:rPr>
              <a:t>different </a:t>
            </a:r>
            <a:r>
              <a:rPr sz="1000" spc="-50" dirty="0">
                <a:latin typeface="Tahoma"/>
                <a:cs typeface="Tahoma"/>
              </a:rPr>
              <a:t>levels </a:t>
            </a:r>
            <a:r>
              <a:rPr sz="1000" spc="-30" dirty="0">
                <a:latin typeface="Tahoma"/>
                <a:cs typeface="Tahoma"/>
              </a:rPr>
              <a:t>of </a:t>
            </a:r>
            <a:r>
              <a:rPr sz="1000" spc="-45" dirty="0">
                <a:latin typeface="Tahoma"/>
                <a:cs typeface="Tahoma"/>
              </a:rPr>
              <a:t>clearance 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Therefore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name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“multi-level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security”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21" name="object 21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2303995" y="122301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0" dirty="0"/>
              <a:t> </a:t>
            </a:r>
            <a:r>
              <a:rPr spc="-25" dirty="0"/>
              <a:t>Payer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399296" y="3317733"/>
            <a:ext cx="8553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CS412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Software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Security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9193" y="798436"/>
            <a:ext cx="4040504" cy="1473200"/>
            <a:chOff x="309193" y="798436"/>
            <a:chExt cx="4040504" cy="1473200"/>
          </a:xfrm>
        </p:grpSpPr>
        <p:sp>
          <p:nvSpPr>
            <p:cNvPr id="3" name="object 3"/>
            <p:cNvSpPr/>
            <p:nvPr/>
          </p:nvSpPr>
          <p:spPr>
            <a:xfrm>
              <a:off x="309193" y="798436"/>
              <a:ext cx="3989704" cy="186690"/>
            </a:xfrm>
            <a:custGeom>
              <a:avLst/>
              <a:gdLst/>
              <a:ahLst/>
              <a:cxnLst/>
              <a:rect l="l" t="t" r="r" b="b"/>
              <a:pathLst>
                <a:path w="3989704" h="186690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559"/>
                  </a:lnTo>
                  <a:lnTo>
                    <a:pt x="3989652" y="186559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194" y="972337"/>
              <a:ext cx="3989651" cy="506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994" y="2170036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794" y="2157336"/>
              <a:ext cx="3938802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8846" y="842670"/>
              <a:ext cx="50751" cy="132736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9193" y="1016602"/>
              <a:ext cx="3989704" cy="1204595"/>
            </a:xfrm>
            <a:custGeom>
              <a:avLst/>
              <a:gdLst/>
              <a:ahLst/>
              <a:cxnLst/>
              <a:rect l="l" t="t" r="r" b="b"/>
              <a:pathLst>
                <a:path w="3989704" h="1204595">
                  <a:moveTo>
                    <a:pt x="3989652" y="0"/>
                  </a:moveTo>
                  <a:lnTo>
                    <a:pt x="0" y="0"/>
                  </a:lnTo>
                  <a:lnTo>
                    <a:pt x="0" y="1153433"/>
                  </a:lnTo>
                  <a:lnTo>
                    <a:pt x="4008" y="1173158"/>
                  </a:lnTo>
                  <a:lnTo>
                    <a:pt x="14922" y="1189311"/>
                  </a:lnTo>
                  <a:lnTo>
                    <a:pt x="31075" y="1200225"/>
                  </a:lnTo>
                  <a:lnTo>
                    <a:pt x="50800" y="1204233"/>
                  </a:lnTo>
                  <a:lnTo>
                    <a:pt x="3938852" y="1204233"/>
                  </a:lnTo>
                  <a:lnTo>
                    <a:pt x="3958576" y="1200225"/>
                  </a:lnTo>
                  <a:lnTo>
                    <a:pt x="3974729" y="1189311"/>
                  </a:lnTo>
                  <a:lnTo>
                    <a:pt x="3985644" y="1173158"/>
                  </a:lnTo>
                  <a:lnTo>
                    <a:pt x="3989652" y="1153433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846" y="880749"/>
              <a:ext cx="0" cy="1308735"/>
            </a:xfrm>
            <a:custGeom>
              <a:avLst/>
              <a:gdLst/>
              <a:ahLst/>
              <a:cxnLst/>
              <a:rect l="l" t="t" r="r" b="b"/>
              <a:pathLst>
                <a:path h="1308735">
                  <a:moveTo>
                    <a:pt x="0" y="130833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6" y="86804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6" y="85534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6" y="84264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551" y="1076172"/>
              <a:ext cx="65265" cy="6526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551" y="1420317"/>
              <a:ext cx="65265" cy="6526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551" y="1764461"/>
              <a:ext cx="65265" cy="65265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42722" y="736547"/>
            <a:ext cx="3917950" cy="148082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45"/>
              </a:spcBef>
            </a:pP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Authorization:</a:t>
            </a:r>
            <a:r>
              <a:rPr sz="1100" spc="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Types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access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control</a:t>
            </a:r>
            <a:endParaRPr sz="1100">
              <a:latin typeface="Tahoma"/>
              <a:cs typeface="Tahoma"/>
            </a:endParaRPr>
          </a:p>
          <a:p>
            <a:pPr marL="294005" marR="273685" algn="just">
              <a:lnSpc>
                <a:spcPct val="102600"/>
              </a:lnSpc>
              <a:spcBef>
                <a:spcPts val="305"/>
              </a:spcBef>
            </a:pPr>
            <a:r>
              <a:rPr sz="1100" spc="-30" dirty="0">
                <a:latin typeface="Tahoma"/>
                <a:cs typeface="Tahoma"/>
              </a:rPr>
              <a:t>Mandatory </a:t>
            </a:r>
            <a:r>
              <a:rPr sz="1100" spc="-45" dirty="0">
                <a:latin typeface="Tahoma"/>
                <a:cs typeface="Tahoma"/>
              </a:rPr>
              <a:t>Access </a:t>
            </a:r>
            <a:r>
              <a:rPr sz="1100" spc="-20" dirty="0">
                <a:latin typeface="Tahoma"/>
                <a:cs typeface="Tahoma"/>
              </a:rPr>
              <a:t>Control </a:t>
            </a:r>
            <a:r>
              <a:rPr sz="1100" spc="10" dirty="0">
                <a:latin typeface="Tahoma"/>
                <a:cs typeface="Tahoma"/>
              </a:rPr>
              <a:t>(MAC): </a:t>
            </a:r>
            <a:r>
              <a:rPr sz="1100" spc="-40" dirty="0">
                <a:latin typeface="Tahoma"/>
                <a:cs typeface="Tahoma"/>
              </a:rPr>
              <a:t>Rule </a:t>
            </a:r>
            <a:r>
              <a:rPr sz="1100" spc="-55" dirty="0">
                <a:latin typeface="Tahoma"/>
                <a:cs typeface="Tahoma"/>
              </a:rPr>
              <a:t>and </a:t>
            </a:r>
            <a:r>
              <a:rPr sz="1100" spc="-40" dirty="0">
                <a:latin typeface="Tahoma"/>
                <a:cs typeface="Tahoma"/>
              </a:rPr>
              <a:t>lattice-based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policy</a:t>
            </a:r>
            <a:endParaRPr sz="1100">
              <a:latin typeface="Tahoma"/>
              <a:cs typeface="Tahoma"/>
            </a:endParaRPr>
          </a:p>
          <a:p>
            <a:pPr marL="294005" marR="186055" algn="just">
              <a:lnSpc>
                <a:spcPct val="102600"/>
              </a:lnSpc>
              <a:spcBef>
                <a:spcPts val="5"/>
              </a:spcBef>
            </a:pPr>
            <a:r>
              <a:rPr sz="1100" spc="-30" dirty="0">
                <a:latin typeface="Tahoma"/>
                <a:cs typeface="Tahoma"/>
              </a:rPr>
              <a:t>Discretionary </a:t>
            </a:r>
            <a:r>
              <a:rPr sz="1100" spc="-45" dirty="0">
                <a:latin typeface="Tahoma"/>
                <a:cs typeface="Tahoma"/>
              </a:rPr>
              <a:t>Access </a:t>
            </a:r>
            <a:r>
              <a:rPr sz="1100" spc="-20" dirty="0">
                <a:latin typeface="Tahoma"/>
                <a:cs typeface="Tahoma"/>
              </a:rPr>
              <a:t>Control </a:t>
            </a:r>
            <a:r>
              <a:rPr sz="1100" spc="-5" dirty="0">
                <a:latin typeface="Tahoma"/>
                <a:cs typeface="Tahoma"/>
              </a:rPr>
              <a:t>(DAC): </a:t>
            </a:r>
            <a:r>
              <a:rPr sz="1100" spc="-25" dirty="0">
                <a:latin typeface="Tahoma"/>
                <a:cs typeface="Tahoma"/>
              </a:rPr>
              <a:t>Object </a:t>
            </a:r>
            <a:r>
              <a:rPr sz="1100" spc="-70" dirty="0">
                <a:latin typeface="Tahoma"/>
                <a:cs typeface="Tahoma"/>
              </a:rPr>
              <a:t>owners </a:t>
            </a:r>
            <a:r>
              <a:rPr sz="1100" spc="-40" dirty="0">
                <a:latin typeface="Tahoma"/>
                <a:cs typeface="Tahoma"/>
              </a:rPr>
              <a:t>specify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policy</a:t>
            </a:r>
            <a:endParaRPr sz="1100">
              <a:latin typeface="Tahoma"/>
              <a:cs typeface="Tahoma"/>
            </a:endParaRPr>
          </a:p>
          <a:p>
            <a:pPr marL="294005" marR="5080" algn="just">
              <a:lnSpc>
                <a:spcPct val="102600"/>
              </a:lnSpc>
            </a:pPr>
            <a:r>
              <a:rPr sz="1100" spc="-45" dirty="0">
                <a:latin typeface="Tahoma"/>
                <a:cs typeface="Tahoma"/>
              </a:rPr>
              <a:t>Role-Based Access </a:t>
            </a:r>
            <a:r>
              <a:rPr sz="1100" spc="-25" dirty="0">
                <a:latin typeface="Tahoma"/>
                <a:cs typeface="Tahoma"/>
              </a:rPr>
              <a:t>Control </a:t>
            </a:r>
            <a:r>
              <a:rPr sz="1100" spc="5" dirty="0">
                <a:latin typeface="Tahoma"/>
                <a:cs typeface="Tahoma"/>
              </a:rPr>
              <a:t>(RBAC): </a:t>
            </a:r>
            <a:r>
              <a:rPr sz="1100" spc="-10" dirty="0">
                <a:latin typeface="Tahoma"/>
                <a:cs typeface="Tahoma"/>
              </a:rPr>
              <a:t>Policy </a:t>
            </a:r>
            <a:r>
              <a:rPr sz="1100" spc="-60" dirty="0">
                <a:latin typeface="Tahoma"/>
                <a:cs typeface="Tahoma"/>
              </a:rPr>
              <a:t>defined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50" dirty="0">
                <a:latin typeface="Tahoma"/>
                <a:cs typeface="Tahoma"/>
              </a:rPr>
              <a:t>terms </a:t>
            </a:r>
            <a:r>
              <a:rPr sz="1100" spc="-40" dirty="0">
                <a:latin typeface="Tahoma"/>
                <a:cs typeface="Tahoma"/>
              </a:rPr>
              <a:t>of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roles </a:t>
            </a:r>
            <a:r>
              <a:rPr sz="1100" spc="-50" dirty="0">
                <a:latin typeface="Tahoma"/>
                <a:cs typeface="Tahoma"/>
              </a:rPr>
              <a:t>(sets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40" dirty="0">
                <a:latin typeface="Tahoma"/>
                <a:cs typeface="Tahoma"/>
              </a:rPr>
              <a:t>permissions), </a:t>
            </a:r>
            <a:r>
              <a:rPr sz="1100" spc="-35" dirty="0">
                <a:latin typeface="Tahoma"/>
                <a:cs typeface="Tahoma"/>
              </a:rPr>
              <a:t>individuals </a:t>
            </a:r>
            <a:r>
              <a:rPr sz="1100" spc="-70" dirty="0">
                <a:latin typeface="Tahoma"/>
                <a:cs typeface="Tahoma"/>
              </a:rPr>
              <a:t>are </a:t>
            </a:r>
            <a:r>
              <a:rPr sz="1100" spc="-60" dirty="0">
                <a:latin typeface="Tahoma"/>
                <a:cs typeface="Tahoma"/>
              </a:rPr>
              <a:t>assigned </a:t>
            </a:r>
            <a:r>
              <a:rPr sz="1100" spc="-50" dirty="0">
                <a:latin typeface="Tahoma"/>
                <a:cs typeface="Tahoma"/>
              </a:rPr>
              <a:t>roles, </a:t>
            </a:r>
            <a:r>
              <a:rPr sz="1100" spc="-55" dirty="0">
                <a:latin typeface="Tahoma"/>
                <a:cs typeface="Tahoma"/>
              </a:rPr>
              <a:t>roles 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are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authorized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tasks.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18" name="object 18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2303995" y="122301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0" dirty="0"/>
              <a:t> </a:t>
            </a:r>
            <a:r>
              <a:rPr spc="-25" dirty="0"/>
              <a:t>Payer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399296" y="3317733"/>
            <a:ext cx="8553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CS412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Software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Security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9193" y="996581"/>
            <a:ext cx="4040504" cy="977900"/>
            <a:chOff x="309193" y="996581"/>
            <a:chExt cx="4040504" cy="977900"/>
          </a:xfrm>
        </p:grpSpPr>
        <p:sp>
          <p:nvSpPr>
            <p:cNvPr id="3" name="object 3"/>
            <p:cNvSpPr/>
            <p:nvPr/>
          </p:nvSpPr>
          <p:spPr>
            <a:xfrm>
              <a:off x="309193" y="996581"/>
              <a:ext cx="3989704" cy="179070"/>
            </a:xfrm>
            <a:custGeom>
              <a:avLst/>
              <a:gdLst/>
              <a:ahLst/>
              <a:cxnLst/>
              <a:rect l="l" t="t" r="r" b="b"/>
              <a:pathLst>
                <a:path w="3989704" h="179069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8598"/>
                  </a:lnTo>
                  <a:lnTo>
                    <a:pt x="3989652" y="178598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194" y="1162532"/>
              <a:ext cx="3989651" cy="506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994" y="1872818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794" y="1860118"/>
              <a:ext cx="3938802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8846" y="1040815"/>
              <a:ext cx="50751" cy="83200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9193" y="1206804"/>
              <a:ext cx="3989704" cy="716915"/>
            </a:xfrm>
            <a:custGeom>
              <a:avLst/>
              <a:gdLst/>
              <a:ahLst/>
              <a:cxnLst/>
              <a:rect l="l" t="t" r="r" b="b"/>
              <a:pathLst>
                <a:path w="3989704" h="716914">
                  <a:moveTo>
                    <a:pt x="3989652" y="0"/>
                  </a:moveTo>
                  <a:lnTo>
                    <a:pt x="0" y="0"/>
                  </a:lnTo>
                  <a:lnTo>
                    <a:pt x="0" y="666013"/>
                  </a:lnTo>
                  <a:lnTo>
                    <a:pt x="4008" y="685738"/>
                  </a:lnTo>
                  <a:lnTo>
                    <a:pt x="14922" y="701891"/>
                  </a:lnTo>
                  <a:lnTo>
                    <a:pt x="31075" y="712805"/>
                  </a:lnTo>
                  <a:lnTo>
                    <a:pt x="50800" y="716813"/>
                  </a:lnTo>
                  <a:lnTo>
                    <a:pt x="3938852" y="716813"/>
                  </a:lnTo>
                  <a:lnTo>
                    <a:pt x="3958576" y="712805"/>
                  </a:lnTo>
                  <a:lnTo>
                    <a:pt x="3974729" y="701891"/>
                  </a:lnTo>
                  <a:lnTo>
                    <a:pt x="3985644" y="685738"/>
                  </a:lnTo>
                  <a:lnTo>
                    <a:pt x="3989652" y="666013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846" y="1078911"/>
              <a:ext cx="0" cy="813435"/>
            </a:xfrm>
            <a:custGeom>
              <a:avLst/>
              <a:gdLst/>
              <a:ahLst/>
              <a:cxnLst/>
              <a:rect l="l" t="t" r="r" b="b"/>
              <a:pathLst>
                <a:path h="813435">
                  <a:moveTo>
                    <a:pt x="0" y="81295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6" y="10662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6" y="10535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6" y="10408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551" y="1260538"/>
              <a:ext cx="65265" cy="6526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551" y="1432610"/>
              <a:ext cx="65265" cy="6526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551" y="1604683"/>
              <a:ext cx="65265" cy="6526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551" y="1776755"/>
              <a:ext cx="65265" cy="65265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347294" y="948472"/>
            <a:ext cx="3013075" cy="93662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55" dirty="0">
                <a:solidFill>
                  <a:srgbClr val="FFFFFF"/>
                </a:solidFill>
                <a:latin typeface="Tahoma"/>
                <a:cs typeface="Tahoma"/>
              </a:rPr>
              <a:t>MAC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235"/>
              </a:spcBef>
            </a:pPr>
            <a:r>
              <a:rPr sz="1100" spc="-25" dirty="0">
                <a:latin typeface="Tahoma"/>
                <a:cs typeface="Tahoma"/>
              </a:rPr>
              <a:t>Centrally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controlled</a:t>
            </a:r>
            <a:endParaRPr sz="1100">
              <a:latin typeface="Tahoma"/>
              <a:cs typeface="Tahoma"/>
            </a:endParaRPr>
          </a:p>
          <a:p>
            <a:pPr marL="289560" marR="5080">
              <a:lnSpc>
                <a:spcPct val="102600"/>
              </a:lnSpc>
            </a:pPr>
            <a:r>
              <a:rPr sz="1100" spc="-40" dirty="0">
                <a:latin typeface="Tahoma"/>
                <a:cs typeface="Tahoma"/>
              </a:rPr>
              <a:t>One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entity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controls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what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permissions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given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Users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cannot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change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policy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themselves </a:t>
            </a:r>
            <a:r>
              <a:rPr sz="1100" spc="-50" dirty="0">
                <a:latin typeface="Tahoma"/>
                <a:cs typeface="Tahoma"/>
              </a:rPr>
              <a:t> Examples: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Bell/LaPadula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and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Biba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19" name="object 19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2303995" y="122301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0" dirty="0"/>
              <a:t> </a:t>
            </a:r>
            <a:r>
              <a:rPr spc="-25" dirty="0"/>
              <a:t>Payer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399296" y="3317733"/>
            <a:ext cx="8553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CS412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Software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Security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9193" y="790092"/>
            <a:ext cx="4040504" cy="1494155"/>
            <a:chOff x="309193" y="790092"/>
            <a:chExt cx="4040504" cy="1494155"/>
          </a:xfrm>
        </p:grpSpPr>
        <p:sp>
          <p:nvSpPr>
            <p:cNvPr id="3" name="object 3"/>
            <p:cNvSpPr/>
            <p:nvPr/>
          </p:nvSpPr>
          <p:spPr>
            <a:xfrm>
              <a:off x="309193" y="790092"/>
              <a:ext cx="3989704" cy="179070"/>
            </a:xfrm>
            <a:custGeom>
              <a:avLst/>
              <a:gdLst/>
              <a:ahLst/>
              <a:cxnLst/>
              <a:rect l="l" t="t" r="r" b="b"/>
              <a:pathLst>
                <a:path w="3989704" h="179069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8598"/>
                  </a:lnTo>
                  <a:lnTo>
                    <a:pt x="3989652" y="178598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194" y="956043"/>
              <a:ext cx="3989651" cy="506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994" y="2182545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794" y="2169845"/>
              <a:ext cx="3938802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8846" y="834326"/>
              <a:ext cx="50751" cy="134821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9193" y="1000301"/>
              <a:ext cx="3989704" cy="1233170"/>
            </a:xfrm>
            <a:custGeom>
              <a:avLst/>
              <a:gdLst/>
              <a:ahLst/>
              <a:cxnLst/>
              <a:rect l="l" t="t" r="r" b="b"/>
              <a:pathLst>
                <a:path w="3989704" h="1233170">
                  <a:moveTo>
                    <a:pt x="3989652" y="0"/>
                  </a:moveTo>
                  <a:lnTo>
                    <a:pt x="0" y="0"/>
                  </a:lnTo>
                  <a:lnTo>
                    <a:pt x="0" y="1182244"/>
                  </a:lnTo>
                  <a:lnTo>
                    <a:pt x="4008" y="1201969"/>
                  </a:lnTo>
                  <a:lnTo>
                    <a:pt x="14922" y="1218122"/>
                  </a:lnTo>
                  <a:lnTo>
                    <a:pt x="31075" y="1229036"/>
                  </a:lnTo>
                  <a:lnTo>
                    <a:pt x="50800" y="1233044"/>
                  </a:lnTo>
                  <a:lnTo>
                    <a:pt x="3938852" y="1233044"/>
                  </a:lnTo>
                  <a:lnTo>
                    <a:pt x="3958576" y="1229036"/>
                  </a:lnTo>
                  <a:lnTo>
                    <a:pt x="3974729" y="1218122"/>
                  </a:lnTo>
                  <a:lnTo>
                    <a:pt x="3985644" y="1201969"/>
                  </a:lnTo>
                  <a:lnTo>
                    <a:pt x="3989652" y="1182244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846" y="872408"/>
              <a:ext cx="0" cy="1329690"/>
            </a:xfrm>
            <a:custGeom>
              <a:avLst/>
              <a:gdLst/>
              <a:ahLst/>
              <a:cxnLst/>
              <a:rect l="l" t="t" r="r" b="b"/>
              <a:pathLst>
                <a:path h="1329689">
                  <a:moveTo>
                    <a:pt x="0" y="132918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6" y="85970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6" y="84700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6" y="83430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551" y="1054036"/>
              <a:ext cx="65265" cy="6526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551" y="1226121"/>
              <a:ext cx="65265" cy="6526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2551" y="1570266"/>
              <a:ext cx="65265" cy="6526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2551" y="1914410"/>
              <a:ext cx="65265" cy="6526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2551" y="2086495"/>
              <a:ext cx="65265" cy="6526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47294" y="741982"/>
            <a:ext cx="3914140" cy="145288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Bell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LaPadula</a:t>
            </a:r>
            <a:endParaRPr sz="1100">
              <a:latin typeface="Tahoma"/>
              <a:cs typeface="Tahoma"/>
            </a:endParaRPr>
          </a:p>
          <a:p>
            <a:pPr marL="289560" marR="5080">
              <a:lnSpc>
                <a:spcPct val="102600"/>
              </a:lnSpc>
              <a:spcBef>
                <a:spcPts val="200"/>
              </a:spcBef>
            </a:pPr>
            <a:r>
              <a:rPr sz="1100" spc="10" dirty="0">
                <a:latin typeface="Tahoma"/>
                <a:cs typeface="Tahoma"/>
              </a:rPr>
              <a:t>Multi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leve</a:t>
            </a:r>
            <a:r>
              <a:rPr sz="1100" spc="-30" dirty="0">
                <a:latin typeface="Tahoma"/>
                <a:cs typeface="Tahoma"/>
              </a:rPr>
              <a:t>l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se</a:t>
            </a:r>
            <a:r>
              <a:rPr sz="1100" spc="-80" dirty="0">
                <a:latin typeface="Tahoma"/>
                <a:cs typeface="Tahoma"/>
              </a:rPr>
              <a:t>c</a:t>
            </a:r>
            <a:r>
              <a:rPr sz="1100" spc="-25" dirty="0">
                <a:latin typeface="Tahoma"/>
                <a:cs typeface="Tahoma"/>
              </a:rPr>
              <a:t>uri</a:t>
            </a:r>
            <a:r>
              <a:rPr sz="1100" spc="-55" dirty="0">
                <a:latin typeface="Tahoma"/>
                <a:cs typeface="Tahoma"/>
              </a:rPr>
              <a:t>ty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85" dirty="0">
                <a:latin typeface="Tahoma"/>
                <a:cs typeface="Tahoma"/>
              </a:rPr>
              <a:t>m</a:t>
            </a:r>
            <a:r>
              <a:rPr sz="1100" spc="-25" dirty="0">
                <a:latin typeface="Tahoma"/>
                <a:cs typeface="Tahoma"/>
              </a:rPr>
              <a:t>o</a:t>
            </a:r>
            <a:r>
              <a:rPr sz="1100" spc="-70" dirty="0">
                <a:latin typeface="Tahoma"/>
                <a:cs typeface="Tahoma"/>
              </a:rPr>
              <a:t>de</a:t>
            </a:r>
            <a:r>
              <a:rPr sz="1100" spc="-30" dirty="0">
                <a:latin typeface="Tahoma"/>
                <a:cs typeface="Tahoma"/>
              </a:rPr>
              <a:t>l</a:t>
            </a:r>
            <a:r>
              <a:rPr sz="1100" spc="-25" dirty="0">
                <a:latin typeface="Tahoma"/>
                <a:cs typeface="Tahoma"/>
              </a:rPr>
              <a:t> that </a:t>
            </a:r>
            <a:r>
              <a:rPr sz="1100" spc="-65" dirty="0">
                <a:latin typeface="Tahoma"/>
                <a:cs typeface="Tahoma"/>
              </a:rPr>
              <a:t>enf</a:t>
            </a:r>
            <a:r>
              <a:rPr sz="1100" spc="-100" dirty="0">
                <a:latin typeface="Tahoma"/>
                <a:cs typeface="Tahoma"/>
              </a:rPr>
              <a:t>o</a:t>
            </a:r>
            <a:r>
              <a:rPr sz="1100" spc="-70" dirty="0">
                <a:latin typeface="Tahoma"/>
                <a:cs typeface="Tahoma"/>
              </a:rPr>
              <a:t>rce</a:t>
            </a:r>
            <a:r>
              <a:rPr sz="1100" spc="-65" dirty="0">
                <a:latin typeface="Tahoma"/>
                <a:cs typeface="Tahoma"/>
              </a:rPr>
              <a:t>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inf</a:t>
            </a:r>
            <a:r>
              <a:rPr sz="1100" spc="-80" dirty="0">
                <a:latin typeface="Tahoma"/>
                <a:cs typeface="Tahoma"/>
              </a:rPr>
              <a:t>o</a:t>
            </a:r>
            <a:r>
              <a:rPr sz="1100" spc="-45" dirty="0">
                <a:latin typeface="Tahoma"/>
                <a:cs typeface="Tahoma"/>
              </a:rPr>
              <a:t>rmation</a:t>
            </a:r>
            <a:r>
              <a:rPr sz="1100" spc="-25" dirty="0">
                <a:latin typeface="Tahoma"/>
                <a:cs typeface="Tahoma"/>
              </a:rPr>
              <a:t> fl</a:t>
            </a:r>
            <a:r>
              <a:rPr sz="1100" spc="-80" dirty="0">
                <a:latin typeface="Tahoma"/>
                <a:cs typeface="Tahoma"/>
              </a:rPr>
              <a:t>o</a:t>
            </a:r>
            <a:r>
              <a:rPr sz="1100" spc="-90" dirty="0">
                <a:latin typeface="Tahoma"/>
                <a:cs typeface="Tahoma"/>
              </a:rPr>
              <a:t>w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control  </a:t>
            </a:r>
            <a:r>
              <a:rPr sz="1100" spc="25" dirty="0">
                <a:latin typeface="Tahoma"/>
                <a:cs typeface="Tahoma"/>
              </a:rPr>
              <a:t>All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security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levels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are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monotonically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ordered,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files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have 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clearance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level</a:t>
            </a:r>
            <a:endParaRPr sz="1100">
              <a:latin typeface="Tahoma"/>
              <a:cs typeface="Tahoma"/>
            </a:endParaRPr>
          </a:p>
          <a:p>
            <a:pPr marL="289560" marR="438150" algn="just">
              <a:lnSpc>
                <a:spcPct val="102600"/>
              </a:lnSpc>
            </a:pPr>
            <a:r>
              <a:rPr sz="1100" spc="65" dirty="0">
                <a:latin typeface="Tahoma"/>
                <a:cs typeface="Tahoma"/>
              </a:rPr>
              <a:t>A </a:t>
            </a:r>
            <a:r>
              <a:rPr sz="1100" spc="-50" dirty="0">
                <a:latin typeface="Tahoma"/>
                <a:cs typeface="Tahoma"/>
              </a:rPr>
              <a:t>given </a:t>
            </a:r>
            <a:r>
              <a:rPr sz="1100" spc="-55" dirty="0">
                <a:latin typeface="Tahoma"/>
                <a:cs typeface="Tahoma"/>
              </a:rPr>
              <a:t>clearance </a:t>
            </a:r>
            <a:r>
              <a:rPr sz="1100" spc="-50" dirty="0">
                <a:latin typeface="Tahoma"/>
                <a:cs typeface="Tahoma"/>
              </a:rPr>
              <a:t>allows reading </a:t>
            </a:r>
            <a:r>
              <a:rPr sz="1100" spc="-35" dirty="0">
                <a:latin typeface="Tahoma"/>
                <a:cs typeface="Tahoma"/>
              </a:rPr>
              <a:t>files of </a:t>
            </a:r>
            <a:r>
              <a:rPr sz="1100" spc="-65" dirty="0">
                <a:latin typeface="Tahoma"/>
                <a:cs typeface="Tahoma"/>
              </a:rPr>
              <a:t>lower </a:t>
            </a:r>
            <a:r>
              <a:rPr sz="1100" spc="-60" dirty="0">
                <a:latin typeface="Tahoma"/>
                <a:cs typeface="Tahoma"/>
              </a:rPr>
              <a:t>or </a:t>
            </a:r>
            <a:r>
              <a:rPr sz="1100" spc="-50" dirty="0">
                <a:latin typeface="Tahoma"/>
                <a:cs typeface="Tahoma"/>
              </a:rPr>
              <a:t>equal 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clearance and </a:t>
            </a:r>
            <a:r>
              <a:rPr sz="1100" spc="-25" dirty="0">
                <a:latin typeface="Tahoma"/>
                <a:cs typeface="Tahoma"/>
              </a:rPr>
              <a:t>writing </a:t>
            </a:r>
            <a:r>
              <a:rPr sz="1100" spc="-35" dirty="0">
                <a:latin typeface="Tahoma"/>
                <a:cs typeface="Tahoma"/>
              </a:rPr>
              <a:t>files of </a:t>
            </a:r>
            <a:r>
              <a:rPr sz="1100" spc="-50" dirty="0">
                <a:latin typeface="Tahoma"/>
                <a:cs typeface="Tahoma"/>
              </a:rPr>
              <a:t>equal </a:t>
            </a:r>
            <a:r>
              <a:rPr sz="1100" spc="-60" dirty="0">
                <a:latin typeface="Tahoma"/>
                <a:cs typeface="Tahoma"/>
              </a:rPr>
              <a:t>or </a:t>
            </a:r>
            <a:r>
              <a:rPr sz="1100" spc="-50" dirty="0">
                <a:latin typeface="Tahoma"/>
                <a:cs typeface="Tahoma"/>
              </a:rPr>
              <a:t>higher clearance. 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Summary: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read-down,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write-up</a:t>
            </a:r>
            <a:endParaRPr sz="1100">
              <a:latin typeface="Tahoma"/>
              <a:cs typeface="Tahoma"/>
            </a:endParaRPr>
          </a:p>
          <a:p>
            <a:pPr marL="289560" algn="just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Tahoma"/>
                <a:cs typeface="Tahoma"/>
              </a:rPr>
              <a:t>Bell/LaPadula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enforces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i="1" spc="-25" dirty="0">
                <a:latin typeface="Arial"/>
                <a:cs typeface="Arial"/>
              </a:rPr>
              <a:t>confidentiality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20" name="object 20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2303995" y="122301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0" dirty="0"/>
              <a:t> </a:t>
            </a:r>
            <a:r>
              <a:rPr spc="-25" dirty="0"/>
              <a:t>Payer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399296" y="3317733"/>
            <a:ext cx="8553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CS412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Software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Security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193" y="793165"/>
            <a:ext cx="3989704" cy="179070"/>
          </a:xfrm>
          <a:custGeom>
            <a:avLst/>
            <a:gdLst/>
            <a:ahLst/>
            <a:cxnLst/>
            <a:rect l="l" t="t" r="r" b="b"/>
            <a:pathLst>
              <a:path w="3989704" h="17906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8598"/>
                </a:lnTo>
                <a:lnTo>
                  <a:pt x="3989652" y="178598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776235"/>
            <a:ext cx="2895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>
                <a:solidFill>
                  <a:srgbClr val="FFFFFF"/>
                </a:solidFill>
              </a:rPr>
              <a:t>Biba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09193" y="837395"/>
            <a:ext cx="4040504" cy="1442720"/>
            <a:chOff x="309193" y="837395"/>
            <a:chExt cx="4040504" cy="14427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194" y="959116"/>
              <a:ext cx="3989651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994" y="2177935"/>
              <a:ext cx="1016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794" y="2165235"/>
              <a:ext cx="3938802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8846" y="837412"/>
              <a:ext cx="50751" cy="134052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9193" y="1003388"/>
              <a:ext cx="3989704" cy="1225550"/>
            </a:xfrm>
            <a:custGeom>
              <a:avLst/>
              <a:gdLst/>
              <a:ahLst/>
              <a:cxnLst/>
              <a:rect l="l" t="t" r="r" b="b"/>
              <a:pathLst>
                <a:path w="3989704" h="1225550">
                  <a:moveTo>
                    <a:pt x="3989652" y="0"/>
                  </a:moveTo>
                  <a:lnTo>
                    <a:pt x="0" y="0"/>
                  </a:lnTo>
                  <a:lnTo>
                    <a:pt x="0" y="1174547"/>
                  </a:lnTo>
                  <a:lnTo>
                    <a:pt x="4008" y="1194271"/>
                  </a:lnTo>
                  <a:lnTo>
                    <a:pt x="14922" y="1210424"/>
                  </a:lnTo>
                  <a:lnTo>
                    <a:pt x="31075" y="1221338"/>
                  </a:lnTo>
                  <a:lnTo>
                    <a:pt x="50800" y="1225347"/>
                  </a:lnTo>
                  <a:lnTo>
                    <a:pt x="3938852" y="1225347"/>
                  </a:lnTo>
                  <a:lnTo>
                    <a:pt x="3958576" y="1221338"/>
                  </a:lnTo>
                  <a:lnTo>
                    <a:pt x="3974729" y="1210424"/>
                  </a:lnTo>
                  <a:lnTo>
                    <a:pt x="3985644" y="1194271"/>
                  </a:lnTo>
                  <a:lnTo>
                    <a:pt x="3989652" y="1174547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6" y="875495"/>
              <a:ext cx="0" cy="1322070"/>
            </a:xfrm>
            <a:custGeom>
              <a:avLst/>
              <a:gdLst/>
              <a:ahLst/>
              <a:cxnLst/>
              <a:rect l="l" t="t" r="r" b="b"/>
              <a:pathLst>
                <a:path h="1322070">
                  <a:moveTo>
                    <a:pt x="0" y="132148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6" y="86279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6" y="85009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8846" y="83739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551" y="1057122"/>
              <a:ext cx="65265" cy="6526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551" y="1229195"/>
              <a:ext cx="65265" cy="6526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551" y="1573352"/>
              <a:ext cx="65265" cy="6526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551" y="1917496"/>
              <a:ext cx="65265" cy="6526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2551" y="2089569"/>
              <a:ext cx="65265" cy="65265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624395" y="973669"/>
            <a:ext cx="3639185" cy="12242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spc="10" dirty="0">
                <a:latin typeface="Tahoma"/>
                <a:cs typeface="Tahoma"/>
              </a:rPr>
              <a:t>Multi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leve</a:t>
            </a:r>
            <a:r>
              <a:rPr sz="1100" spc="-30" dirty="0">
                <a:latin typeface="Tahoma"/>
                <a:cs typeface="Tahoma"/>
              </a:rPr>
              <a:t>l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se</a:t>
            </a:r>
            <a:r>
              <a:rPr sz="1100" spc="-80" dirty="0">
                <a:latin typeface="Tahoma"/>
                <a:cs typeface="Tahoma"/>
              </a:rPr>
              <a:t>c</a:t>
            </a:r>
            <a:r>
              <a:rPr sz="1100" spc="-25" dirty="0">
                <a:latin typeface="Tahoma"/>
                <a:cs typeface="Tahoma"/>
              </a:rPr>
              <a:t>uri</a:t>
            </a:r>
            <a:r>
              <a:rPr sz="1100" spc="-55" dirty="0">
                <a:latin typeface="Tahoma"/>
                <a:cs typeface="Tahoma"/>
              </a:rPr>
              <a:t>ty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85" dirty="0">
                <a:latin typeface="Tahoma"/>
                <a:cs typeface="Tahoma"/>
              </a:rPr>
              <a:t>m</a:t>
            </a:r>
            <a:r>
              <a:rPr sz="1100" spc="-25" dirty="0">
                <a:latin typeface="Tahoma"/>
                <a:cs typeface="Tahoma"/>
              </a:rPr>
              <a:t>o</a:t>
            </a:r>
            <a:r>
              <a:rPr sz="1100" spc="-70" dirty="0">
                <a:latin typeface="Tahoma"/>
                <a:cs typeface="Tahoma"/>
              </a:rPr>
              <a:t>de</a:t>
            </a:r>
            <a:r>
              <a:rPr sz="1100" spc="-30" dirty="0">
                <a:latin typeface="Tahoma"/>
                <a:cs typeface="Tahoma"/>
              </a:rPr>
              <a:t>l</a:t>
            </a:r>
            <a:r>
              <a:rPr sz="1100" spc="-25" dirty="0">
                <a:latin typeface="Tahoma"/>
                <a:cs typeface="Tahoma"/>
              </a:rPr>
              <a:t> that </a:t>
            </a:r>
            <a:r>
              <a:rPr sz="1100" spc="-65" dirty="0">
                <a:latin typeface="Tahoma"/>
                <a:cs typeface="Tahoma"/>
              </a:rPr>
              <a:t>enf</a:t>
            </a:r>
            <a:r>
              <a:rPr sz="1100" spc="-100" dirty="0">
                <a:latin typeface="Tahoma"/>
                <a:cs typeface="Tahoma"/>
              </a:rPr>
              <a:t>o</a:t>
            </a:r>
            <a:r>
              <a:rPr sz="1100" spc="-70" dirty="0">
                <a:latin typeface="Tahoma"/>
                <a:cs typeface="Tahoma"/>
              </a:rPr>
              <a:t>rce</a:t>
            </a:r>
            <a:r>
              <a:rPr sz="1100" spc="-65" dirty="0">
                <a:latin typeface="Tahoma"/>
                <a:cs typeface="Tahoma"/>
              </a:rPr>
              <a:t>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inf</a:t>
            </a:r>
            <a:r>
              <a:rPr sz="1100" spc="-80" dirty="0">
                <a:latin typeface="Tahoma"/>
                <a:cs typeface="Tahoma"/>
              </a:rPr>
              <a:t>o</a:t>
            </a:r>
            <a:r>
              <a:rPr sz="1100" spc="-45" dirty="0">
                <a:latin typeface="Tahoma"/>
                <a:cs typeface="Tahoma"/>
              </a:rPr>
              <a:t>rmation</a:t>
            </a:r>
            <a:r>
              <a:rPr sz="1100" spc="-25" dirty="0">
                <a:latin typeface="Tahoma"/>
                <a:cs typeface="Tahoma"/>
              </a:rPr>
              <a:t> fl</a:t>
            </a:r>
            <a:r>
              <a:rPr sz="1100" spc="-80" dirty="0">
                <a:latin typeface="Tahoma"/>
                <a:cs typeface="Tahoma"/>
              </a:rPr>
              <a:t>o</a:t>
            </a:r>
            <a:r>
              <a:rPr sz="1100" spc="-90" dirty="0">
                <a:latin typeface="Tahoma"/>
                <a:cs typeface="Tahoma"/>
              </a:rPr>
              <a:t>w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control  </a:t>
            </a:r>
            <a:r>
              <a:rPr sz="1100" spc="15" dirty="0">
                <a:latin typeface="Tahoma"/>
                <a:cs typeface="Tahoma"/>
              </a:rPr>
              <a:t>All </a:t>
            </a:r>
            <a:r>
              <a:rPr sz="1100" spc="-50" dirty="0">
                <a:latin typeface="Tahoma"/>
                <a:cs typeface="Tahoma"/>
              </a:rPr>
              <a:t>security </a:t>
            </a:r>
            <a:r>
              <a:rPr sz="1100" spc="-60" dirty="0">
                <a:latin typeface="Tahoma"/>
                <a:cs typeface="Tahoma"/>
              </a:rPr>
              <a:t>levels </a:t>
            </a:r>
            <a:r>
              <a:rPr sz="1100" spc="-80" dirty="0">
                <a:latin typeface="Tahoma"/>
                <a:cs typeface="Tahoma"/>
              </a:rPr>
              <a:t>are </a:t>
            </a:r>
            <a:r>
              <a:rPr sz="1100" spc="-40" dirty="0">
                <a:latin typeface="Tahoma"/>
                <a:cs typeface="Tahoma"/>
              </a:rPr>
              <a:t>monotonically </a:t>
            </a:r>
            <a:r>
              <a:rPr sz="1100" spc="-70" dirty="0">
                <a:latin typeface="Tahoma"/>
                <a:cs typeface="Tahoma"/>
              </a:rPr>
              <a:t>ordered, </a:t>
            </a:r>
            <a:r>
              <a:rPr sz="1100" spc="-45" dirty="0">
                <a:latin typeface="Tahoma"/>
                <a:cs typeface="Tahoma"/>
              </a:rPr>
              <a:t>files </a:t>
            </a:r>
            <a:r>
              <a:rPr sz="1100" spc="-75" dirty="0">
                <a:latin typeface="Tahoma"/>
                <a:cs typeface="Tahoma"/>
              </a:rPr>
              <a:t>have </a:t>
            </a:r>
            <a:r>
              <a:rPr sz="1100" spc="-40" dirty="0">
                <a:latin typeface="Tahoma"/>
                <a:cs typeface="Tahoma"/>
              </a:rPr>
              <a:t>integrity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level</a:t>
            </a:r>
            <a:endParaRPr sz="1100">
              <a:latin typeface="Tahoma"/>
              <a:cs typeface="Tahoma"/>
            </a:endParaRPr>
          </a:p>
          <a:p>
            <a:pPr marL="12700" marR="411480">
              <a:lnSpc>
                <a:spcPct val="102600"/>
              </a:lnSpc>
            </a:pPr>
            <a:r>
              <a:rPr sz="1100" spc="65" dirty="0">
                <a:latin typeface="Tahoma"/>
                <a:cs typeface="Tahoma"/>
              </a:rPr>
              <a:t>A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given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clearance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allows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reading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files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higher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equal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clearance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writing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files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lower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equal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clearance. 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Summary: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read-up,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write-down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Tahoma"/>
                <a:cs typeface="Tahoma"/>
              </a:rPr>
              <a:t>Biba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enforces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i="1" spc="-20" dirty="0">
                <a:latin typeface="Arial"/>
                <a:cs typeface="Arial"/>
              </a:rPr>
              <a:t>integrity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21" name="object 21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2303995" y="122301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2303995" y="122301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0" dirty="0"/>
              <a:t> </a:t>
            </a:r>
            <a:r>
              <a:rPr spc="-25" dirty="0"/>
              <a:t>Payer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399296" y="3317733"/>
            <a:ext cx="8553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CS412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Software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Security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9193" y="861999"/>
            <a:ext cx="4040504" cy="1314450"/>
            <a:chOff x="309193" y="861999"/>
            <a:chExt cx="4040504" cy="1314450"/>
          </a:xfrm>
        </p:grpSpPr>
        <p:sp>
          <p:nvSpPr>
            <p:cNvPr id="3" name="object 3"/>
            <p:cNvSpPr/>
            <p:nvPr/>
          </p:nvSpPr>
          <p:spPr>
            <a:xfrm>
              <a:off x="309193" y="861999"/>
              <a:ext cx="3989704" cy="179070"/>
            </a:xfrm>
            <a:custGeom>
              <a:avLst/>
              <a:gdLst/>
              <a:ahLst/>
              <a:cxnLst/>
              <a:rect l="l" t="t" r="r" b="b"/>
              <a:pathLst>
                <a:path w="3989704" h="179069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8598"/>
                  </a:lnTo>
                  <a:lnTo>
                    <a:pt x="3989652" y="178598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194" y="1027950"/>
              <a:ext cx="3989651" cy="506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994" y="2074684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794" y="2061984"/>
              <a:ext cx="3938802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8846" y="906233"/>
              <a:ext cx="50751" cy="11684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9193" y="1072214"/>
              <a:ext cx="3989704" cy="1053465"/>
            </a:xfrm>
            <a:custGeom>
              <a:avLst/>
              <a:gdLst/>
              <a:ahLst/>
              <a:cxnLst/>
              <a:rect l="l" t="t" r="r" b="b"/>
              <a:pathLst>
                <a:path w="3989704" h="1053464">
                  <a:moveTo>
                    <a:pt x="3989652" y="0"/>
                  </a:moveTo>
                  <a:lnTo>
                    <a:pt x="0" y="0"/>
                  </a:lnTo>
                  <a:lnTo>
                    <a:pt x="0" y="1002470"/>
                  </a:lnTo>
                  <a:lnTo>
                    <a:pt x="4008" y="1022194"/>
                  </a:lnTo>
                  <a:lnTo>
                    <a:pt x="14922" y="1038347"/>
                  </a:lnTo>
                  <a:lnTo>
                    <a:pt x="31075" y="1049262"/>
                  </a:lnTo>
                  <a:lnTo>
                    <a:pt x="50800" y="1053270"/>
                  </a:lnTo>
                  <a:lnTo>
                    <a:pt x="3938852" y="1053270"/>
                  </a:lnTo>
                  <a:lnTo>
                    <a:pt x="3958576" y="1049262"/>
                  </a:lnTo>
                  <a:lnTo>
                    <a:pt x="3974729" y="1038347"/>
                  </a:lnTo>
                  <a:lnTo>
                    <a:pt x="3985644" y="1022194"/>
                  </a:lnTo>
                  <a:lnTo>
                    <a:pt x="3989652" y="1002470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846" y="944321"/>
              <a:ext cx="0" cy="1149985"/>
            </a:xfrm>
            <a:custGeom>
              <a:avLst/>
              <a:gdLst/>
              <a:ahLst/>
              <a:cxnLst/>
              <a:rect l="l" t="t" r="r" b="b"/>
              <a:pathLst>
                <a:path h="1149985">
                  <a:moveTo>
                    <a:pt x="0" y="114941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6" y="93162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6" y="91892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6" y="90622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551" y="1125944"/>
              <a:ext cx="65265" cy="6526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551" y="1470101"/>
              <a:ext cx="65265" cy="6526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551" y="1642173"/>
              <a:ext cx="65265" cy="6526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551" y="1986318"/>
              <a:ext cx="65265" cy="65265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347294" y="813890"/>
            <a:ext cx="3912870" cy="128079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DAC</a:t>
            </a:r>
            <a:endParaRPr sz="1100">
              <a:latin typeface="Tahoma"/>
              <a:cs typeface="Tahoma"/>
            </a:endParaRPr>
          </a:p>
          <a:p>
            <a:pPr marL="289560" marR="204470">
              <a:lnSpc>
                <a:spcPct val="102600"/>
              </a:lnSpc>
              <a:spcBef>
                <a:spcPts val="200"/>
              </a:spcBef>
            </a:pPr>
            <a:r>
              <a:rPr sz="1100" spc="55" dirty="0">
                <a:latin typeface="Tahoma"/>
                <a:cs typeface="Tahoma"/>
              </a:rPr>
              <a:t>MAC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complex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and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requires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central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control,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empower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user!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sz="1100" spc="-45" dirty="0">
                <a:latin typeface="Tahoma"/>
                <a:cs typeface="Tahoma"/>
              </a:rPr>
              <a:t>User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has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authority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over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resources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she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owns</a:t>
            </a:r>
            <a:endParaRPr sz="1100">
              <a:latin typeface="Tahoma"/>
              <a:cs typeface="Tahoma"/>
            </a:endParaRPr>
          </a:p>
          <a:p>
            <a:pPr marL="289560" marR="5080">
              <a:lnSpc>
                <a:spcPct val="102699"/>
              </a:lnSpc>
            </a:pPr>
            <a:r>
              <a:rPr sz="1100" spc="-55" dirty="0">
                <a:latin typeface="Tahoma"/>
                <a:cs typeface="Tahoma"/>
              </a:rPr>
              <a:t>User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determines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permissions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her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data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if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other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users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want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to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access</a:t>
            </a:r>
            <a:r>
              <a:rPr sz="1100" spc="10" dirty="0">
                <a:latin typeface="Tahoma"/>
                <a:cs typeface="Tahoma"/>
              </a:rPr>
              <a:t> it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sz="1100" spc="-35" dirty="0">
                <a:latin typeface="Tahoma"/>
                <a:cs typeface="Tahoma"/>
              </a:rPr>
              <a:t>For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example:</a:t>
            </a:r>
            <a:r>
              <a:rPr sz="1100" spc="1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Unix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permissions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19" name="object 19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2303995" y="122301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0" dirty="0"/>
              <a:t> </a:t>
            </a:r>
            <a:r>
              <a:rPr spc="-25" dirty="0"/>
              <a:t>Payer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399296" y="3317733"/>
            <a:ext cx="8553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CS412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Software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Security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9193" y="1068488"/>
            <a:ext cx="4040504" cy="798195"/>
            <a:chOff x="309193" y="1068488"/>
            <a:chExt cx="4040504" cy="798195"/>
          </a:xfrm>
        </p:grpSpPr>
        <p:sp>
          <p:nvSpPr>
            <p:cNvPr id="3" name="object 3"/>
            <p:cNvSpPr/>
            <p:nvPr/>
          </p:nvSpPr>
          <p:spPr>
            <a:xfrm>
              <a:off x="309193" y="1068488"/>
              <a:ext cx="3989704" cy="179070"/>
            </a:xfrm>
            <a:custGeom>
              <a:avLst/>
              <a:gdLst/>
              <a:ahLst/>
              <a:cxnLst/>
              <a:rect l="l" t="t" r="r" b="b"/>
              <a:pathLst>
                <a:path w="3989704" h="179069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8598"/>
                  </a:lnTo>
                  <a:lnTo>
                    <a:pt x="3989652" y="178598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194" y="1234440"/>
              <a:ext cx="3989651" cy="506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994" y="1764957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794" y="1752257"/>
              <a:ext cx="3938802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8846" y="1112723"/>
              <a:ext cx="50751" cy="65223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9193" y="1278718"/>
              <a:ext cx="3989704" cy="537210"/>
            </a:xfrm>
            <a:custGeom>
              <a:avLst/>
              <a:gdLst/>
              <a:ahLst/>
              <a:cxnLst/>
              <a:rect l="l" t="t" r="r" b="b"/>
              <a:pathLst>
                <a:path w="3989704" h="537210">
                  <a:moveTo>
                    <a:pt x="3989652" y="0"/>
                  </a:moveTo>
                  <a:lnTo>
                    <a:pt x="0" y="0"/>
                  </a:lnTo>
                  <a:lnTo>
                    <a:pt x="0" y="486239"/>
                  </a:lnTo>
                  <a:lnTo>
                    <a:pt x="4008" y="505963"/>
                  </a:lnTo>
                  <a:lnTo>
                    <a:pt x="14922" y="522116"/>
                  </a:lnTo>
                  <a:lnTo>
                    <a:pt x="31075" y="533030"/>
                  </a:lnTo>
                  <a:lnTo>
                    <a:pt x="50800" y="537039"/>
                  </a:lnTo>
                  <a:lnTo>
                    <a:pt x="3938852" y="537039"/>
                  </a:lnTo>
                  <a:lnTo>
                    <a:pt x="3958576" y="533030"/>
                  </a:lnTo>
                  <a:lnTo>
                    <a:pt x="3974729" y="522116"/>
                  </a:lnTo>
                  <a:lnTo>
                    <a:pt x="3985644" y="505963"/>
                  </a:lnTo>
                  <a:lnTo>
                    <a:pt x="3989652" y="486239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846" y="1150825"/>
              <a:ext cx="0" cy="633730"/>
            </a:xfrm>
            <a:custGeom>
              <a:avLst/>
              <a:gdLst/>
              <a:ahLst/>
              <a:cxnLst/>
              <a:rect l="l" t="t" r="r" b="b"/>
              <a:pathLst>
                <a:path h="633730">
                  <a:moveTo>
                    <a:pt x="0" y="63318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6" y="113812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6" y="112542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6" y="111272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551" y="1332446"/>
              <a:ext cx="65265" cy="6526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551" y="1504518"/>
              <a:ext cx="65265" cy="6526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551" y="1676590"/>
              <a:ext cx="65265" cy="65265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47294" y="1020379"/>
            <a:ext cx="2937510" cy="7645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40" dirty="0">
                <a:solidFill>
                  <a:srgbClr val="FFFFFF"/>
                </a:solidFill>
                <a:latin typeface="Tahoma"/>
                <a:cs typeface="Tahoma"/>
              </a:rPr>
              <a:t>RBAC</a:t>
            </a:r>
            <a:endParaRPr sz="1100">
              <a:latin typeface="Tahoma"/>
              <a:cs typeface="Tahoma"/>
            </a:endParaRPr>
          </a:p>
          <a:p>
            <a:pPr marL="289560" marR="5080">
              <a:lnSpc>
                <a:spcPct val="102600"/>
              </a:lnSpc>
              <a:spcBef>
                <a:spcPts val="200"/>
              </a:spcBef>
            </a:pPr>
            <a:r>
              <a:rPr sz="1100" spc="-45" dirty="0">
                <a:latin typeface="Tahoma"/>
                <a:cs typeface="Tahoma"/>
              </a:rPr>
              <a:t>Access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permission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broken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sets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roles.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Users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get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assigned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specific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roles 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Administration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privileges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may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role.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18" name="object 18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2303995" y="122301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0" dirty="0"/>
              <a:t> </a:t>
            </a:r>
            <a:r>
              <a:rPr spc="-25" dirty="0"/>
              <a:t>Payer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399296" y="3317733"/>
            <a:ext cx="8553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CS412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Software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Security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9193" y="991069"/>
            <a:ext cx="4040504" cy="991869"/>
            <a:chOff x="309193" y="991069"/>
            <a:chExt cx="4040504" cy="991869"/>
          </a:xfrm>
        </p:grpSpPr>
        <p:sp>
          <p:nvSpPr>
            <p:cNvPr id="3" name="object 3"/>
            <p:cNvSpPr/>
            <p:nvPr/>
          </p:nvSpPr>
          <p:spPr>
            <a:xfrm>
              <a:off x="309193" y="991069"/>
              <a:ext cx="3989704" cy="186690"/>
            </a:xfrm>
            <a:custGeom>
              <a:avLst/>
              <a:gdLst/>
              <a:ahLst/>
              <a:cxnLst/>
              <a:rect l="l" t="t" r="r" b="b"/>
              <a:pathLst>
                <a:path w="3989704" h="186690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559"/>
                  </a:lnTo>
                  <a:lnTo>
                    <a:pt x="3989652" y="186559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194" y="1164971"/>
              <a:ext cx="3989651" cy="506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994" y="1881086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794" y="1868385"/>
              <a:ext cx="3938802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8846" y="1035304"/>
              <a:ext cx="50751" cy="84578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9193" y="1209246"/>
              <a:ext cx="3989704" cy="723265"/>
            </a:xfrm>
            <a:custGeom>
              <a:avLst/>
              <a:gdLst/>
              <a:ahLst/>
              <a:cxnLst/>
              <a:rect l="l" t="t" r="r" b="b"/>
              <a:pathLst>
                <a:path w="3989704" h="723264">
                  <a:moveTo>
                    <a:pt x="3989652" y="0"/>
                  </a:moveTo>
                  <a:lnTo>
                    <a:pt x="0" y="0"/>
                  </a:lnTo>
                  <a:lnTo>
                    <a:pt x="0" y="671839"/>
                  </a:lnTo>
                  <a:lnTo>
                    <a:pt x="4008" y="691564"/>
                  </a:lnTo>
                  <a:lnTo>
                    <a:pt x="14922" y="707716"/>
                  </a:lnTo>
                  <a:lnTo>
                    <a:pt x="31075" y="718631"/>
                  </a:lnTo>
                  <a:lnTo>
                    <a:pt x="50800" y="722639"/>
                  </a:lnTo>
                  <a:lnTo>
                    <a:pt x="3938852" y="722639"/>
                  </a:lnTo>
                  <a:lnTo>
                    <a:pt x="3958576" y="718631"/>
                  </a:lnTo>
                  <a:lnTo>
                    <a:pt x="3974729" y="707716"/>
                  </a:lnTo>
                  <a:lnTo>
                    <a:pt x="3985644" y="691564"/>
                  </a:lnTo>
                  <a:lnTo>
                    <a:pt x="3989652" y="671839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846" y="1073393"/>
              <a:ext cx="0" cy="826769"/>
            </a:xfrm>
            <a:custGeom>
              <a:avLst/>
              <a:gdLst/>
              <a:ahLst/>
              <a:cxnLst/>
              <a:rect l="l" t="t" r="r" b="b"/>
              <a:pathLst>
                <a:path h="826769">
                  <a:moveTo>
                    <a:pt x="0" y="82674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6" y="106069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6" y="104799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6" y="103529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551" y="1268806"/>
              <a:ext cx="65265" cy="6526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551" y="1440878"/>
              <a:ext cx="65265" cy="6526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551" y="1612950"/>
              <a:ext cx="65265" cy="6526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2551" y="1785023"/>
              <a:ext cx="65265" cy="65265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347294" y="929180"/>
            <a:ext cx="2280285" cy="96456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Different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security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models</a:t>
            </a:r>
            <a:endParaRPr sz="1100">
              <a:latin typeface="Tahoma"/>
              <a:cs typeface="Tahoma"/>
            </a:endParaRPr>
          </a:p>
          <a:p>
            <a:pPr marL="289560" marR="417195">
              <a:lnSpc>
                <a:spcPct val="102600"/>
              </a:lnSpc>
              <a:spcBef>
                <a:spcPts val="305"/>
              </a:spcBef>
            </a:pPr>
            <a:r>
              <a:rPr sz="1100" spc="-45" dirty="0">
                <a:latin typeface="Tahoma"/>
                <a:cs typeface="Tahoma"/>
              </a:rPr>
              <a:t>Access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control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lists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(static)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Capabilities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(static)</a:t>
            </a:r>
            <a:endParaRPr sz="1100">
              <a:latin typeface="Tahoma"/>
              <a:cs typeface="Tahoma"/>
            </a:endParaRPr>
          </a:p>
          <a:p>
            <a:pPr marL="289560" marR="5080">
              <a:lnSpc>
                <a:spcPct val="102699"/>
              </a:lnSpc>
            </a:pPr>
            <a:r>
              <a:rPr sz="1100" spc="-20" dirty="0">
                <a:latin typeface="Tahoma"/>
                <a:cs typeface="Tahoma"/>
              </a:rPr>
              <a:t>Bell-LaPadula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(state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machine)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Information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flow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(flow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dependent)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19" name="object 19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2303995" y="122301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0" dirty="0"/>
              <a:t> </a:t>
            </a:r>
            <a:r>
              <a:rPr spc="-25" dirty="0"/>
              <a:t>Payer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399296" y="3317733"/>
            <a:ext cx="8553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CS412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Software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Security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9193" y="344068"/>
            <a:ext cx="4040504" cy="2609215"/>
            <a:chOff x="309193" y="344068"/>
            <a:chExt cx="4040504" cy="2609215"/>
          </a:xfrm>
        </p:grpSpPr>
        <p:sp>
          <p:nvSpPr>
            <p:cNvPr id="3" name="object 3"/>
            <p:cNvSpPr/>
            <p:nvPr/>
          </p:nvSpPr>
          <p:spPr>
            <a:xfrm>
              <a:off x="309193" y="344068"/>
              <a:ext cx="3989704" cy="179070"/>
            </a:xfrm>
            <a:custGeom>
              <a:avLst/>
              <a:gdLst/>
              <a:ahLst/>
              <a:cxnLst/>
              <a:rect l="l" t="t" r="r" b="b"/>
              <a:pathLst>
                <a:path w="3989704" h="179070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8598"/>
                  </a:lnTo>
                  <a:lnTo>
                    <a:pt x="3989652" y="178598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194" y="510006"/>
              <a:ext cx="3989651" cy="506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994" y="2851594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794" y="2838894"/>
              <a:ext cx="3938802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8846" y="388302"/>
              <a:ext cx="50751" cy="246329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9193" y="554269"/>
              <a:ext cx="3989704" cy="2348230"/>
            </a:xfrm>
            <a:custGeom>
              <a:avLst/>
              <a:gdLst/>
              <a:ahLst/>
              <a:cxnLst/>
              <a:rect l="l" t="t" r="r" b="b"/>
              <a:pathLst>
                <a:path w="3989704" h="2348230">
                  <a:moveTo>
                    <a:pt x="3989652" y="0"/>
                  </a:moveTo>
                  <a:lnTo>
                    <a:pt x="0" y="0"/>
                  </a:lnTo>
                  <a:lnTo>
                    <a:pt x="0" y="2297324"/>
                  </a:lnTo>
                  <a:lnTo>
                    <a:pt x="4008" y="2317049"/>
                  </a:lnTo>
                  <a:lnTo>
                    <a:pt x="14922" y="2333202"/>
                  </a:lnTo>
                  <a:lnTo>
                    <a:pt x="31075" y="2344116"/>
                  </a:lnTo>
                  <a:lnTo>
                    <a:pt x="50800" y="2348124"/>
                  </a:lnTo>
                  <a:lnTo>
                    <a:pt x="3938852" y="2348124"/>
                  </a:lnTo>
                  <a:lnTo>
                    <a:pt x="3958576" y="2344116"/>
                  </a:lnTo>
                  <a:lnTo>
                    <a:pt x="3974729" y="2333202"/>
                  </a:lnTo>
                  <a:lnTo>
                    <a:pt x="3985644" y="2317049"/>
                  </a:lnTo>
                  <a:lnTo>
                    <a:pt x="3989652" y="2297324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846" y="426376"/>
              <a:ext cx="0" cy="2444750"/>
            </a:xfrm>
            <a:custGeom>
              <a:avLst/>
              <a:gdLst/>
              <a:ahLst/>
              <a:cxnLst/>
              <a:rect l="l" t="t" r="r" b="b"/>
              <a:pathLst>
                <a:path h="2444750">
                  <a:moveTo>
                    <a:pt x="0" y="244426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6" y="41367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6" y="40097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6" y="38827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18767" y="860094"/>
              <a:ext cx="1370965" cy="0"/>
            </a:xfrm>
            <a:custGeom>
              <a:avLst/>
              <a:gdLst/>
              <a:ahLst/>
              <a:cxnLst/>
              <a:rect l="l" t="t" r="r" b="b"/>
              <a:pathLst>
                <a:path w="1370964">
                  <a:moveTo>
                    <a:pt x="0" y="0"/>
                  </a:moveTo>
                  <a:lnTo>
                    <a:pt x="1370457" y="0"/>
                  </a:lnTo>
                </a:path>
              </a:pathLst>
            </a:custGeom>
            <a:ln w="110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18767" y="1105763"/>
              <a:ext cx="1370965" cy="0"/>
            </a:xfrm>
            <a:custGeom>
              <a:avLst/>
              <a:gdLst/>
              <a:ahLst/>
              <a:cxnLst/>
              <a:rect l="l" t="t" r="r" b="b"/>
              <a:pathLst>
                <a:path w="1370964">
                  <a:moveTo>
                    <a:pt x="0" y="0"/>
                  </a:moveTo>
                  <a:lnTo>
                    <a:pt x="1370457" y="0"/>
                  </a:lnTo>
                </a:path>
              </a:pathLst>
            </a:custGeom>
            <a:ln w="6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18767" y="1695589"/>
              <a:ext cx="1370965" cy="0"/>
            </a:xfrm>
            <a:custGeom>
              <a:avLst/>
              <a:gdLst/>
              <a:ahLst/>
              <a:cxnLst/>
              <a:rect l="l" t="t" r="r" b="b"/>
              <a:pathLst>
                <a:path w="1370964">
                  <a:moveTo>
                    <a:pt x="0" y="0"/>
                  </a:moveTo>
                  <a:lnTo>
                    <a:pt x="1370457" y="0"/>
                  </a:lnTo>
                </a:path>
              </a:pathLst>
            </a:custGeom>
            <a:ln w="110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551" y="2033117"/>
              <a:ext cx="65265" cy="6526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551" y="2415235"/>
              <a:ext cx="65265" cy="6526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42722" y="295958"/>
            <a:ext cx="3796029" cy="257175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Access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control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matrix</a:t>
            </a:r>
            <a:endParaRPr sz="1100">
              <a:latin typeface="Tahoma"/>
              <a:cs typeface="Tahoma"/>
            </a:endParaRPr>
          </a:p>
          <a:p>
            <a:pPr marL="17145">
              <a:lnSpc>
                <a:spcPct val="100000"/>
              </a:lnSpc>
              <a:spcBef>
                <a:spcPts val="235"/>
              </a:spcBef>
            </a:pPr>
            <a:r>
              <a:rPr sz="1100" spc="-30" dirty="0">
                <a:latin typeface="Tahoma"/>
                <a:cs typeface="Tahoma"/>
              </a:rPr>
              <a:t>Provide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access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rights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subjects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objects.</a:t>
            </a:r>
            <a:endParaRPr sz="1100">
              <a:latin typeface="Tahoma"/>
              <a:cs typeface="Tahoma"/>
            </a:endParaRPr>
          </a:p>
          <a:p>
            <a:pPr marL="1756410">
              <a:lnSpc>
                <a:spcPct val="100000"/>
              </a:lnSpc>
              <a:spcBef>
                <a:spcPts val="1435"/>
              </a:spcBef>
              <a:tabLst>
                <a:tab pos="2113915" algn="l"/>
                <a:tab pos="2447925" algn="l"/>
              </a:tabLst>
            </a:pPr>
            <a:r>
              <a:rPr sz="1100" spc="-35" dirty="0">
                <a:latin typeface="Tahoma"/>
                <a:cs typeface="Tahoma"/>
              </a:rPr>
              <a:t>foo	</a:t>
            </a:r>
            <a:r>
              <a:rPr sz="1100" spc="-55" dirty="0">
                <a:latin typeface="Tahoma"/>
                <a:cs typeface="Tahoma"/>
              </a:rPr>
              <a:t>bar	</a:t>
            </a:r>
            <a:r>
              <a:rPr sz="1100" spc="-40" dirty="0">
                <a:latin typeface="Tahoma"/>
                <a:cs typeface="Tahoma"/>
              </a:rPr>
              <a:t>baz</a:t>
            </a:r>
            <a:endParaRPr sz="1100">
              <a:latin typeface="Tahoma"/>
              <a:cs typeface="Tahoma"/>
            </a:endParaRPr>
          </a:p>
          <a:p>
            <a:pPr marL="1275715" marR="1198880">
              <a:lnSpc>
                <a:spcPct val="102600"/>
              </a:lnSpc>
              <a:spcBef>
                <a:spcPts val="565"/>
              </a:spcBef>
              <a:tabLst>
                <a:tab pos="1756410" algn="l"/>
                <a:tab pos="2113915" algn="l"/>
                <a:tab pos="2447290" algn="l"/>
              </a:tabLst>
            </a:pPr>
            <a:r>
              <a:rPr sz="1100" spc="-70" dirty="0">
                <a:latin typeface="Tahoma"/>
                <a:cs typeface="Tahoma"/>
              </a:rPr>
              <a:t>use</a:t>
            </a:r>
            <a:r>
              <a:rPr sz="1100" spc="-50" dirty="0">
                <a:latin typeface="Tahoma"/>
                <a:cs typeface="Tahoma"/>
              </a:rPr>
              <a:t>r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spc="-55" dirty="0">
                <a:latin typeface="Tahoma"/>
                <a:cs typeface="Tahoma"/>
              </a:rPr>
              <a:t>rw</a:t>
            </a:r>
            <a:r>
              <a:rPr sz="1100" spc="-45" dirty="0">
                <a:latin typeface="Tahoma"/>
                <a:cs typeface="Tahoma"/>
              </a:rPr>
              <a:t>x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spc="-40" dirty="0">
                <a:latin typeface="Tahoma"/>
                <a:cs typeface="Tahoma"/>
              </a:rPr>
              <a:t>r</a:t>
            </a:r>
            <a:r>
              <a:rPr sz="1100" spc="-65" dirty="0">
                <a:latin typeface="Tahoma"/>
                <a:cs typeface="Tahoma"/>
              </a:rPr>
              <a:t>w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spc="-45" dirty="0">
                <a:latin typeface="Tahoma"/>
                <a:cs typeface="Tahoma"/>
              </a:rPr>
              <a:t>rw  </a:t>
            </a:r>
            <a:r>
              <a:rPr sz="1100" spc="-50" dirty="0">
                <a:latin typeface="Tahoma"/>
                <a:cs typeface="Tahoma"/>
              </a:rPr>
              <a:t>group	</a:t>
            </a:r>
            <a:r>
              <a:rPr sz="1100" spc="-35" dirty="0">
                <a:latin typeface="Tahoma"/>
                <a:cs typeface="Tahoma"/>
              </a:rPr>
              <a:t>rx	</a:t>
            </a:r>
            <a:r>
              <a:rPr sz="1100" spc="-25" dirty="0">
                <a:latin typeface="Tahoma"/>
                <a:cs typeface="Tahoma"/>
              </a:rPr>
              <a:t>r	r</a:t>
            </a:r>
            <a:endParaRPr sz="1100">
              <a:latin typeface="Tahoma"/>
              <a:cs typeface="Tahoma"/>
            </a:endParaRPr>
          </a:p>
          <a:p>
            <a:pPr marL="1275715">
              <a:lnSpc>
                <a:spcPct val="100000"/>
              </a:lnSpc>
              <a:spcBef>
                <a:spcPts val="35"/>
              </a:spcBef>
              <a:tabLst>
                <a:tab pos="1756410" algn="l"/>
                <a:tab pos="2447925" algn="l"/>
              </a:tabLst>
            </a:pPr>
            <a:r>
              <a:rPr sz="1100" spc="-40" dirty="0">
                <a:latin typeface="Tahoma"/>
                <a:cs typeface="Tahoma"/>
              </a:rPr>
              <a:t>other	</a:t>
            </a:r>
            <a:r>
              <a:rPr sz="1100" spc="-35" dirty="0">
                <a:latin typeface="Tahoma"/>
                <a:cs typeface="Tahoma"/>
              </a:rPr>
              <a:t>rx	</a:t>
            </a:r>
            <a:r>
              <a:rPr sz="1100" spc="-25" dirty="0">
                <a:latin typeface="Tahoma"/>
                <a:cs typeface="Tahoma"/>
              </a:rPr>
              <a:t>r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Tahoma"/>
              <a:cs typeface="Tahoma"/>
            </a:endParaRPr>
          </a:p>
          <a:p>
            <a:pPr marL="294005" marR="5080">
              <a:lnSpc>
                <a:spcPct val="102600"/>
              </a:lnSpc>
              <a:spcBef>
                <a:spcPts val="5"/>
              </a:spcBef>
            </a:pPr>
            <a:r>
              <a:rPr sz="1100" spc="-50" dirty="0">
                <a:latin typeface="Tahoma"/>
                <a:cs typeface="Tahoma"/>
              </a:rPr>
              <a:t>Used,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e.g.,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Unix/Linux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file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systems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Android/iOS/Java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security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model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privileged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APIs.</a:t>
            </a:r>
            <a:endParaRPr sz="1100">
              <a:latin typeface="Tahoma"/>
              <a:cs typeface="Tahoma"/>
            </a:endParaRPr>
          </a:p>
          <a:p>
            <a:pPr marL="294005" marR="140970">
              <a:lnSpc>
                <a:spcPct val="102600"/>
              </a:lnSpc>
              <a:spcBef>
                <a:spcPts val="295"/>
              </a:spcBef>
            </a:pPr>
            <a:r>
              <a:rPr sz="1100" spc="-50" dirty="0">
                <a:latin typeface="Tahoma"/>
                <a:cs typeface="Tahoma"/>
              </a:rPr>
              <a:t>Introduced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by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Butler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Lampson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1971 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20" dirty="0">
                <a:latin typeface="SimSun"/>
                <a:cs typeface="SimSun"/>
                <a:hlinkClick r:id="rId7"/>
              </a:rPr>
              <a:t>http://research.microsoft.com/en-us/um/people/ </a:t>
            </a:r>
            <a:r>
              <a:rPr sz="1100" spc="-53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  <a:hlinkClick r:id="rId7"/>
              </a:rPr>
              <a:t>blampson/08-Protection/Acrobat.pdf</a:t>
            </a:r>
            <a:r>
              <a:rPr sz="1100" spc="2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20" name="object 20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0" dirty="0"/>
              <a:t> </a:t>
            </a:r>
            <a:r>
              <a:rPr spc="-25" dirty="0"/>
              <a:t>Payer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399296" y="3317733"/>
            <a:ext cx="8553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CS412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Software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Security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04" cy="25811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18719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5" dirty="0">
                <a:solidFill>
                  <a:srgbClr val="FFFFFF"/>
                </a:solidFill>
              </a:rPr>
              <a:t>Summary</a:t>
            </a:r>
            <a:r>
              <a:rPr sz="1400" dirty="0">
                <a:solidFill>
                  <a:srgbClr val="FFFFFF"/>
                </a:solidFill>
              </a:rPr>
              <a:t> </a:t>
            </a:r>
            <a:r>
              <a:rPr sz="1400" spc="-65" dirty="0">
                <a:solidFill>
                  <a:srgbClr val="FFFFFF"/>
                </a:solidFill>
              </a:rPr>
              <a:t>and</a:t>
            </a:r>
            <a:r>
              <a:rPr sz="1400" spc="10" dirty="0">
                <a:solidFill>
                  <a:srgbClr val="FFFFFF"/>
                </a:solidFill>
              </a:rPr>
              <a:t> </a:t>
            </a:r>
            <a:r>
              <a:rPr sz="1400" spc="-45" dirty="0">
                <a:solidFill>
                  <a:srgbClr val="FFFFFF"/>
                </a:solidFill>
              </a:rPr>
              <a:t>conclusion</a:t>
            </a:r>
            <a:endParaRPr sz="14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55587"/>
            <a:ext cx="4608004" cy="506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990219"/>
            <a:ext cx="65265" cy="6526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24395" y="906778"/>
            <a:ext cx="3634740" cy="15684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55" dirty="0">
                <a:latin typeface="Tahoma"/>
                <a:cs typeface="Tahoma"/>
              </a:rPr>
              <a:t>Software </a:t>
            </a:r>
            <a:r>
              <a:rPr sz="1100" spc="-45" dirty="0">
                <a:latin typeface="Tahoma"/>
                <a:cs typeface="Tahoma"/>
              </a:rPr>
              <a:t>security </a:t>
            </a:r>
            <a:r>
              <a:rPr sz="1100" spc="-50" dirty="0">
                <a:latin typeface="Tahoma"/>
                <a:cs typeface="Tahoma"/>
              </a:rPr>
              <a:t>goal:</a:t>
            </a:r>
            <a:r>
              <a:rPr sz="1100" spc="-45" dirty="0">
                <a:latin typeface="Tahoma"/>
                <a:cs typeface="Tahoma"/>
              </a:rPr>
              <a:t> allow </a:t>
            </a:r>
            <a:r>
              <a:rPr sz="1100" spc="-50" dirty="0">
                <a:latin typeface="Tahoma"/>
                <a:cs typeface="Tahoma"/>
              </a:rPr>
              <a:t>intended </a:t>
            </a:r>
            <a:r>
              <a:rPr sz="1100" spc="-80" dirty="0">
                <a:latin typeface="Tahoma"/>
                <a:cs typeface="Tahoma"/>
              </a:rPr>
              <a:t>use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60" dirty="0">
                <a:latin typeface="Tahoma"/>
                <a:cs typeface="Tahoma"/>
              </a:rPr>
              <a:t>software,</a:t>
            </a:r>
            <a:r>
              <a:rPr sz="1100" spc="-55" dirty="0">
                <a:latin typeface="Tahoma"/>
                <a:cs typeface="Tahoma"/>
              </a:rPr>
              <a:t> prevent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unintended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use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may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cause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harm.</a:t>
            </a:r>
            <a:endParaRPr sz="1100">
              <a:latin typeface="Tahoma"/>
              <a:cs typeface="Tahoma"/>
            </a:endParaRPr>
          </a:p>
          <a:p>
            <a:pPr marL="12700" marR="476250">
              <a:lnSpc>
                <a:spcPct val="102600"/>
              </a:lnSpc>
            </a:pPr>
            <a:r>
              <a:rPr sz="1100" spc="-40" dirty="0">
                <a:latin typeface="Tahoma"/>
                <a:cs typeface="Tahoma"/>
              </a:rPr>
              <a:t>Three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principles:</a:t>
            </a:r>
            <a:r>
              <a:rPr sz="1100" spc="15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Confidentiality,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Integrity,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Availability.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Security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system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depends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its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threat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model.</a:t>
            </a:r>
            <a:endParaRPr sz="1100">
              <a:latin typeface="Tahoma"/>
              <a:cs typeface="Tahoma"/>
            </a:endParaRPr>
          </a:p>
          <a:p>
            <a:pPr marL="12700" marR="272415">
              <a:lnSpc>
                <a:spcPct val="102699"/>
              </a:lnSpc>
            </a:pPr>
            <a:r>
              <a:rPr sz="1100" spc="-45" dirty="0">
                <a:latin typeface="Tahoma"/>
                <a:cs typeface="Tahoma"/>
              </a:rPr>
              <a:t>Isolation,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least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privilege,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fault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compartments,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trust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as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concepts.</a:t>
            </a:r>
            <a:endParaRPr sz="1100">
              <a:latin typeface="Tahoma"/>
              <a:cs typeface="Tahoma"/>
            </a:endParaRPr>
          </a:p>
          <a:p>
            <a:pPr marL="12700" marR="615315">
              <a:lnSpc>
                <a:spcPct val="102600"/>
              </a:lnSpc>
            </a:pPr>
            <a:r>
              <a:rPr sz="1100" spc="-35" dirty="0">
                <a:latin typeface="Tahoma"/>
                <a:cs typeface="Tahoma"/>
              </a:rPr>
              <a:t>Security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relies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abstractions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reduce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complexity.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Reading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assignment: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Butler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Lampson,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Protection 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20" dirty="0">
                <a:latin typeface="SimSun"/>
                <a:cs typeface="SimSun"/>
                <a:hlinkClick r:id="rId5"/>
              </a:rPr>
              <a:t>http://doi.acm.org/10.1145/775265.775268</a:t>
            </a:r>
            <a:endParaRPr sz="1100">
              <a:latin typeface="SimSun"/>
              <a:cs typeface="SimSun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334376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1506448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678520"/>
            <a:ext cx="65265" cy="652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2022678"/>
            <a:ext cx="65265" cy="6526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2194750"/>
            <a:ext cx="65265" cy="65265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13" name="object 13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0" dirty="0"/>
              <a:t> </a:t>
            </a:r>
            <a:r>
              <a:rPr spc="-25" dirty="0"/>
              <a:t>Payer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399296" y="3317733"/>
            <a:ext cx="8553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CS412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Software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Security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04" cy="25811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12420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FFFFFF"/>
                </a:solidFill>
              </a:rPr>
              <a:t>Security </a:t>
            </a:r>
            <a:r>
              <a:rPr sz="1400" spc="-55" dirty="0">
                <a:solidFill>
                  <a:srgbClr val="FFFFFF"/>
                </a:solidFill>
              </a:rPr>
              <a:t>analysis</a:t>
            </a:r>
            <a:endParaRPr sz="1400" dirty="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55587"/>
            <a:ext cx="4608004" cy="506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436078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551" y="1608150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780235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952307"/>
            <a:ext cx="65265" cy="6526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7294" y="1022919"/>
            <a:ext cx="3322954" cy="103759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100" spc="-45" dirty="0">
                <a:latin typeface="Tahoma"/>
                <a:cs typeface="Tahoma"/>
              </a:rPr>
              <a:t>Given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software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system,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it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secure?</a:t>
            </a:r>
            <a:endParaRPr sz="1100" dirty="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630"/>
              </a:spcBef>
            </a:pPr>
            <a:r>
              <a:rPr sz="1100" spc="-30" dirty="0">
                <a:latin typeface="Tahoma"/>
                <a:cs typeface="Tahoma"/>
              </a:rPr>
              <a:t>.</a:t>
            </a:r>
            <a:r>
              <a:rPr sz="1100" spc="-16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.</a:t>
            </a:r>
            <a:r>
              <a:rPr sz="1100" spc="-16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.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20" dirty="0">
                <a:latin typeface="Tahoma"/>
                <a:cs typeface="Tahoma"/>
              </a:rPr>
              <a:t>t </a:t>
            </a:r>
            <a:r>
              <a:rPr sz="1100" spc="-70" dirty="0">
                <a:latin typeface="Tahoma"/>
                <a:cs typeface="Tahoma"/>
              </a:rPr>
              <a:t>de</a:t>
            </a:r>
            <a:r>
              <a:rPr sz="1100" spc="-40" dirty="0">
                <a:latin typeface="Tahoma"/>
                <a:cs typeface="Tahoma"/>
              </a:rPr>
              <a:t>p</a:t>
            </a:r>
            <a:r>
              <a:rPr sz="1100" spc="-70" dirty="0">
                <a:latin typeface="Tahoma"/>
                <a:cs typeface="Tahoma"/>
              </a:rPr>
              <a:t>ends</a:t>
            </a:r>
            <a:endParaRPr sz="1100" dirty="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Tahoma"/>
                <a:cs typeface="Tahoma"/>
              </a:rPr>
              <a:t>What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attack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surface?</a:t>
            </a:r>
            <a:endParaRPr sz="1100" dirty="0">
              <a:latin typeface="Tahoma"/>
              <a:cs typeface="Tahoma"/>
            </a:endParaRPr>
          </a:p>
          <a:p>
            <a:pPr marL="289560" marR="5080">
              <a:lnSpc>
                <a:spcPct val="102600"/>
              </a:lnSpc>
            </a:pPr>
            <a:r>
              <a:rPr sz="1100" spc="-10" dirty="0">
                <a:latin typeface="Tahoma"/>
                <a:cs typeface="Tahoma"/>
              </a:rPr>
              <a:t>What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assets?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(How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profitable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attack?)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What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goals?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(What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drives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attacker?)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11" name="object 11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0" dirty="0"/>
              <a:t> </a:t>
            </a:r>
            <a:r>
              <a:rPr spc="-25" dirty="0"/>
              <a:t>Payer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399296" y="3317733"/>
            <a:ext cx="8553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CS412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Software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Security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04" cy="25811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55587"/>
            <a:ext cx="4608004" cy="506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436078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551" y="1608150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780235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952307"/>
            <a:ext cx="65265" cy="65265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11" name="object 11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0" dirty="0"/>
              <a:t> </a:t>
            </a:r>
            <a:r>
              <a:rPr spc="-25" dirty="0"/>
              <a:t>Payer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399296" y="3317733"/>
            <a:ext cx="8553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CS412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Software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Security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82D97C-816D-4139-A8F2-4D2B6BDAE7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096" y="501110"/>
            <a:ext cx="4610100" cy="2522508"/>
          </a:xfrm>
          <a:prstGeom prst="rect">
            <a:avLst/>
          </a:prstGeom>
        </p:spPr>
      </p:pic>
      <p:sp>
        <p:nvSpPr>
          <p:cNvPr id="16" name="object 3">
            <a:extLst>
              <a:ext uri="{FF2B5EF4-FFF2-40B4-BE49-F238E27FC236}">
                <a16:creationId xmlns:a16="http://schemas.microsoft.com/office/drawing/2014/main" id="{46C643D4-8A00-48FD-B9EA-A1F832C7FF29}"/>
              </a:ext>
            </a:extLst>
          </p:cNvPr>
          <p:cNvSpPr txBox="1">
            <a:spLocks/>
          </p:cNvSpPr>
          <p:nvPr/>
        </p:nvSpPr>
        <p:spPr>
          <a:xfrm>
            <a:off x="248601" y="5631"/>
            <a:ext cx="2389823" cy="66364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en-US" sz="1400" kern="0" spc="-35" dirty="0">
                <a:solidFill>
                  <a:srgbClr val="FFFFFF"/>
                </a:solidFill>
              </a:rPr>
              <a:t>Assets of a Computer System</a:t>
            </a:r>
            <a:br>
              <a:rPr lang="en-US" sz="1400" kern="0" spc="-35" dirty="0">
                <a:solidFill>
                  <a:srgbClr val="FFFFFF"/>
                </a:solidFill>
              </a:rPr>
            </a:br>
            <a:br>
              <a:rPr lang="en-US" sz="1400" kern="0" spc="-35" dirty="0">
                <a:solidFill>
                  <a:srgbClr val="FFFFFF"/>
                </a:solidFill>
              </a:rPr>
            </a:br>
            <a:endParaRPr lang="en-US" sz="1400" kern="0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7457B849-34EC-49FE-A213-1FB4BEDF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08836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04" cy="25811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55587"/>
            <a:ext cx="4608004" cy="50609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11" name="object 11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0" dirty="0"/>
              <a:t> </a:t>
            </a:r>
            <a:r>
              <a:rPr spc="-25" dirty="0"/>
              <a:t>Payer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399296" y="3317733"/>
            <a:ext cx="8553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CS412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Software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Security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46C643D4-8A00-48FD-B9EA-A1F832C7FF29}"/>
              </a:ext>
            </a:extLst>
          </p:cNvPr>
          <p:cNvSpPr txBox="1">
            <a:spLocks/>
          </p:cNvSpPr>
          <p:nvPr/>
        </p:nvSpPr>
        <p:spPr>
          <a:xfrm>
            <a:off x="248601" y="5631"/>
            <a:ext cx="2389823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en-US" sz="1400" kern="0" spc="-35" dirty="0">
                <a:solidFill>
                  <a:srgbClr val="FFFFFF"/>
                </a:solidFill>
              </a:rPr>
              <a:t>Attack Surface</a:t>
            </a:r>
            <a:endParaRPr lang="en-US" sz="1400" kern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B139D1-D621-4E6C-9E79-F05B0F71C5AE}"/>
              </a:ext>
            </a:extLst>
          </p:cNvPr>
          <p:cNvSpPr/>
          <p:nvPr/>
        </p:nvSpPr>
        <p:spPr>
          <a:xfrm>
            <a:off x="-133350" y="788318"/>
            <a:ext cx="230505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</a:rPr>
              <a:t>Network Attack Surface</a:t>
            </a:r>
            <a:endParaRPr lang="en-US" sz="1200" dirty="0"/>
          </a:p>
          <a:p>
            <a:pPr algn="ctr"/>
            <a:br>
              <a:rPr lang="en-US" sz="1200" dirty="0"/>
            </a:br>
            <a:r>
              <a:rPr lang="en-US" sz="1200" b="1" dirty="0">
                <a:latin typeface="Arial" panose="020B0604020202020204" pitchFamily="34" charset="0"/>
              </a:rPr>
              <a:t>Software Attack Surface</a:t>
            </a:r>
            <a:endParaRPr lang="en-US" sz="1200" dirty="0"/>
          </a:p>
          <a:p>
            <a:pPr algn="ctr"/>
            <a:br>
              <a:rPr lang="en-US" sz="1200" dirty="0"/>
            </a:br>
            <a:r>
              <a:rPr lang="en-US" sz="1200" b="1" dirty="0">
                <a:latin typeface="Arial" panose="020B0604020202020204" pitchFamily="34" charset="0"/>
              </a:rPr>
              <a:t>Human Attack Surface</a:t>
            </a:r>
            <a:endParaRPr lang="en-US" sz="1200" dirty="0"/>
          </a:p>
        </p:txBody>
      </p:sp>
      <p:pic>
        <p:nvPicPr>
          <p:cNvPr id="19" name="Picture 2" descr="f3.pdf">
            <a:extLst>
              <a:ext uri="{FF2B5EF4-FFF2-40B4-BE49-F238E27FC236}">
                <a16:creationId xmlns:a16="http://schemas.microsoft.com/office/drawing/2014/main" id="{B8FB8BF9-58DE-4943-8ADE-C4E4D884B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515" y="122009"/>
            <a:ext cx="3524250" cy="346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098254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9193" y="685494"/>
            <a:ext cx="4040504" cy="1755775"/>
            <a:chOff x="309193" y="685494"/>
            <a:chExt cx="4040504" cy="1755775"/>
          </a:xfrm>
        </p:grpSpPr>
        <p:sp>
          <p:nvSpPr>
            <p:cNvPr id="3" name="object 3"/>
            <p:cNvSpPr/>
            <p:nvPr/>
          </p:nvSpPr>
          <p:spPr>
            <a:xfrm>
              <a:off x="309193" y="685494"/>
              <a:ext cx="3989704" cy="179070"/>
            </a:xfrm>
            <a:custGeom>
              <a:avLst/>
              <a:gdLst/>
              <a:ahLst/>
              <a:cxnLst/>
              <a:rect l="l" t="t" r="r" b="b"/>
              <a:pathLst>
                <a:path w="3989704" h="179069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8598"/>
                  </a:lnTo>
                  <a:lnTo>
                    <a:pt x="3989652" y="178598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194" y="851433"/>
              <a:ext cx="3989651" cy="506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994" y="2339441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794" y="2326741"/>
              <a:ext cx="3938802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8846" y="729729"/>
              <a:ext cx="50751" cy="160971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9193" y="895699"/>
              <a:ext cx="3989704" cy="1494790"/>
            </a:xfrm>
            <a:custGeom>
              <a:avLst/>
              <a:gdLst/>
              <a:ahLst/>
              <a:cxnLst/>
              <a:rect l="l" t="t" r="r" b="b"/>
              <a:pathLst>
                <a:path w="3989704" h="1494789">
                  <a:moveTo>
                    <a:pt x="3989652" y="0"/>
                  </a:moveTo>
                  <a:lnTo>
                    <a:pt x="0" y="0"/>
                  </a:lnTo>
                  <a:lnTo>
                    <a:pt x="0" y="1443742"/>
                  </a:lnTo>
                  <a:lnTo>
                    <a:pt x="4008" y="1463467"/>
                  </a:lnTo>
                  <a:lnTo>
                    <a:pt x="14922" y="1479620"/>
                  </a:lnTo>
                  <a:lnTo>
                    <a:pt x="31075" y="1490534"/>
                  </a:lnTo>
                  <a:lnTo>
                    <a:pt x="50800" y="1494542"/>
                  </a:lnTo>
                  <a:lnTo>
                    <a:pt x="3938852" y="1494542"/>
                  </a:lnTo>
                  <a:lnTo>
                    <a:pt x="3958576" y="1490534"/>
                  </a:lnTo>
                  <a:lnTo>
                    <a:pt x="3974729" y="1479620"/>
                  </a:lnTo>
                  <a:lnTo>
                    <a:pt x="3985644" y="1463467"/>
                  </a:lnTo>
                  <a:lnTo>
                    <a:pt x="3989652" y="1443742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846" y="767806"/>
              <a:ext cx="0" cy="1591310"/>
            </a:xfrm>
            <a:custGeom>
              <a:avLst/>
              <a:gdLst/>
              <a:ahLst/>
              <a:cxnLst/>
              <a:rect l="l" t="t" r="r" b="b"/>
              <a:pathLst>
                <a:path h="1591310">
                  <a:moveTo>
                    <a:pt x="0" y="159068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6" y="75510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6" y="74240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6" y="72970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551" y="955268"/>
              <a:ext cx="65265" cy="65265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005" marR="5080" indent="-281940">
              <a:lnSpc>
                <a:spcPct val="121200"/>
              </a:lnSpc>
              <a:spcBef>
                <a:spcPts val="100"/>
              </a:spcBef>
            </a:pPr>
            <a:r>
              <a:rPr spc="-15" dirty="0">
                <a:solidFill>
                  <a:srgbClr val="FFFFFF"/>
                </a:solidFill>
              </a:rPr>
              <a:t>Attacks </a:t>
            </a:r>
            <a:r>
              <a:rPr spc="-55" dirty="0">
                <a:solidFill>
                  <a:srgbClr val="FFFFFF"/>
                </a:solidFill>
              </a:rPr>
              <a:t>and</a:t>
            </a:r>
            <a:r>
              <a:rPr spc="229" dirty="0">
                <a:solidFill>
                  <a:srgbClr val="FFFFFF"/>
                </a:solidFill>
              </a:rPr>
              <a:t> </a:t>
            </a:r>
            <a:r>
              <a:rPr spc="-60" dirty="0">
                <a:solidFill>
                  <a:srgbClr val="FFFFFF"/>
                </a:solidFill>
              </a:rPr>
              <a:t>Defenses </a:t>
            </a:r>
            <a:r>
              <a:rPr spc="-55" dirty="0">
                <a:solidFill>
                  <a:srgbClr val="FFFFFF"/>
                </a:solidFill>
              </a:rPr>
              <a:t> </a:t>
            </a:r>
            <a:r>
              <a:rPr spc="-5" dirty="0"/>
              <a:t>Attack</a:t>
            </a:r>
            <a:r>
              <a:rPr dirty="0"/>
              <a:t> </a:t>
            </a:r>
            <a:r>
              <a:rPr spc="-25" dirty="0"/>
              <a:t>(threat)</a:t>
            </a:r>
            <a:r>
              <a:rPr dirty="0"/>
              <a:t> </a:t>
            </a:r>
            <a:r>
              <a:rPr spc="-55" dirty="0"/>
              <a:t>models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502551" y="1183043"/>
            <a:ext cx="619760" cy="1136015"/>
            <a:chOff x="502551" y="1183043"/>
            <a:chExt cx="619760" cy="1136015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2327" y="1183043"/>
              <a:ext cx="52590" cy="5259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9416" y="1385481"/>
              <a:ext cx="52590" cy="5259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9416" y="1524660"/>
              <a:ext cx="52590" cy="5259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9416" y="1663839"/>
              <a:ext cx="52590" cy="5259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2551" y="1886496"/>
              <a:ext cx="65265" cy="6526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2327" y="2114270"/>
              <a:ext cx="52590" cy="525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2327" y="2266099"/>
              <a:ext cx="52590" cy="52590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650"/>
              </a:spcBef>
            </a:pPr>
            <a:r>
              <a:rPr spc="60" dirty="0"/>
              <a:t>A</a:t>
            </a:r>
            <a:r>
              <a:rPr spc="10" dirty="0"/>
              <a:t> </a:t>
            </a:r>
            <a:r>
              <a:rPr spc="-40" dirty="0"/>
              <a:t>class</a:t>
            </a:r>
            <a:r>
              <a:rPr spc="15" dirty="0"/>
              <a:t> </a:t>
            </a:r>
            <a:r>
              <a:rPr spc="-30" dirty="0"/>
              <a:t>of</a:t>
            </a:r>
            <a:r>
              <a:rPr spc="15" dirty="0"/>
              <a:t> </a:t>
            </a:r>
            <a:r>
              <a:rPr spc="-25" dirty="0"/>
              <a:t>attacks</a:t>
            </a:r>
            <a:r>
              <a:rPr spc="10" dirty="0"/>
              <a:t> </a:t>
            </a:r>
            <a:r>
              <a:rPr spc="-10" dirty="0"/>
              <a:t>that</a:t>
            </a:r>
            <a:r>
              <a:rPr spc="15" dirty="0"/>
              <a:t> </a:t>
            </a:r>
            <a:r>
              <a:rPr spc="-55" dirty="0"/>
              <a:t>you</a:t>
            </a:r>
            <a:r>
              <a:rPr spc="10" dirty="0"/>
              <a:t> </a:t>
            </a:r>
            <a:r>
              <a:rPr spc="-45" dirty="0"/>
              <a:t>want</a:t>
            </a:r>
            <a:r>
              <a:rPr spc="15" dirty="0"/>
              <a:t> </a:t>
            </a:r>
            <a:r>
              <a:rPr spc="-10" dirty="0"/>
              <a:t>to</a:t>
            </a:r>
            <a:r>
              <a:rPr spc="15" dirty="0"/>
              <a:t> </a:t>
            </a:r>
            <a:r>
              <a:rPr spc="-35" dirty="0"/>
              <a:t>stop</a:t>
            </a:r>
          </a:p>
          <a:p>
            <a:pPr marL="566420" marR="853440">
              <a:lnSpc>
                <a:spcPct val="101499"/>
              </a:lnSpc>
              <a:spcBef>
                <a:spcPts val="475"/>
              </a:spcBef>
            </a:pPr>
            <a:r>
              <a:rPr sz="900" spc="5" dirty="0"/>
              <a:t>What</a:t>
            </a:r>
            <a:r>
              <a:rPr sz="900" spc="20" dirty="0"/>
              <a:t> </a:t>
            </a:r>
            <a:r>
              <a:rPr sz="900" spc="-20" dirty="0"/>
              <a:t>is</a:t>
            </a:r>
            <a:r>
              <a:rPr sz="900" spc="20" dirty="0"/>
              <a:t> </a:t>
            </a:r>
            <a:r>
              <a:rPr sz="900" spc="-20" dirty="0"/>
              <a:t>the</a:t>
            </a:r>
            <a:r>
              <a:rPr sz="900" spc="25" dirty="0"/>
              <a:t> </a:t>
            </a:r>
            <a:r>
              <a:rPr sz="900" spc="-15" dirty="0"/>
              <a:t>attacker’s</a:t>
            </a:r>
            <a:r>
              <a:rPr sz="900" spc="20" dirty="0"/>
              <a:t> </a:t>
            </a:r>
            <a:r>
              <a:rPr sz="900" spc="-15" dirty="0"/>
              <a:t>capability? </a:t>
            </a:r>
            <a:r>
              <a:rPr sz="900" spc="-265" dirty="0"/>
              <a:t> </a:t>
            </a:r>
            <a:r>
              <a:rPr sz="900" spc="5" dirty="0"/>
              <a:t>What</a:t>
            </a:r>
            <a:r>
              <a:rPr sz="900" spc="20" dirty="0"/>
              <a:t> </a:t>
            </a:r>
            <a:r>
              <a:rPr sz="900" spc="-20" dirty="0"/>
              <a:t>is</a:t>
            </a:r>
            <a:r>
              <a:rPr sz="900" spc="20" dirty="0"/>
              <a:t> </a:t>
            </a:r>
            <a:r>
              <a:rPr sz="900" spc="-10" dirty="0"/>
              <a:t>impact</a:t>
            </a:r>
            <a:r>
              <a:rPr sz="900" spc="25" dirty="0"/>
              <a:t> </a:t>
            </a:r>
            <a:r>
              <a:rPr sz="900" spc="-20" dirty="0"/>
              <a:t>of</a:t>
            </a:r>
            <a:r>
              <a:rPr sz="900" spc="20" dirty="0"/>
              <a:t> </a:t>
            </a:r>
            <a:r>
              <a:rPr sz="900" spc="-35" dirty="0"/>
              <a:t>an</a:t>
            </a:r>
            <a:r>
              <a:rPr sz="900" spc="20" dirty="0"/>
              <a:t> </a:t>
            </a:r>
            <a:r>
              <a:rPr sz="900" spc="-5" dirty="0"/>
              <a:t>attack?</a:t>
            </a:r>
            <a:endParaRPr sz="900"/>
          </a:p>
          <a:p>
            <a:pPr marL="566420">
              <a:lnSpc>
                <a:spcPct val="100000"/>
              </a:lnSpc>
              <a:spcBef>
                <a:spcPts val="15"/>
              </a:spcBef>
            </a:pPr>
            <a:r>
              <a:rPr sz="900" spc="5" dirty="0"/>
              <a:t>What</a:t>
            </a:r>
            <a:r>
              <a:rPr sz="900" spc="15" dirty="0"/>
              <a:t> </a:t>
            </a:r>
            <a:r>
              <a:rPr sz="900" spc="-15" dirty="0"/>
              <a:t>attacks</a:t>
            </a:r>
            <a:r>
              <a:rPr sz="900" spc="15" dirty="0"/>
              <a:t> </a:t>
            </a:r>
            <a:r>
              <a:rPr sz="900" spc="-45" dirty="0"/>
              <a:t>are</a:t>
            </a:r>
            <a:r>
              <a:rPr sz="900" spc="15" dirty="0"/>
              <a:t> </a:t>
            </a:r>
            <a:r>
              <a:rPr sz="900" spc="-20" dirty="0"/>
              <a:t>out-of-scope?</a:t>
            </a:r>
            <a:endParaRPr sz="900"/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100" spc="-60" dirty="0"/>
              <a:t>Defenses</a:t>
            </a:r>
            <a:r>
              <a:rPr sz="1100" spc="5" dirty="0"/>
              <a:t> </a:t>
            </a:r>
            <a:r>
              <a:rPr sz="1100" spc="-65" dirty="0"/>
              <a:t>address</a:t>
            </a:r>
            <a:r>
              <a:rPr sz="1100" spc="15" dirty="0"/>
              <a:t> </a:t>
            </a:r>
            <a:r>
              <a:rPr sz="1100" spc="-55" dirty="0"/>
              <a:t>a</a:t>
            </a:r>
            <a:r>
              <a:rPr sz="1100" spc="10" dirty="0"/>
              <a:t> </a:t>
            </a:r>
            <a:r>
              <a:rPr sz="1100" spc="-30" dirty="0"/>
              <a:t>certain</a:t>
            </a:r>
            <a:r>
              <a:rPr sz="1100" spc="15" dirty="0"/>
              <a:t> </a:t>
            </a:r>
            <a:r>
              <a:rPr sz="1100" spc="-15" dirty="0"/>
              <a:t>attack/threat</a:t>
            </a:r>
            <a:r>
              <a:rPr sz="1100" spc="5" dirty="0"/>
              <a:t> </a:t>
            </a:r>
            <a:r>
              <a:rPr sz="1100" spc="-45" dirty="0"/>
              <a:t>model.</a:t>
            </a:r>
            <a:endParaRPr sz="1100"/>
          </a:p>
          <a:p>
            <a:pPr marL="289560">
              <a:lnSpc>
                <a:spcPts val="1200"/>
              </a:lnSpc>
              <a:spcBef>
                <a:spcPts val="475"/>
              </a:spcBef>
            </a:pPr>
            <a:r>
              <a:rPr spc="-50" dirty="0"/>
              <a:t>General:</a:t>
            </a:r>
            <a:r>
              <a:rPr spc="114" dirty="0"/>
              <a:t> </a:t>
            </a:r>
            <a:r>
              <a:rPr spc="-45" dirty="0"/>
              <a:t>e.g.,</a:t>
            </a:r>
            <a:r>
              <a:rPr spc="10" dirty="0"/>
              <a:t> </a:t>
            </a:r>
            <a:r>
              <a:rPr spc="-35" dirty="0"/>
              <a:t>stop</a:t>
            </a:r>
            <a:r>
              <a:rPr spc="10" dirty="0"/>
              <a:t> </a:t>
            </a:r>
            <a:r>
              <a:rPr spc="-55" dirty="0"/>
              <a:t>memory</a:t>
            </a:r>
            <a:r>
              <a:rPr spc="10" dirty="0"/>
              <a:t> </a:t>
            </a:r>
            <a:r>
              <a:rPr spc="-35" dirty="0"/>
              <a:t>corruptions</a:t>
            </a:r>
          </a:p>
          <a:p>
            <a:pPr marL="289560">
              <a:lnSpc>
                <a:spcPts val="1200"/>
              </a:lnSpc>
            </a:pPr>
            <a:r>
              <a:rPr spc="-30" dirty="0"/>
              <a:t>Very</a:t>
            </a:r>
            <a:r>
              <a:rPr spc="20" dirty="0"/>
              <a:t> </a:t>
            </a:r>
            <a:r>
              <a:rPr spc="-35" dirty="0"/>
              <a:t>specific:</a:t>
            </a:r>
            <a:r>
              <a:rPr spc="135" dirty="0"/>
              <a:t> </a:t>
            </a:r>
            <a:r>
              <a:rPr spc="-50" dirty="0"/>
              <a:t>e.g.,</a:t>
            </a:r>
            <a:r>
              <a:rPr spc="25" dirty="0"/>
              <a:t> </a:t>
            </a:r>
            <a:r>
              <a:rPr spc="-35" dirty="0"/>
              <a:t>stop</a:t>
            </a:r>
            <a:r>
              <a:rPr spc="20" dirty="0"/>
              <a:t> </a:t>
            </a:r>
            <a:r>
              <a:rPr spc="-30" dirty="0"/>
              <a:t>overwriting</a:t>
            </a:r>
            <a:r>
              <a:rPr spc="20" dirty="0"/>
              <a:t> </a:t>
            </a:r>
            <a:r>
              <a:rPr spc="-50" dirty="0"/>
              <a:t>a</a:t>
            </a:r>
            <a:r>
              <a:rPr spc="20" dirty="0"/>
              <a:t> </a:t>
            </a:r>
            <a:r>
              <a:rPr spc="-35" dirty="0"/>
              <a:t>return</a:t>
            </a:r>
            <a:r>
              <a:rPr spc="30" dirty="0"/>
              <a:t> </a:t>
            </a:r>
            <a:r>
              <a:rPr spc="-60" dirty="0"/>
              <a:t>address</a:t>
            </a:r>
          </a:p>
        </p:txBody>
      </p:sp>
      <p:grpSp>
        <p:nvGrpSpPr>
          <p:cNvPr id="24" name="object 24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25" name="object 25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2303995" y="122301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0" dirty="0"/>
              <a:t> </a:t>
            </a:r>
            <a:r>
              <a:rPr spc="-25" dirty="0"/>
              <a:t>Payer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399296" y="3317733"/>
            <a:ext cx="8553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FFFFFF"/>
                </a:solidFill>
                <a:latin typeface="Microsoft Sans Serif"/>
                <a:cs typeface="Microsoft Sans Serif"/>
                <a:hlinkClick r:id="rId11" action="ppaction://hlinksldjump"/>
              </a:rPr>
              <a:t>CS412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11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  <a:hlinkClick r:id="rId11" action="ppaction://hlinksldjump"/>
              </a:rPr>
              <a:t>Software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11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11" action="ppaction://hlinksldjump"/>
              </a:rPr>
              <a:t>Security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04" cy="25811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103631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/>
              <a:t>Threat</a:t>
            </a:r>
            <a:r>
              <a:rPr sz="1400" spc="-35" dirty="0"/>
              <a:t> </a:t>
            </a:r>
            <a:r>
              <a:rPr sz="1400" spc="-50" dirty="0"/>
              <a:t>model</a:t>
            </a:r>
            <a:endParaRPr sz="14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55587"/>
            <a:ext cx="4608004" cy="506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464475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636547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2327" y="1864322"/>
            <a:ext cx="52590" cy="5259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2327" y="2016150"/>
            <a:ext cx="52590" cy="5259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2327" y="2167978"/>
            <a:ext cx="52590" cy="5259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24395" y="712964"/>
            <a:ext cx="3430904" cy="195833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78740">
              <a:lnSpc>
                <a:spcPct val="102600"/>
              </a:lnSpc>
              <a:spcBef>
                <a:spcPts val="55"/>
              </a:spcBef>
            </a:pPr>
            <a:r>
              <a:rPr sz="1100" i="1" spc="-50" dirty="0">
                <a:latin typeface="Arial"/>
                <a:cs typeface="Arial"/>
              </a:rPr>
              <a:t>The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threat </a:t>
            </a:r>
            <a:r>
              <a:rPr sz="1100" i="1" spc="-65" dirty="0">
                <a:latin typeface="Arial"/>
                <a:cs typeface="Arial"/>
              </a:rPr>
              <a:t>model</a:t>
            </a:r>
            <a:r>
              <a:rPr sz="1100" i="1" spc="-60" dirty="0">
                <a:latin typeface="Arial"/>
                <a:cs typeface="Arial"/>
              </a:rPr>
              <a:t> </a:t>
            </a:r>
            <a:r>
              <a:rPr sz="1100" i="1" spc="-80" dirty="0">
                <a:latin typeface="Arial"/>
                <a:cs typeface="Arial"/>
              </a:rPr>
              <a:t>defines</a:t>
            </a:r>
            <a:r>
              <a:rPr sz="1100" i="1" spc="-75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the abilities </a:t>
            </a:r>
            <a:r>
              <a:rPr sz="1100" i="1" spc="-75" dirty="0">
                <a:latin typeface="Arial"/>
                <a:cs typeface="Arial"/>
              </a:rPr>
              <a:t>and</a:t>
            </a:r>
            <a:r>
              <a:rPr sz="1100" i="1" spc="-70" dirty="0">
                <a:latin typeface="Arial"/>
                <a:cs typeface="Arial"/>
              </a:rPr>
              <a:t> </a:t>
            </a:r>
            <a:r>
              <a:rPr sz="1100" i="1" spc="-90" dirty="0">
                <a:latin typeface="Arial"/>
                <a:cs typeface="Arial"/>
              </a:rPr>
              <a:t>resources</a:t>
            </a:r>
            <a:r>
              <a:rPr sz="1100" i="1" spc="-85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of </a:t>
            </a:r>
            <a:r>
              <a:rPr sz="1100" i="1" spc="-40" dirty="0">
                <a:latin typeface="Arial"/>
                <a:cs typeface="Arial"/>
              </a:rPr>
              <a:t>the </a:t>
            </a:r>
            <a:r>
              <a:rPr sz="1100" i="1" spc="-295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attacker.</a:t>
            </a:r>
            <a:r>
              <a:rPr sz="1100" i="1" spc="24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Threat </a:t>
            </a:r>
            <a:r>
              <a:rPr sz="1100" i="1" spc="-70" dirty="0">
                <a:latin typeface="Arial"/>
                <a:cs typeface="Arial"/>
              </a:rPr>
              <a:t>models</a:t>
            </a:r>
            <a:r>
              <a:rPr sz="1100" i="1" spc="165" dirty="0">
                <a:latin typeface="Arial"/>
                <a:cs typeface="Arial"/>
              </a:rPr>
              <a:t> </a:t>
            </a:r>
            <a:r>
              <a:rPr sz="1100" i="1" spc="-75" dirty="0">
                <a:latin typeface="Arial"/>
                <a:cs typeface="Arial"/>
              </a:rPr>
              <a:t>enable</a:t>
            </a:r>
            <a:r>
              <a:rPr sz="1100" i="1" spc="155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structured </a:t>
            </a:r>
            <a:r>
              <a:rPr sz="1100" i="1" spc="-70" dirty="0">
                <a:latin typeface="Arial"/>
                <a:cs typeface="Arial"/>
              </a:rPr>
              <a:t>reasoning 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about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the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attack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55" dirty="0">
                <a:latin typeface="Arial"/>
                <a:cs typeface="Arial"/>
              </a:rPr>
              <a:t>surface.</a:t>
            </a:r>
            <a:endParaRPr sz="1100" dirty="0">
              <a:latin typeface="Arial"/>
              <a:cs typeface="Arial"/>
            </a:endParaRPr>
          </a:p>
          <a:p>
            <a:pPr marL="12700" marR="475615">
              <a:lnSpc>
                <a:spcPct val="102600"/>
              </a:lnSpc>
              <a:spcBef>
                <a:spcPts val="1195"/>
              </a:spcBef>
            </a:pPr>
            <a:r>
              <a:rPr sz="1100" spc="-70" dirty="0">
                <a:latin typeface="Tahoma"/>
                <a:cs typeface="Tahoma"/>
              </a:rPr>
              <a:t>Awareness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entry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points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(and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associated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threats)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Look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systems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from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attacker’s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perspective</a:t>
            </a:r>
            <a:endParaRPr sz="1100" dirty="0">
              <a:latin typeface="Tahoma"/>
              <a:cs typeface="Tahoma"/>
            </a:endParaRPr>
          </a:p>
          <a:p>
            <a:pPr marL="289560" marR="920115">
              <a:lnSpc>
                <a:spcPct val="100000"/>
              </a:lnSpc>
              <a:spcBef>
                <a:spcPts val="475"/>
              </a:spcBef>
            </a:pPr>
            <a:r>
              <a:rPr sz="1000" spc="-45" dirty="0">
                <a:latin typeface="Tahoma"/>
                <a:cs typeface="Tahoma"/>
              </a:rPr>
              <a:t>Decompose </a:t>
            </a:r>
            <a:r>
              <a:rPr sz="1000" spc="-30" dirty="0">
                <a:latin typeface="Tahoma"/>
                <a:cs typeface="Tahoma"/>
              </a:rPr>
              <a:t>application: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identify structure </a:t>
            </a:r>
            <a:r>
              <a:rPr sz="1000" spc="-30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Determine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and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rank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threats</a:t>
            </a:r>
            <a:endParaRPr sz="1000" dirty="0">
              <a:latin typeface="Tahoma"/>
              <a:cs typeface="Tahoma"/>
            </a:endParaRPr>
          </a:p>
          <a:p>
            <a:pPr marL="289560">
              <a:lnSpc>
                <a:spcPts val="1190"/>
              </a:lnSpc>
            </a:pPr>
            <a:r>
              <a:rPr sz="1000" spc="-35" dirty="0">
                <a:latin typeface="Tahoma"/>
                <a:cs typeface="Tahoma"/>
              </a:rPr>
              <a:t>Determine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counter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measures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and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mitigation</a:t>
            </a:r>
            <a:endParaRPr sz="1000" dirty="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520"/>
              </a:spcBef>
            </a:pPr>
            <a:r>
              <a:rPr sz="1100" spc="-45" dirty="0">
                <a:latin typeface="Tahoma"/>
                <a:cs typeface="Tahoma"/>
              </a:rPr>
              <a:t>Reading </a:t>
            </a:r>
            <a:r>
              <a:rPr sz="1100" spc="-40" dirty="0">
                <a:latin typeface="Tahoma"/>
                <a:cs typeface="Tahoma"/>
              </a:rPr>
              <a:t>material: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20" dirty="0">
                <a:latin typeface="SimSun"/>
                <a:cs typeface="SimSun"/>
                <a:hlinkClick r:id="rId6"/>
              </a:rPr>
              <a:t>https://www.owasp.org/index.php/ </a:t>
            </a:r>
            <a:r>
              <a:rPr sz="1100" spc="-53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  <a:hlinkClick r:id="rId6"/>
              </a:rPr>
              <a:t>Application_Threat_Modeling</a:t>
            </a:r>
            <a:endParaRPr sz="1100" dirty="0">
              <a:latin typeface="SimSun"/>
              <a:cs typeface="SimSu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2390648"/>
            <a:ext cx="65265" cy="65265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13" name="object 13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0" dirty="0"/>
              <a:t> </a:t>
            </a:r>
            <a:r>
              <a:rPr spc="-25" dirty="0"/>
              <a:t>Payer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399296" y="3317733"/>
            <a:ext cx="8553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CS412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Software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Security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9193" y="759726"/>
            <a:ext cx="4040504" cy="1570355"/>
            <a:chOff x="309193" y="759726"/>
            <a:chExt cx="4040504" cy="1570355"/>
          </a:xfrm>
        </p:grpSpPr>
        <p:sp>
          <p:nvSpPr>
            <p:cNvPr id="3" name="object 3"/>
            <p:cNvSpPr/>
            <p:nvPr/>
          </p:nvSpPr>
          <p:spPr>
            <a:xfrm>
              <a:off x="309193" y="759726"/>
              <a:ext cx="3989704" cy="179070"/>
            </a:xfrm>
            <a:custGeom>
              <a:avLst/>
              <a:gdLst/>
              <a:ahLst/>
              <a:cxnLst/>
              <a:rect l="l" t="t" r="r" b="b"/>
              <a:pathLst>
                <a:path w="3989704" h="179069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8598"/>
                  </a:lnTo>
                  <a:lnTo>
                    <a:pt x="3989652" y="178598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194" y="925664"/>
              <a:ext cx="3989651" cy="506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994" y="2228100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794" y="2215400"/>
              <a:ext cx="3938802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8846" y="803960"/>
              <a:ext cx="50751" cy="142413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9193" y="969939"/>
              <a:ext cx="3989704" cy="1309370"/>
            </a:xfrm>
            <a:custGeom>
              <a:avLst/>
              <a:gdLst/>
              <a:ahLst/>
              <a:cxnLst/>
              <a:rect l="l" t="t" r="r" b="b"/>
              <a:pathLst>
                <a:path w="3989704" h="1309370">
                  <a:moveTo>
                    <a:pt x="3989652" y="0"/>
                  </a:moveTo>
                  <a:lnTo>
                    <a:pt x="0" y="0"/>
                  </a:lnTo>
                  <a:lnTo>
                    <a:pt x="0" y="1258160"/>
                  </a:lnTo>
                  <a:lnTo>
                    <a:pt x="4008" y="1277885"/>
                  </a:lnTo>
                  <a:lnTo>
                    <a:pt x="14922" y="1294038"/>
                  </a:lnTo>
                  <a:lnTo>
                    <a:pt x="31075" y="1304952"/>
                  </a:lnTo>
                  <a:lnTo>
                    <a:pt x="50800" y="1308961"/>
                  </a:lnTo>
                  <a:lnTo>
                    <a:pt x="3938852" y="1308961"/>
                  </a:lnTo>
                  <a:lnTo>
                    <a:pt x="3958576" y="1304952"/>
                  </a:lnTo>
                  <a:lnTo>
                    <a:pt x="3974729" y="1294038"/>
                  </a:lnTo>
                  <a:lnTo>
                    <a:pt x="3985644" y="1277885"/>
                  </a:lnTo>
                  <a:lnTo>
                    <a:pt x="3989652" y="1258160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846" y="842047"/>
              <a:ext cx="0" cy="1405255"/>
            </a:xfrm>
            <a:custGeom>
              <a:avLst/>
              <a:gdLst/>
              <a:ahLst/>
              <a:cxnLst/>
              <a:rect l="l" t="t" r="r" b="b"/>
              <a:pathLst>
                <a:path h="1405255">
                  <a:moveTo>
                    <a:pt x="0" y="140510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6" y="82934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6" y="81664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6" y="80394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551" y="1443736"/>
              <a:ext cx="65265" cy="6526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551" y="1615821"/>
              <a:ext cx="65265" cy="6526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551" y="1787893"/>
              <a:ext cx="65265" cy="6526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551" y="1959965"/>
              <a:ext cx="65265" cy="6526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551" y="2132037"/>
              <a:ext cx="65265" cy="6526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42595" y="711616"/>
            <a:ext cx="3843654" cy="152908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Threat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model:</a:t>
            </a:r>
            <a:r>
              <a:rPr sz="1100" spc="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safe</a:t>
            </a:r>
            <a:endParaRPr sz="1100">
              <a:latin typeface="Tahoma"/>
              <a:cs typeface="Tahoma"/>
            </a:endParaRPr>
          </a:p>
          <a:p>
            <a:pPr marL="17145" marR="91440" indent="-5080">
              <a:lnSpc>
                <a:spcPct val="102600"/>
              </a:lnSpc>
              <a:spcBef>
                <a:spcPts val="200"/>
              </a:spcBef>
            </a:pPr>
            <a:r>
              <a:rPr sz="1100" spc="-55" dirty="0">
                <a:latin typeface="Tahoma"/>
                <a:cs typeface="Tahoma"/>
              </a:rPr>
              <a:t>Assume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you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want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protect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your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valuables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by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locking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them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safe.</a:t>
            </a:r>
            <a:endParaRPr sz="1100">
              <a:latin typeface="Tahoma"/>
              <a:cs typeface="Tahoma"/>
            </a:endParaRPr>
          </a:p>
          <a:p>
            <a:pPr marL="294005" marR="828040">
              <a:lnSpc>
                <a:spcPct val="102600"/>
              </a:lnSpc>
              <a:spcBef>
                <a:spcPts val="600"/>
              </a:spcBef>
            </a:pPr>
            <a:r>
              <a:rPr sz="1100" spc="-85" dirty="0">
                <a:latin typeface="Tahoma"/>
                <a:cs typeface="Tahoma"/>
              </a:rPr>
              <a:t>In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trust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land,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you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don’t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need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lock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your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safe.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An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attacker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may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pick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your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lock.</a:t>
            </a:r>
            <a:endParaRPr sz="1100">
              <a:latin typeface="Tahoma"/>
              <a:cs typeface="Tahoma"/>
            </a:endParaRPr>
          </a:p>
          <a:p>
            <a:pPr marL="294005">
              <a:lnSpc>
                <a:spcPct val="100000"/>
              </a:lnSpc>
              <a:spcBef>
                <a:spcPts val="35"/>
              </a:spcBef>
            </a:pPr>
            <a:r>
              <a:rPr sz="1100" spc="5" dirty="0">
                <a:latin typeface="Tahoma"/>
                <a:cs typeface="Tahoma"/>
              </a:rPr>
              <a:t>An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attacker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may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use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torch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open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your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safe.</a:t>
            </a:r>
            <a:endParaRPr sz="1100">
              <a:latin typeface="Tahoma"/>
              <a:cs typeface="Tahoma"/>
            </a:endParaRPr>
          </a:p>
          <a:p>
            <a:pPr marL="294005" marR="5080">
              <a:lnSpc>
                <a:spcPct val="102600"/>
              </a:lnSpc>
            </a:pPr>
            <a:r>
              <a:rPr sz="1100" spc="5" dirty="0">
                <a:latin typeface="Tahoma"/>
                <a:cs typeface="Tahoma"/>
              </a:rPr>
              <a:t>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attacker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may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use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advanced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technology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(x-ray)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open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it.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An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attacker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may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get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access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(or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copy)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your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key.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20" name="object 20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0" dirty="0"/>
              <a:t> </a:t>
            </a:r>
            <a:r>
              <a:rPr spc="-25" dirty="0"/>
              <a:t>Payer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399296" y="3317733"/>
            <a:ext cx="8553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CS412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Software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Security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1810</Words>
  <Application>Microsoft Office PowerPoint</Application>
  <PresentationFormat>Custom</PresentationFormat>
  <Paragraphs>228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SimSun</vt:lpstr>
      <vt:lpstr>Arial</vt:lpstr>
      <vt:lpstr>Calibri</vt:lpstr>
      <vt:lpstr>Microsoft Sans Serif</vt:lpstr>
      <vt:lpstr>Tahoma</vt:lpstr>
      <vt:lpstr>Trebuchet MS</vt:lpstr>
      <vt:lpstr>Office Theme</vt:lpstr>
      <vt:lpstr>PowerPoint Presentation</vt:lpstr>
      <vt:lpstr>Allow intended use of software, prevent unintended use  that may cause harm.</vt:lpstr>
      <vt:lpstr>PowerPoint Presentation</vt:lpstr>
      <vt:lpstr>Security analysis</vt:lpstr>
      <vt:lpstr>PowerPoint Presentation</vt:lpstr>
      <vt:lpstr>PowerPoint Presentation</vt:lpstr>
      <vt:lpstr>Attacks and Defenses  Attack (threat) models</vt:lpstr>
      <vt:lpstr>Threat model</vt:lpstr>
      <vt:lpstr>PowerPoint Presentation</vt:lpstr>
      <vt:lpstr>PowerPoint Presentation</vt:lpstr>
      <vt:lpstr>PowerPoint Presentation</vt:lpstr>
      <vt:lpstr>Cost of security</vt:lpstr>
      <vt:lpstr>Fundamental security mechanisms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Hardware and software abstractions</vt:lpstr>
      <vt:lpstr>PowerPoint Presentation</vt:lpstr>
      <vt:lpstr>PowerPoint Presentation</vt:lpstr>
      <vt:lpstr>OS designs: single domain (1/4)</vt:lpstr>
      <vt:lpstr>OS design: monolithic (2/4)</vt:lpstr>
      <vt:lpstr>OS design: micro-kernel (3/4)</vt:lpstr>
      <vt:lpstr>OS design: library os (4/4)</vt:lpstr>
      <vt:lpstr>PowerPoint Presentation</vt:lpstr>
      <vt:lpstr>PowerPoint Presentation</vt:lpstr>
      <vt:lpstr>PowerPoint Presentation</vt:lpstr>
      <vt:lpstr>Authorization: Information flow control</vt:lpstr>
      <vt:lpstr>PowerPoint Presentation</vt:lpstr>
      <vt:lpstr>PowerPoint Presentation</vt:lpstr>
      <vt:lpstr>PowerPoint Presentation</vt:lpstr>
      <vt:lpstr>Biba</vt:lpstr>
      <vt:lpstr>PowerPoint Presentation</vt:lpstr>
      <vt:lpstr>PowerPoint Presentation</vt:lpstr>
      <vt:lpstr>PowerPoint Presentation</vt:lpstr>
      <vt:lpstr>PowerPoint Presentation</vt:lpstr>
      <vt:lpstr>Summary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CS412 Software Security - Basic Principles  [width=4.16667in]./images/logo-wide.png</dc:title>
  <dc:creator>Mathias Payer</dc:creator>
  <cp:lastModifiedBy>Heba Alawneh</cp:lastModifiedBy>
  <cp:revision>2</cp:revision>
  <dcterms:created xsi:type="dcterms:W3CDTF">2024-10-14T19:51:52Z</dcterms:created>
  <dcterms:modified xsi:type="dcterms:W3CDTF">2024-10-17T08:12:33Z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2019-03-05T00:00:00Z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2024-10-14T00:00:00Z</vt:filetime>
  </property>
</Properties>
</file>