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Poppins"/>
      <p:bold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iReUp4pV/UJWqEhlRgH6j1s833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Lato-regular.fntdata"/><Relationship Id="rId21" Type="http://schemas.openxmlformats.org/officeDocument/2006/relationships/font" Target="fonts/Poppins-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1fa1693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01fa1693d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1fa1693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01fa1693d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1fa1693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01fa1693d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1.jpg"/><Relationship Id="rId6"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jpg"/><Relationship Id="rId6"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jp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grpSp>
        <p:nvGrpSpPr>
          <p:cNvPr id="84" name="Google Shape;84;p1"/>
          <p:cNvGrpSpPr/>
          <p:nvPr/>
        </p:nvGrpSpPr>
        <p:grpSpPr>
          <a:xfrm>
            <a:off x="928665" y="501036"/>
            <a:ext cx="16598104" cy="1140089"/>
            <a:chOff x="0" y="-38100"/>
            <a:chExt cx="4371517" cy="300270"/>
          </a:xfrm>
        </p:grpSpPr>
        <p:sp>
          <p:nvSpPr>
            <p:cNvPr id="85" name="Google Shape;85;p1"/>
            <p:cNvSpPr/>
            <p:nvPr/>
          </p:nvSpPr>
          <p:spPr>
            <a:xfrm>
              <a:off x="0" y="0"/>
              <a:ext cx="4371517" cy="262170"/>
            </a:xfrm>
            <a:custGeom>
              <a:rect b="b" l="l" r="r" t="t"/>
              <a:pathLst>
                <a:path extrusionOk="0" h="262170" w="4371517">
                  <a:moveTo>
                    <a:pt x="29852" y="0"/>
                  </a:moveTo>
                  <a:lnTo>
                    <a:pt x="4341666" y="0"/>
                  </a:lnTo>
                  <a:cubicBezTo>
                    <a:pt x="4349583" y="0"/>
                    <a:pt x="4357176" y="3145"/>
                    <a:pt x="4362774" y="8743"/>
                  </a:cubicBezTo>
                  <a:cubicBezTo>
                    <a:pt x="4368372" y="14342"/>
                    <a:pt x="4371517" y="21935"/>
                    <a:pt x="4371517" y="29852"/>
                  </a:cubicBezTo>
                  <a:lnTo>
                    <a:pt x="4371517" y="232318"/>
                  </a:lnTo>
                  <a:cubicBezTo>
                    <a:pt x="4371517" y="248805"/>
                    <a:pt x="4358152" y="262170"/>
                    <a:pt x="4341666" y="262170"/>
                  </a:cubicBezTo>
                  <a:lnTo>
                    <a:pt x="29852" y="262170"/>
                  </a:lnTo>
                  <a:cubicBezTo>
                    <a:pt x="21935" y="262170"/>
                    <a:pt x="14342" y="259025"/>
                    <a:pt x="8743" y="253427"/>
                  </a:cubicBezTo>
                  <a:cubicBezTo>
                    <a:pt x="3145" y="247829"/>
                    <a:pt x="0" y="240236"/>
                    <a:pt x="0" y="232318"/>
                  </a:cubicBezTo>
                  <a:lnTo>
                    <a:pt x="0" y="29852"/>
                  </a:lnTo>
                  <a:cubicBezTo>
                    <a:pt x="0" y="21935"/>
                    <a:pt x="3145" y="14342"/>
                    <a:pt x="8743" y="8743"/>
                  </a:cubicBezTo>
                  <a:cubicBezTo>
                    <a:pt x="14342" y="3145"/>
                    <a:pt x="21935" y="0"/>
                    <a:pt x="29852" y="0"/>
                  </a:cubicBezTo>
                  <a:close/>
                </a:path>
              </a:pathLst>
            </a:custGeom>
            <a:solidFill>
              <a:srgbClr val="000000">
                <a:alpha val="0"/>
              </a:srgbClr>
            </a:solidFill>
            <a:ln cap="rnd" cmpd="sng" w="38100">
              <a:solidFill>
                <a:srgbClr val="E5E1D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38100"/>
              <a:ext cx="4371517" cy="30027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5651837" y="289333"/>
            <a:ext cx="12112509" cy="8707633"/>
          </a:xfrm>
          <a:custGeom>
            <a:rect b="b" l="l" r="r" t="t"/>
            <a:pathLst>
              <a:path extrusionOk="0" h="8707633" w="12112509">
                <a:moveTo>
                  <a:pt x="0" y="0"/>
                </a:moveTo>
                <a:lnTo>
                  <a:pt x="12112509" y="0"/>
                </a:lnTo>
                <a:lnTo>
                  <a:pt x="12112509" y="8707633"/>
                </a:lnTo>
                <a:lnTo>
                  <a:pt x="0" y="8707633"/>
                </a:lnTo>
                <a:lnTo>
                  <a:pt x="0" y="0"/>
                </a:lnTo>
                <a:close/>
              </a:path>
            </a:pathLst>
          </a:custGeom>
          <a:blipFill rotWithShape="1">
            <a:blip r:embed="rId3">
              <a:alphaModFix/>
            </a:blip>
            <a:stretch>
              <a:fillRect b="0" l="0" r="0" t="-499"/>
            </a:stretch>
          </a:blipFill>
          <a:ln>
            <a:noFill/>
          </a:ln>
        </p:spPr>
      </p:sp>
      <p:sp>
        <p:nvSpPr>
          <p:cNvPr id="88" name="Google Shape;88;p1"/>
          <p:cNvSpPr/>
          <p:nvPr/>
        </p:nvSpPr>
        <p:spPr>
          <a:xfrm>
            <a:off x="1171305" y="879197"/>
            <a:ext cx="528429" cy="528429"/>
          </a:xfrm>
          <a:custGeom>
            <a:rect b="b" l="l" r="r" t="t"/>
            <a:pathLst>
              <a:path extrusionOk="0" h="528429" w="528429">
                <a:moveTo>
                  <a:pt x="0" y="0"/>
                </a:moveTo>
                <a:lnTo>
                  <a:pt x="528429" y="0"/>
                </a:lnTo>
                <a:lnTo>
                  <a:pt x="528429" y="528429"/>
                </a:lnTo>
                <a:lnTo>
                  <a:pt x="0" y="528429"/>
                </a:lnTo>
                <a:lnTo>
                  <a:pt x="0" y="0"/>
                </a:lnTo>
                <a:close/>
              </a:path>
            </a:pathLst>
          </a:custGeom>
          <a:blipFill rotWithShape="1">
            <a:blip r:embed="rId4">
              <a:alphaModFix/>
            </a:blip>
            <a:stretch>
              <a:fillRect b="0" l="0" r="0" t="0"/>
            </a:stretch>
          </a:blipFill>
          <a:ln>
            <a:noFill/>
          </a:ln>
        </p:spPr>
      </p:sp>
      <p:sp>
        <p:nvSpPr>
          <p:cNvPr id="89" name="Google Shape;89;p1"/>
          <p:cNvSpPr txBox="1"/>
          <p:nvPr/>
        </p:nvSpPr>
        <p:spPr>
          <a:xfrm>
            <a:off x="393502" y="2413563"/>
            <a:ext cx="13057758" cy="429895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9999" u="none" cap="none" strike="noStrike">
                <a:solidFill>
                  <a:srgbClr val="FBF9F1"/>
                </a:solidFill>
                <a:latin typeface="Poppins"/>
                <a:ea typeface="Poppins"/>
                <a:cs typeface="Poppins"/>
                <a:sym typeface="Poppins"/>
              </a:rPr>
              <a:t>EXPLORATORY DATA ANALYSIS</a:t>
            </a:r>
            <a:endParaRPr/>
          </a:p>
          <a:p>
            <a:pPr indent="0" lvl="0" marL="0" marR="0" rtl="0" algn="l">
              <a:lnSpc>
                <a:spcPct val="110001"/>
              </a:lnSpc>
              <a:spcBef>
                <a:spcPts val="0"/>
              </a:spcBef>
              <a:spcAft>
                <a:spcPts val="0"/>
              </a:spcAft>
              <a:buNone/>
            </a:pPr>
            <a:r>
              <a:t/>
            </a:r>
            <a:endParaRPr b="1" i="0" sz="9999" u="none" cap="none" strike="noStrike">
              <a:solidFill>
                <a:srgbClr val="FBF9F1"/>
              </a:solidFill>
              <a:latin typeface="Poppins"/>
              <a:ea typeface="Poppins"/>
              <a:cs typeface="Poppins"/>
              <a:sym typeface="Poppins"/>
            </a:endParaRPr>
          </a:p>
        </p:txBody>
      </p:sp>
      <p:sp>
        <p:nvSpPr>
          <p:cNvPr id="90" name="Google Shape;90;p1"/>
          <p:cNvSpPr txBox="1"/>
          <p:nvPr/>
        </p:nvSpPr>
        <p:spPr>
          <a:xfrm>
            <a:off x="1896669" y="882426"/>
            <a:ext cx="3755168" cy="464820"/>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0" i="0" lang="en-US" sz="2700" u="none" cap="none" strike="noStrike">
                <a:solidFill>
                  <a:srgbClr val="E5E1DA"/>
                </a:solidFill>
                <a:latin typeface="Lato"/>
                <a:ea typeface="Lato"/>
                <a:cs typeface="Lato"/>
                <a:sym typeface="Lato"/>
              </a:rPr>
              <a:t>Group 1 </a:t>
            </a:r>
            <a:endParaRPr/>
          </a:p>
        </p:txBody>
      </p:sp>
      <p:sp>
        <p:nvSpPr>
          <p:cNvPr id="91" name="Google Shape;91;p1"/>
          <p:cNvSpPr txBox="1"/>
          <p:nvPr/>
        </p:nvSpPr>
        <p:spPr>
          <a:xfrm>
            <a:off x="928665" y="6833868"/>
            <a:ext cx="7762921" cy="5664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E5E1DA"/>
                </a:solidFill>
                <a:latin typeface="Poppins"/>
                <a:ea typeface="Poppins"/>
                <a:cs typeface="Poppins"/>
                <a:sym typeface="Poppins"/>
              </a:rPr>
              <a:t>Present by 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5" name="Shape 175"/>
        <p:cNvGrpSpPr/>
        <p:nvPr/>
      </p:nvGrpSpPr>
      <p:grpSpPr>
        <a:xfrm>
          <a:off x="0" y="0"/>
          <a:ext cx="0" cy="0"/>
          <a:chOff x="0" y="0"/>
          <a:chExt cx="0" cy="0"/>
        </a:xfrm>
      </p:grpSpPr>
      <p:sp>
        <p:nvSpPr>
          <p:cNvPr id="176" name="Google Shape;176;p7"/>
          <p:cNvSpPr/>
          <p:nvPr/>
        </p:nvSpPr>
        <p:spPr>
          <a:xfrm rot="-2181579">
            <a:off x="13223776" y="362288"/>
            <a:ext cx="10128448" cy="10895890"/>
          </a:xfrm>
          <a:custGeom>
            <a:rect b="b" l="l" r="r" t="t"/>
            <a:pathLst>
              <a:path extrusionOk="0" h="10895890" w="10128448">
                <a:moveTo>
                  <a:pt x="0" y="0"/>
                </a:moveTo>
                <a:lnTo>
                  <a:pt x="10128448" y="0"/>
                </a:lnTo>
                <a:lnTo>
                  <a:pt x="10128448" y="10895890"/>
                </a:lnTo>
                <a:lnTo>
                  <a:pt x="0" y="10895890"/>
                </a:lnTo>
                <a:lnTo>
                  <a:pt x="0" y="0"/>
                </a:lnTo>
                <a:close/>
              </a:path>
            </a:pathLst>
          </a:custGeom>
          <a:blipFill rotWithShape="1">
            <a:blip r:embed="rId3">
              <a:alphaModFix/>
            </a:blip>
            <a:stretch>
              <a:fillRect b="0" l="-156" r="-155" t="0"/>
            </a:stretch>
          </a:blipFill>
          <a:ln>
            <a:noFill/>
          </a:ln>
        </p:spPr>
      </p:sp>
      <p:sp>
        <p:nvSpPr>
          <p:cNvPr id="177" name="Google Shape;177;p7"/>
          <p:cNvSpPr/>
          <p:nvPr/>
        </p:nvSpPr>
        <p:spPr>
          <a:xfrm>
            <a:off x="-2280473" y="7962921"/>
            <a:ext cx="5747719" cy="3384081"/>
          </a:xfrm>
          <a:custGeom>
            <a:rect b="b" l="l" r="r" t="t"/>
            <a:pathLst>
              <a:path extrusionOk="0" h="3384081" w="5747719">
                <a:moveTo>
                  <a:pt x="0" y="0"/>
                </a:moveTo>
                <a:lnTo>
                  <a:pt x="5747720" y="0"/>
                </a:lnTo>
                <a:lnTo>
                  <a:pt x="5747720" y="3384080"/>
                </a:lnTo>
                <a:lnTo>
                  <a:pt x="0" y="3384080"/>
                </a:lnTo>
                <a:lnTo>
                  <a:pt x="0" y="0"/>
                </a:lnTo>
                <a:close/>
              </a:path>
            </a:pathLst>
          </a:custGeom>
          <a:blipFill rotWithShape="1">
            <a:blip r:embed="rId4">
              <a:alphaModFix/>
            </a:blip>
            <a:stretch>
              <a:fillRect b="-143184" l="-18299" r="0" t="0"/>
            </a:stretch>
          </a:blipFill>
          <a:ln>
            <a:noFill/>
          </a:ln>
        </p:spPr>
      </p:sp>
      <p:sp>
        <p:nvSpPr>
          <p:cNvPr id="178" name="Google Shape;178;p7"/>
          <p:cNvSpPr/>
          <p:nvPr/>
        </p:nvSpPr>
        <p:spPr>
          <a:xfrm>
            <a:off x="0" y="1498474"/>
            <a:ext cx="8541197" cy="6362905"/>
          </a:xfrm>
          <a:custGeom>
            <a:rect b="b" l="l" r="r" t="t"/>
            <a:pathLst>
              <a:path extrusionOk="0" h="6362905" w="8541197">
                <a:moveTo>
                  <a:pt x="0" y="0"/>
                </a:moveTo>
                <a:lnTo>
                  <a:pt x="8541197" y="0"/>
                </a:lnTo>
                <a:lnTo>
                  <a:pt x="8541197" y="6362905"/>
                </a:lnTo>
                <a:lnTo>
                  <a:pt x="0" y="6362905"/>
                </a:lnTo>
                <a:lnTo>
                  <a:pt x="0" y="0"/>
                </a:lnTo>
                <a:close/>
              </a:path>
            </a:pathLst>
          </a:custGeom>
          <a:blipFill rotWithShape="1">
            <a:blip r:embed="rId5">
              <a:alphaModFix/>
            </a:blip>
            <a:stretch>
              <a:fillRect b="0" l="0" r="0" t="0"/>
            </a:stretch>
          </a:blipFill>
          <a:ln>
            <a:noFill/>
          </a:ln>
        </p:spPr>
      </p:sp>
      <p:sp>
        <p:nvSpPr>
          <p:cNvPr id="179" name="Google Shape;179;p7"/>
          <p:cNvSpPr/>
          <p:nvPr/>
        </p:nvSpPr>
        <p:spPr>
          <a:xfrm>
            <a:off x="9735480" y="1396932"/>
            <a:ext cx="8552520" cy="6464447"/>
          </a:xfrm>
          <a:custGeom>
            <a:rect b="b" l="l" r="r" t="t"/>
            <a:pathLst>
              <a:path extrusionOk="0" h="6464447" w="8552520">
                <a:moveTo>
                  <a:pt x="0" y="0"/>
                </a:moveTo>
                <a:lnTo>
                  <a:pt x="8552520" y="0"/>
                </a:lnTo>
                <a:lnTo>
                  <a:pt x="8552520" y="6464447"/>
                </a:lnTo>
                <a:lnTo>
                  <a:pt x="0" y="6464447"/>
                </a:lnTo>
                <a:lnTo>
                  <a:pt x="0" y="0"/>
                </a:lnTo>
                <a:close/>
              </a:path>
            </a:pathLst>
          </a:custGeom>
          <a:blipFill rotWithShape="1">
            <a:blip r:embed="rId6">
              <a:alphaModFix/>
            </a:blip>
            <a:stretch>
              <a:fillRect b="0" l="0" r="0" t="0"/>
            </a:stretch>
          </a:blipFill>
          <a:ln>
            <a:noFill/>
          </a:ln>
        </p:spPr>
      </p:sp>
      <p:sp>
        <p:nvSpPr>
          <p:cNvPr id="180" name="Google Shape;180;p7"/>
          <p:cNvSpPr txBox="1"/>
          <p:nvPr/>
        </p:nvSpPr>
        <p:spPr>
          <a:xfrm>
            <a:off x="3431766" y="150106"/>
            <a:ext cx="11424469" cy="1050925"/>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6999" u="none" cap="none" strike="noStrike">
                <a:solidFill>
                  <a:srgbClr val="FBF9F1"/>
                </a:solidFill>
                <a:latin typeface="Poppins"/>
                <a:ea typeface="Poppins"/>
                <a:cs typeface="Poppins"/>
                <a:sym typeface="Poppins"/>
              </a:rPr>
              <a:t>DATA INSIGHTS CONT’D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4" name="Shape 184"/>
        <p:cNvGrpSpPr/>
        <p:nvPr/>
      </p:nvGrpSpPr>
      <p:grpSpPr>
        <a:xfrm>
          <a:off x="0" y="0"/>
          <a:ext cx="0" cy="0"/>
          <a:chOff x="0" y="0"/>
          <a:chExt cx="0" cy="0"/>
        </a:xfrm>
      </p:grpSpPr>
      <p:sp>
        <p:nvSpPr>
          <p:cNvPr id="185" name="Google Shape;185;p8"/>
          <p:cNvSpPr/>
          <p:nvPr/>
        </p:nvSpPr>
        <p:spPr>
          <a:xfrm rot="-2181579">
            <a:off x="13223776" y="362288"/>
            <a:ext cx="10128448" cy="10895890"/>
          </a:xfrm>
          <a:custGeom>
            <a:rect b="b" l="l" r="r" t="t"/>
            <a:pathLst>
              <a:path extrusionOk="0" h="10895890" w="10128448">
                <a:moveTo>
                  <a:pt x="0" y="0"/>
                </a:moveTo>
                <a:lnTo>
                  <a:pt x="10128448" y="0"/>
                </a:lnTo>
                <a:lnTo>
                  <a:pt x="10128448" y="10895890"/>
                </a:lnTo>
                <a:lnTo>
                  <a:pt x="0" y="10895890"/>
                </a:lnTo>
                <a:lnTo>
                  <a:pt x="0" y="0"/>
                </a:lnTo>
                <a:close/>
              </a:path>
            </a:pathLst>
          </a:custGeom>
          <a:blipFill rotWithShape="1">
            <a:blip r:embed="rId3">
              <a:alphaModFix/>
            </a:blip>
            <a:stretch>
              <a:fillRect b="0" l="-156" r="-155" t="0"/>
            </a:stretch>
          </a:blipFill>
          <a:ln>
            <a:noFill/>
          </a:ln>
        </p:spPr>
      </p:sp>
      <p:sp>
        <p:nvSpPr>
          <p:cNvPr id="186" name="Google Shape;186;p8"/>
          <p:cNvSpPr/>
          <p:nvPr/>
        </p:nvSpPr>
        <p:spPr>
          <a:xfrm>
            <a:off x="-2280473" y="7962921"/>
            <a:ext cx="5747719" cy="3384081"/>
          </a:xfrm>
          <a:custGeom>
            <a:rect b="b" l="l" r="r" t="t"/>
            <a:pathLst>
              <a:path extrusionOk="0" h="3384081" w="5747719">
                <a:moveTo>
                  <a:pt x="0" y="0"/>
                </a:moveTo>
                <a:lnTo>
                  <a:pt x="5747720" y="0"/>
                </a:lnTo>
                <a:lnTo>
                  <a:pt x="5747720" y="3384080"/>
                </a:lnTo>
                <a:lnTo>
                  <a:pt x="0" y="3384080"/>
                </a:lnTo>
                <a:lnTo>
                  <a:pt x="0" y="0"/>
                </a:lnTo>
                <a:close/>
              </a:path>
            </a:pathLst>
          </a:custGeom>
          <a:blipFill rotWithShape="1">
            <a:blip r:embed="rId4">
              <a:alphaModFix/>
            </a:blip>
            <a:stretch>
              <a:fillRect b="-143184" l="-18299" r="0" t="0"/>
            </a:stretch>
          </a:blipFill>
          <a:ln>
            <a:noFill/>
          </a:ln>
        </p:spPr>
      </p:sp>
      <p:sp>
        <p:nvSpPr>
          <p:cNvPr id="187" name="Google Shape;187;p8"/>
          <p:cNvSpPr/>
          <p:nvPr/>
        </p:nvSpPr>
        <p:spPr>
          <a:xfrm>
            <a:off x="0" y="1844348"/>
            <a:ext cx="8916627" cy="6598304"/>
          </a:xfrm>
          <a:custGeom>
            <a:rect b="b" l="l" r="r" t="t"/>
            <a:pathLst>
              <a:path extrusionOk="0" h="6598304" w="8916627">
                <a:moveTo>
                  <a:pt x="0" y="0"/>
                </a:moveTo>
                <a:lnTo>
                  <a:pt x="8916627" y="0"/>
                </a:lnTo>
                <a:lnTo>
                  <a:pt x="8916627" y="6598304"/>
                </a:lnTo>
                <a:lnTo>
                  <a:pt x="0" y="6598304"/>
                </a:lnTo>
                <a:lnTo>
                  <a:pt x="0" y="0"/>
                </a:lnTo>
                <a:close/>
              </a:path>
            </a:pathLst>
          </a:custGeom>
          <a:blipFill rotWithShape="1">
            <a:blip r:embed="rId5">
              <a:alphaModFix/>
            </a:blip>
            <a:stretch>
              <a:fillRect b="0" l="0" r="0" t="0"/>
            </a:stretch>
          </a:blipFill>
          <a:ln>
            <a:noFill/>
          </a:ln>
        </p:spPr>
      </p:sp>
      <p:sp>
        <p:nvSpPr>
          <p:cNvPr id="188" name="Google Shape;188;p8"/>
          <p:cNvSpPr/>
          <p:nvPr/>
        </p:nvSpPr>
        <p:spPr>
          <a:xfrm>
            <a:off x="8916627" y="1705251"/>
            <a:ext cx="9371373" cy="6876498"/>
          </a:xfrm>
          <a:custGeom>
            <a:rect b="b" l="l" r="r" t="t"/>
            <a:pathLst>
              <a:path extrusionOk="0" h="6876498" w="9371373">
                <a:moveTo>
                  <a:pt x="0" y="0"/>
                </a:moveTo>
                <a:lnTo>
                  <a:pt x="9371373" y="0"/>
                </a:lnTo>
                <a:lnTo>
                  <a:pt x="9371373" y="6876498"/>
                </a:lnTo>
                <a:lnTo>
                  <a:pt x="0" y="6876498"/>
                </a:lnTo>
                <a:lnTo>
                  <a:pt x="0" y="0"/>
                </a:lnTo>
                <a:close/>
              </a:path>
            </a:pathLst>
          </a:custGeom>
          <a:blipFill rotWithShape="1">
            <a:blip r:embed="rId6">
              <a:alphaModFix/>
            </a:blip>
            <a:stretch>
              <a:fillRect b="0" l="0" r="0" t="0"/>
            </a:stretch>
          </a:blipFill>
          <a:ln>
            <a:noFill/>
          </a:ln>
        </p:spPr>
      </p:sp>
      <p:sp>
        <p:nvSpPr>
          <p:cNvPr id="189" name="Google Shape;189;p8"/>
          <p:cNvSpPr txBox="1"/>
          <p:nvPr/>
        </p:nvSpPr>
        <p:spPr>
          <a:xfrm>
            <a:off x="3431766" y="146622"/>
            <a:ext cx="11424469" cy="1050925"/>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6999" u="none" cap="none" strike="noStrike">
                <a:solidFill>
                  <a:srgbClr val="FBF9F1"/>
                </a:solidFill>
                <a:latin typeface="Poppins"/>
                <a:ea typeface="Poppins"/>
                <a:cs typeface="Poppins"/>
                <a:sym typeface="Poppins"/>
              </a:rPr>
              <a:t>DATA INSIGHTS CONT’D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3" name="Shape 193"/>
        <p:cNvGrpSpPr/>
        <p:nvPr/>
      </p:nvGrpSpPr>
      <p:grpSpPr>
        <a:xfrm>
          <a:off x="0" y="0"/>
          <a:ext cx="0" cy="0"/>
          <a:chOff x="0" y="0"/>
          <a:chExt cx="0" cy="0"/>
        </a:xfrm>
      </p:grpSpPr>
      <p:sp>
        <p:nvSpPr>
          <p:cNvPr id="194" name="Google Shape;194;p9"/>
          <p:cNvSpPr/>
          <p:nvPr/>
        </p:nvSpPr>
        <p:spPr>
          <a:xfrm rot="6989496">
            <a:off x="-5091968" y="-1340368"/>
            <a:ext cx="11026567" cy="7966695"/>
          </a:xfrm>
          <a:custGeom>
            <a:rect b="b" l="l" r="r" t="t"/>
            <a:pathLst>
              <a:path extrusionOk="0" h="7966695" w="11026567">
                <a:moveTo>
                  <a:pt x="0" y="0"/>
                </a:moveTo>
                <a:lnTo>
                  <a:pt x="11026567" y="0"/>
                </a:lnTo>
                <a:lnTo>
                  <a:pt x="11026567" y="7966695"/>
                </a:lnTo>
                <a:lnTo>
                  <a:pt x="0" y="7966695"/>
                </a:lnTo>
                <a:lnTo>
                  <a:pt x="0" y="0"/>
                </a:lnTo>
                <a:close/>
              </a:path>
            </a:pathLst>
          </a:custGeom>
          <a:blipFill rotWithShape="1">
            <a:blip r:embed="rId3">
              <a:alphaModFix/>
            </a:blip>
            <a:stretch>
              <a:fillRect b="0" l="0" r="0" t="0"/>
            </a:stretch>
          </a:blipFill>
          <a:ln>
            <a:noFill/>
          </a:ln>
        </p:spPr>
      </p:sp>
      <p:grpSp>
        <p:nvGrpSpPr>
          <p:cNvPr id="195" name="Google Shape;195;p9"/>
          <p:cNvGrpSpPr/>
          <p:nvPr/>
        </p:nvGrpSpPr>
        <p:grpSpPr>
          <a:xfrm>
            <a:off x="5138896" y="45489"/>
            <a:ext cx="8010212" cy="1169296"/>
            <a:chOff x="0" y="-38100"/>
            <a:chExt cx="2109685" cy="307963"/>
          </a:xfrm>
        </p:grpSpPr>
        <p:sp>
          <p:nvSpPr>
            <p:cNvPr id="196" name="Google Shape;196;p9"/>
            <p:cNvSpPr/>
            <p:nvPr/>
          </p:nvSpPr>
          <p:spPr>
            <a:xfrm>
              <a:off x="0" y="0"/>
              <a:ext cx="2109685" cy="269863"/>
            </a:xfrm>
            <a:custGeom>
              <a:rect b="b" l="l" r="r" t="t"/>
              <a:pathLst>
                <a:path extrusionOk="0" h="269863" w="2109685">
                  <a:moveTo>
                    <a:pt x="57990" y="0"/>
                  </a:moveTo>
                  <a:lnTo>
                    <a:pt x="2051694" y="0"/>
                  </a:lnTo>
                  <a:cubicBezTo>
                    <a:pt x="2067074" y="0"/>
                    <a:pt x="2081824" y="6110"/>
                    <a:pt x="2092700" y="16985"/>
                  </a:cubicBezTo>
                  <a:cubicBezTo>
                    <a:pt x="2103575" y="27860"/>
                    <a:pt x="2109685" y="42610"/>
                    <a:pt x="2109685" y="57990"/>
                  </a:cubicBezTo>
                  <a:lnTo>
                    <a:pt x="2109685" y="211872"/>
                  </a:lnTo>
                  <a:cubicBezTo>
                    <a:pt x="2109685" y="227252"/>
                    <a:pt x="2103575" y="242002"/>
                    <a:pt x="2092700" y="252878"/>
                  </a:cubicBezTo>
                  <a:cubicBezTo>
                    <a:pt x="2081824" y="263753"/>
                    <a:pt x="2067074" y="269863"/>
                    <a:pt x="2051694" y="269863"/>
                  </a:cubicBezTo>
                  <a:lnTo>
                    <a:pt x="57990" y="269863"/>
                  </a:lnTo>
                  <a:cubicBezTo>
                    <a:pt x="42610" y="269863"/>
                    <a:pt x="27860" y="263753"/>
                    <a:pt x="16985" y="252878"/>
                  </a:cubicBezTo>
                  <a:cubicBezTo>
                    <a:pt x="6110" y="242002"/>
                    <a:pt x="0" y="227252"/>
                    <a:pt x="0" y="211872"/>
                  </a:cubicBezTo>
                  <a:lnTo>
                    <a:pt x="0" y="57990"/>
                  </a:lnTo>
                  <a:cubicBezTo>
                    <a:pt x="0" y="42610"/>
                    <a:pt x="6110" y="27860"/>
                    <a:pt x="16985" y="16985"/>
                  </a:cubicBezTo>
                  <a:cubicBezTo>
                    <a:pt x="27860" y="6110"/>
                    <a:pt x="42610" y="0"/>
                    <a:pt x="57990" y="0"/>
                  </a:cubicBezTo>
                  <a:close/>
                </a:path>
              </a:pathLst>
            </a:custGeom>
            <a:solidFill>
              <a:srgbClr val="000000"/>
            </a:solidFill>
            <a:ln cap="rnd" cmpd="sng" w="38100">
              <a:solidFill>
                <a:srgbClr val="FBF9F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nvSpPr>
          <p:spPr>
            <a:xfrm>
              <a:off x="0" y="-38100"/>
              <a:ext cx="2109684" cy="3079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9"/>
          <p:cNvSpPr/>
          <p:nvPr/>
        </p:nvSpPr>
        <p:spPr>
          <a:xfrm rot="-2967116">
            <a:off x="8691170" y="1377244"/>
            <a:ext cx="12892802" cy="9575242"/>
          </a:xfrm>
          <a:custGeom>
            <a:rect b="b" l="l" r="r" t="t"/>
            <a:pathLst>
              <a:path extrusionOk="0" h="9575242" w="12892802">
                <a:moveTo>
                  <a:pt x="0" y="0"/>
                </a:moveTo>
                <a:lnTo>
                  <a:pt x="12892803" y="0"/>
                </a:lnTo>
                <a:lnTo>
                  <a:pt x="12892803" y="9575242"/>
                </a:lnTo>
                <a:lnTo>
                  <a:pt x="0" y="9575242"/>
                </a:lnTo>
                <a:lnTo>
                  <a:pt x="0" y="0"/>
                </a:lnTo>
                <a:close/>
              </a:path>
            </a:pathLst>
          </a:custGeom>
          <a:blipFill rotWithShape="1">
            <a:blip r:embed="rId3">
              <a:alphaModFix/>
            </a:blip>
            <a:stretch>
              <a:fillRect b="0" l="0" r="-2792" t="0"/>
            </a:stretch>
          </a:blipFill>
          <a:ln>
            <a:noFill/>
          </a:ln>
        </p:spPr>
      </p:sp>
      <p:grpSp>
        <p:nvGrpSpPr>
          <p:cNvPr id="199" name="Google Shape;199;p9"/>
          <p:cNvGrpSpPr/>
          <p:nvPr/>
        </p:nvGrpSpPr>
        <p:grpSpPr>
          <a:xfrm>
            <a:off x="679201" y="2006553"/>
            <a:ext cx="16929598" cy="6441786"/>
            <a:chOff x="0" y="-38100"/>
            <a:chExt cx="4458824" cy="1696602"/>
          </a:xfrm>
        </p:grpSpPr>
        <p:sp>
          <p:nvSpPr>
            <p:cNvPr id="200" name="Google Shape;200;p9"/>
            <p:cNvSpPr/>
            <p:nvPr/>
          </p:nvSpPr>
          <p:spPr>
            <a:xfrm>
              <a:off x="0" y="0"/>
              <a:ext cx="4458824" cy="1658502"/>
            </a:xfrm>
            <a:custGeom>
              <a:rect b="b" l="l" r="r" t="t"/>
              <a:pathLst>
                <a:path extrusionOk="0" h="1658502" w="4458824">
                  <a:moveTo>
                    <a:pt x="9146" y="0"/>
                  </a:moveTo>
                  <a:lnTo>
                    <a:pt x="4449678" y="0"/>
                  </a:lnTo>
                  <a:cubicBezTo>
                    <a:pt x="4452103" y="0"/>
                    <a:pt x="4454430" y="964"/>
                    <a:pt x="4456145" y="2679"/>
                  </a:cubicBezTo>
                  <a:cubicBezTo>
                    <a:pt x="4457860" y="4394"/>
                    <a:pt x="4458824" y="6720"/>
                    <a:pt x="4458824" y="9146"/>
                  </a:cubicBezTo>
                  <a:lnTo>
                    <a:pt x="4458824" y="1649356"/>
                  </a:lnTo>
                  <a:cubicBezTo>
                    <a:pt x="4458824" y="1651782"/>
                    <a:pt x="4457860" y="1654108"/>
                    <a:pt x="4456145" y="1655823"/>
                  </a:cubicBezTo>
                  <a:cubicBezTo>
                    <a:pt x="4454430" y="1657539"/>
                    <a:pt x="4452103" y="1658502"/>
                    <a:pt x="4449678" y="1658502"/>
                  </a:cubicBezTo>
                  <a:lnTo>
                    <a:pt x="9146" y="1658502"/>
                  </a:lnTo>
                  <a:cubicBezTo>
                    <a:pt x="6720" y="1658502"/>
                    <a:pt x="4394" y="1657539"/>
                    <a:pt x="2679" y="1655823"/>
                  </a:cubicBezTo>
                  <a:cubicBezTo>
                    <a:pt x="964" y="1654108"/>
                    <a:pt x="0" y="1651782"/>
                    <a:pt x="0" y="1649356"/>
                  </a:cubicBezTo>
                  <a:lnTo>
                    <a:pt x="0" y="9146"/>
                  </a:lnTo>
                  <a:cubicBezTo>
                    <a:pt x="0" y="6720"/>
                    <a:pt x="964" y="4394"/>
                    <a:pt x="2679" y="2679"/>
                  </a:cubicBezTo>
                  <a:cubicBezTo>
                    <a:pt x="4394" y="964"/>
                    <a:pt x="6720" y="0"/>
                    <a:pt x="9146" y="0"/>
                  </a:cubicBezTo>
                  <a:close/>
                </a:path>
              </a:pathLst>
            </a:custGeom>
            <a:solidFill>
              <a:srgbClr val="FBF9F1"/>
            </a:solidFill>
            <a:ln cap="sq" cmpd="sng" w="38100">
              <a:solidFill>
                <a:srgbClr val="FBF9F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txBox="1"/>
            <p:nvPr/>
          </p:nvSpPr>
          <p:spPr>
            <a:xfrm>
              <a:off x="0" y="-38100"/>
              <a:ext cx="4458824" cy="16966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2" name="Google Shape;202;p9"/>
          <p:cNvSpPr txBox="1"/>
          <p:nvPr/>
        </p:nvSpPr>
        <p:spPr>
          <a:xfrm>
            <a:off x="5810022" y="384790"/>
            <a:ext cx="6667955" cy="800101"/>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499" u="none" cap="none" strike="noStrike">
                <a:solidFill>
                  <a:srgbClr val="FBF9F1"/>
                </a:solidFill>
                <a:latin typeface="Poppins"/>
                <a:ea typeface="Poppins"/>
                <a:cs typeface="Poppins"/>
                <a:sym typeface="Poppins"/>
              </a:rPr>
              <a:t>WHAT DID WE LEARN?</a:t>
            </a:r>
            <a:endParaRPr/>
          </a:p>
        </p:txBody>
      </p:sp>
      <p:sp>
        <p:nvSpPr>
          <p:cNvPr id="203" name="Google Shape;203;p9"/>
          <p:cNvSpPr txBox="1"/>
          <p:nvPr/>
        </p:nvSpPr>
        <p:spPr>
          <a:xfrm>
            <a:off x="984581" y="2726645"/>
            <a:ext cx="16318800" cy="513120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5051" u="none" cap="none" strike="noStrike">
                <a:solidFill>
                  <a:srgbClr val="000000"/>
                </a:solidFill>
                <a:latin typeface="Lato"/>
                <a:ea typeface="Lato"/>
                <a:cs typeface="Lato"/>
                <a:sym typeface="Lato"/>
              </a:rPr>
              <a:t>After all the steps taken, we now have a much clearer picture of the data. We refined features, and uncovered important patterns. This process helped us understand the data’s behavior and identify the most significant points for decision-making.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7" name="Shape 207"/>
        <p:cNvGrpSpPr/>
        <p:nvPr/>
      </p:nvGrpSpPr>
      <p:grpSpPr>
        <a:xfrm>
          <a:off x="0" y="0"/>
          <a:ext cx="0" cy="0"/>
          <a:chOff x="0" y="0"/>
          <a:chExt cx="0" cy="0"/>
        </a:xfrm>
      </p:grpSpPr>
      <p:sp>
        <p:nvSpPr>
          <p:cNvPr id="208" name="Google Shape;208;p10"/>
          <p:cNvSpPr/>
          <p:nvPr/>
        </p:nvSpPr>
        <p:spPr>
          <a:xfrm rot="-2181579">
            <a:off x="14622652" y="162339"/>
            <a:ext cx="10128448" cy="10895890"/>
          </a:xfrm>
          <a:custGeom>
            <a:rect b="b" l="l" r="r" t="t"/>
            <a:pathLst>
              <a:path extrusionOk="0" h="10895890" w="10128448">
                <a:moveTo>
                  <a:pt x="0" y="0"/>
                </a:moveTo>
                <a:lnTo>
                  <a:pt x="10128447" y="0"/>
                </a:lnTo>
                <a:lnTo>
                  <a:pt x="10128447" y="10895890"/>
                </a:lnTo>
                <a:lnTo>
                  <a:pt x="0" y="10895890"/>
                </a:lnTo>
                <a:lnTo>
                  <a:pt x="0" y="0"/>
                </a:lnTo>
                <a:close/>
              </a:path>
            </a:pathLst>
          </a:custGeom>
          <a:blipFill rotWithShape="1">
            <a:blip r:embed="rId3">
              <a:alphaModFix/>
            </a:blip>
            <a:stretch>
              <a:fillRect b="0" l="-156" r="-155" t="0"/>
            </a:stretch>
          </a:blipFill>
          <a:ln>
            <a:noFill/>
          </a:ln>
        </p:spPr>
      </p:sp>
      <p:sp>
        <p:nvSpPr>
          <p:cNvPr id="209" name="Google Shape;209;p10"/>
          <p:cNvSpPr txBox="1"/>
          <p:nvPr/>
        </p:nvSpPr>
        <p:spPr>
          <a:xfrm>
            <a:off x="3920852" y="8041597"/>
            <a:ext cx="9686658" cy="1831661"/>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None/>
            </a:pPr>
            <a:r>
              <a:rPr b="1" i="1" lang="en-US" sz="5267" u="none" cap="none" strike="noStrike">
                <a:solidFill>
                  <a:srgbClr val="FBF9F1"/>
                </a:solidFill>
                <a:latin typeface="Lato"/>
                <a:ea typeface="Lato"/>
                <a:cs typeface="Lato"/>
                <a:sym typeface="Lato"/>
              </a:rPr>
              <a:t>Thank you for your time! Reach out to us for questions.</a:t>
            </a:r>
            <a:endParaRPr/>
          </a:p>
        </p:txBody>
      </p:sp>
      <p:sp>
        <p:nvSpPr>
          <p:cNvPr id="210" name="Google Shape;210;p10"/>
          <p:cNvSpPr txBox="1"/>
          <p:nvPr/>
        </p:nvSpPr>
        <p:spPr>
          <a:xfrm>
            <a:off x="0" y="1329305"/>
            <a:ext cx="9085445"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MOHAMED GAMAL</a:t>
            </a:r>
            <a:endParaRPr/>
          </a:p>
        </p:txBody>
      </p:sp>
      <p:sp>
        <p:nvSpPr>
          <p:cNvPr id="211" name="Google Shape;211;p10"/>
          <p:cNvSpPr txBox="1"/>
          <p:nvPr/>
        </p:nvSpPr>
        <p:spPr>
          <a:xfrm>
            <a:off x="5377287" y="372787"/>
            <a:ext cx="7982619" cy="1133475"/>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7499" u="none" cap="none" strike="noStrike">
                <a:solidFill>
                  <a:srgbClr val="FBF9F1"/>
                </a:solidFill>
                <a:latin typeface="Poppins"/>
                <a:ea typeface="Poppins"/>
                <a:cs typeface="Poppins"/>
                <a:sym typeface="Poppins"/>
              </a:rPr>
              <a:t>MEET THE TEAM</a:t>
            </a:r>
            <a:endParaRPr/>
          </a:p>
        </p:txBody>
      </p:sp>
      <p:sp>
        <p:nvSpPr>
          <p:cNvPr id="212" name="Google Shape;212;p10"/>
          <p:cNvSpPr txBox="1"/>
          <p:nvPr/>
        </p:nvSpPr>
        <p:spPr>
          <a:xfrm>
            <a:off x="0" y="2050031"/>
            <a:ext cx="10138664"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NOURHAN MOHAMED</a:t>
            </a:r>
            <a:endParaRPr/>
          </a:p>
        </p:txBody>
      </p:sp>
      <p:sp>
        <p:nvSpPr>
          <p:cNvPr id="213" name="Google Shape;213;p10"/>
          <p:cNvSpPr txBox="1"/>
          <p:nvPr/>
        </p:nvSpPr>
        <p:spPr>
          <a:xfrm>
            <a:off x="0" y="3485131"/>
            <a:ext cx="9450963"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TULEEN  HASAN</a:t>
            </a:r>
            <a:endParaRPr/>
          </a:p>
        </p:txBody>
      </p:sp>
      <p:sp>
        <p:nvSpPr>
          <p:cNvPr id="214" name="Google Shape;214;p10"/>
          <p:cNvSpPr txBox="1"/>
          <p:nvPr/>
        </p:nvSpPr>
        <p:spPr>
          <a:xfrm>
            <a:off x="0" y="4272129"/>
            <a:ext cx="8202216"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YASMIEN KASHKOUSH </a:t>
            </a:r>
            <a:endParaRPr/>
          </a:p>
        </p:txBody>
      </p:sp>
      <p:sp>
        <p:nvSpPr>
          <p:cNvPr id="215" name="Google Shape;215;p10"/>
          <p:cNvSpPr txBox="1"/>
          <p:nvPr/>
        </p:nvSpPr>
        <p:spPr>
          <a:xfrm>
            <a:off x="0" y="6581941"/>
            <a:ext cx="8464242"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YOSOF MOHAMED</a:t>
            </a:r>
            <a:endParaRPr/>
          </a:p>
        </p:txBody>
      </p:sp>
      <p:sp>
        <p:nvSpPr>
          <p:cNvPr id="216" name="Google Shape;216;p10"/>
          <p:cNvSpPr txBox="1"/>
          <p:nvPr/>
        </p:nvSpPr>
        <p:spPr>
          <a:xfrm>
            <a:off x="0" y="2767581"/>
            <a:ext cx="8428589"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ALAA ASHRAF</a:t>
            </a:r>
            <a:endParaRPr/>
          </a:p>
        </p:txBody>
      </p:sp>
      <p:sp>
        <p:nvSpPr>
          <p:cNvPr id="217" name="Google Shape;217;p10"/>
          <p:cNvSpPr txBox="1"/>
          <p:nvPr/>
        </p:nvSpPr>
        <p:spPr>
          <a:xfrm>
            <a:off x="0" y="5794541"/>
            <a:ext cx="6630767" cy="114935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i="0" lang="en-US" sz="5000" u="none" cap="none" strike="noStrike">
                <a:solidFill>
                  <a:srgbClr val="FBF9F1"/>
                </a:solidFill>
                <a:latin typeface="Lato"/>
                <a:ea typeface="Lato"/>
                <a:cs typeface="Lato"/>
                <a:sym typeface="Lato"/>
              </a:rPr>
              <a:t>RAFIK SAMEH</a:t>
            </a:r>
            <a:endParaRPr/>
          </a:p>
        </p:txBody>
      </p:sp>
      <p:sp>
        <p:nvSpPr>
          <p:cNvPr id="218" name="Google Shape;218;p10"/>
          <p:cNvSpPr txBox="1"/>
          <p:nvPr/>
        </p:nvSpPr>
        <p:spPr>
          <a:xfrm>
            <a:off x="0" y="5059528"/>
            <a:ext cx="9015900" cy="769500"/>
          </a:xfrm>
          <a:prstGeom prst="rect">
            <a:avLst/>
          </a:prstGeom>
          <a:noFill/>
          <a:ln>
            <a:noFill/>
          </a:ln>
        </p:spPr>
        <p:txBody>
          <a:bodyPr anchorCtr="0" anchor="t" bIns="0" lIns="0" spcFirstLastPara="1" rIns="0" wrap="square" tIns="0">
            <a:spAutoFit/>
          </a:bodyPr>
          <a:lstStyle/>
          <a:p>
            <a:pPr indent="-539750" lvl="1" marL="1079501" marR="0" rtl="0" algn="just">
              <a:lnSpc>
                <a:spcPct val="200000"/>
              </a:lnSpc>
              <a:spcBef>
                <a:spcPts val="0"/>
              </a:spcBef>
              <a:spcAft>
                <a:spcPts val="0"/>
              </a:spcAft>
              <a:buClr>
                <a:srgbClr val="FBF9F1"/>
              </a:buClr>
              <a:buSzPts val="5000"/>
              <a:buFont typeface="Arial"/>
              <a:buChar char="•"/>
            </a:pPr>
            <a:r>
              <a:rPr b="1" lang="en-US" sz="5000">
                <a:solidFill>
                  <a:srgbClr val="FBF9F1"/>
                </a:solidFill>
                <a:latin typeface="Lato"/>
                <a:ea typeface="Lato"/>
                <a:cs typeface="Lato"/>
                <a:sym typeface="Lato"/>
              </a:rPr>
              <a:t>Amro Meshref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2" name="Shape 222"/>
        <p:cNvGrpSpPr/>
        <p:nvPr/>
      </p:nvGrpSpPr>
      <p:grpSpPr>
        <a:xfrm>
          <a:off x="0" y="0"/>
          <a:ext cx="0" cy="0"/>
          <a:chOff x="0" y="0"/>
          <a:chExt cx="0" cy="0"/>
        </a:xfrm>
      </p:grpSpPr>
      <p:sp>
        <p:nvSpPr>
          <p:cNvPr id="223" name="Google Shape;223;p11"/>
          <p:cNvSpPr/>
          <p:nvPr/>
        </p:nvSpPr>
        <p:spPr>
          <a:xfrm flipH="1" rot="2100837">
            <a:off x="8982673" y="428119"/>
            <a:ext cx="8310061" cy="8781453"/>
          </a:xfrm>
          <a:custGeom>
            <a:rect b="b" l="l" r="r" t="t"/>
            <a:pathLst>
              <a:path extrusionOk="0" h="8781453" w="8310061">
                <a:moveTo>
                  <a:pt x="8310061" y="0"/>
                </a:moveTo>
                <a:lnTo>
                  <a:pt x="0" y="0"/>
                </a:lnTo>
                <a:lnTo>
                  <a:pt x="0" y="8781453"/>
                </a:lnTo>
                <a:lnTo>
                  <a:pt x="8310061" y="8781453"/>
                </a:lnTo>
                <a:lnTo>
                  <a:pt x="8310061" y="0"/>
                </a:lnTo>
                <a:close/>
              </a:path>
            </a:pathLst>
          </a:custGeom>
          <a:blipFill rotWithShape="1">
            <a:blip r:embed="rId3">
              <a:alphaModFix/>
            </a:blip>
            <a:stretch>
              <a:fillRect b="-1867" l="0" r="-380" t="0"/>
            </a:stretch>
          </a:blipFill>
          <a:ln>
            <a:noFill/>
          </a:ln>
        </p:spPr>
      </p:sp>
      <p:sp>
        <p:nvSpPr>
          <p:cNvPr id="224" name="Google Shape;224;p11"/>
          <p:cNvSpPr txBox="1"/>
          <p:nvPr/>
        </p:nvSpPr>
        <p:spPr>
          <a:xfrm>
            <a:off x="3438261" y="2939940"/>
            <a:ext cx="11411477" cy="220356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14508" u="none" cap="none" strike="noStrike">
                <a:solidFill>
                  <a:srgbClr val="FBF9F1"/>
                </a:solidFill>
                <a:latin typeface="Poppins"/>
                <a:ea typeface="Poppins"/>
                <a:cs typeface="Poppins"/>
                <a:sym typeface="Poppins"/>
              </a:rPr>
              <a:t>THANK YOU </a:t>
            </a:r>
            <a:endParaRPr/>
          </a:p>
        </p:txBody>
      </p:sp>
      <p:sp>
        <p:nvSpPr>
          <p:cNvPr id="225" name="Google Shape;225;p11"/>
          <p:cNvSpPr txBox="1"/>
          <p:nvPr/>
        </p:nvSpPr>
        <p:spPr>
          <a:xfrm>
            <a:off x="0" y="7819065"/>
            <a:ext cx="6096698" cy="892176"/>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99" u="none" cap="none" strike="noStrike">
                <a:solidFill>
                  <a:srgbClr val="E5E1DA"/>
                </a:solidFill>
                <a:latin typeface="Poppins"/>
                <a:ea typeface="Poppins"/>
                <a:cs typeface="Poppins"/>
                <a:sym typeface="Poppins"/>
              </a:rPr>
              <a:t>Present by Group 1</a:t>
            </a:r>
            <a:endParaRPr/>
          </a:p>
        </p:txBody>
      </p:sp>
      <p:sp>
        <p:nvSpPr>
          <p:cNvPr id="226" name="Google Shape;226;p11"/>
          <p:cNvSpPr txBox="1"/>
          <p:nvPr/>
        </p:nvSpPr>
        <p:spPr>
          <a:xfrm>
            <a:off x="1028700" y="5143500"/>
            <a:ext cx="17259300" cy="1371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9000" u="none" cap="none" strike="noStrike">
                <a:solidFill>
                  <a:srgbClr val="FBF9F1"/>
                </a:solidFill>
                <a:latin typeface="Poppins"/>
                <a:ea typeface="Poppins"/>
                <a:cs typeface="Poppins"/>
                <a:sym typeface="Poppins"/>
              </a:rPr>
              <a:t>for your time and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2"/>
          <p:cNvSpPr/>
          <p:nvPr/>
        </p:nvSpPr>
        <p:spPr>
          <a:xfrm flipH="1" rot="9257682">
            <a:off x="12037037" y="-954371"/>
            <a:ext cx="7674102" cy="8229600"/>
          </a:xfrm>
          <a:custGeom>
            <a:rect b="b" l="l" r="r" t="t"/>
            <a:pathLst>
              <a:path extrusionOk="0" h="8229600" w="7674102">
                <a:moveTo>
                  <a:pt x="0" y="8229600"/>
                </a:moveTo>
                <a:lnTo>
                  <a:pt x="7674102" y="8229600"/>
                </a:lnTo>
                <a:lnTo>
                  <a:pt x="7674102" y="0"/>
                </a:lnTo>
                <a:lnTo>
                  <a:pt x="0" y="0"/>
                </a:lnTo>
                <a:lnTo>
                  <a:pt x="0" y="8229600"/>
                </a:lnTo>
                <a:close/>
              </a:path>
            </a:pathLst>
          </a:custGeom>
          <a:blipFill rotWithShape="1">
            <a:blip r:embed="rId3">
              <a:alphaModFix/>
            </a:blip>
            <a:stretch>
              <a:fillRect b="0" l="0" r="0" t="0"/>
            </a:stretch>
          </a:blipFill>
          <a:ln>
            <a:noFill/>
          </a:ln>
        </p:spPr>
      </p:sp>
      <p:grpSp>
        <p:nvGrpSpPr>
          <p:cNvPr id="97" name="Google Shape;97;p2"/>
          <p:cNvGrpSpPr/>
          <p:nvPr/>
        </p:nvGrpSpPr>
        <p:grpSpPr>
          <a:xfrm>
            <a:off x="725985" y="3183803"/>
            <a:ext cx="15148103" cy="6377212"/>
            <a:chOff x="0" y="-38100"/>
            <a:chExt cx="3989624" cy="1679595"/>
          </a:xfrm>
        </p:grpSpPr>
        <p:sp>
          <p:nvSpPr>
            <p:cNvPr id="98" name="Google Shape;98;p2"/>
            <p:cNvSpPr/>
            <p:nvPr/>
          </p:nvSpPr>
          <p:spPr>
            <a:xfrm>
              <a:off x="0" y="0"/>
              <a:ext cx="3989624" cy="1641495"/>
            </a:xfrm>
            <a:custGeom>
              <a:rect b="b" l="l" r="r" t="t"/>
              <a:pathLst>
                <a:path extrusionOk="0" h="1641495" w="3989624">
                  <a:moveTo>
                    <a:pt x="10222" y="0"/>
                  </a:moveTo>
                  <a:lnTo>
                    <a:pt x="3979402" y="0"/>
                  </a:lnTo>
                  <a:cubicBezTo>
                    <a:pt x="3982113" y="0"/>
                    <a:pt x="3984713" y="1077"/>
                    <a:pt x="3986630" y="2994"/>
                  </a:cubicBezTo>
                  <a:cubicBezTo>
                    <a:pt x="3988546" y="4911"/>
                    <a:pt x="3989624" y="7511"/>
                    <a:pt x="3989624" y="10222"/>
                  </a:cubicBezTo>
                  <a:lnTo>
                    <a:pt x="3989624" y="1631273"/>
                  </a:lnTo>
                  <a:cubicBezTo>
                    <a:pt x="3989624" y="1633984"/>
                    <a:pt x="3988546" y="1636584"/>
                    <a:pt x="3986630" y="1638501"/>
                  </a:cubicBezTo>
                  <a:cubicBezTo>
                    <a:pt x="3984713" y="1640418"/>
                    <a:pt x="3982113" y="1641495"/>
                    <a:pt x="3979402" y="1641495"/>
                  </a:cubicBezTo>
                  <a:lnTo>
                    <a:pt x="10222" y="1641495"/>
                  </a:lnTo>
                  <a:cubicBezTo>
                    <a:pt x="7511" y="1641495"/>
                    <a:pt x="4911" y="1640418"/>
                    <a:pt x="2994" y="1638501"/>
                  </a:cubicBezTo>
                  <a:cubicBezTo>
                    <a:pt x="1077" y="1636584"/>
                    <a:pt x="0" y="1633984"/>
                    <a:pt x="0" y="1631273"/>
                  </a:cubicBezTo>
                  <a:lnTo>
                    <a:pt x="0" y="10222"/>
                  </a:lnTo>
                  <a:cubicBezTo>
                    <a:pt x="0" y="7511"/>
                    <a:pt x="1077" y="4911"/>
                    <a:pt x="2994" y="2994"/>
                  </a:cubicBezTo>
                  <a:cubicBezTo>
                    <a:pt x="4911" y="1077"/>
                    <a:pt x="7511" y="0"/>
                    <a:pt x="10222" y="0"/>
                  </a:cubicBezTo>
                  <a:close/>
                </a:path>
              </a:pathLst>
            </a:custGeom>
            <a:solidFill>
              <a:srgbClr val="000000"/>
            </a:solidFill>
            <a:ln cap="sq" cmpd="sng" w="38100">
              <a:solidFill>
                <a:srgbClr val="E5E1D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0" y="-38100"/>
              <a:ext cx="3989624" cy="16795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p:nvPr/>
        </p:nvSpPr>
        <p:spPr>
          <a:xfrm>
            <a:off x="-2147874" y="7962921"/>
            <a:ext cx="5747719" cy="3384081"/>
          </a:xfrm>
          <a:custGeom>
            <a:rect b="b" l="l" r="r" t="t"/>
            <a:pathLst>
              <a:path extrusionOk="0" h="3384081" w="5747719">
                <a:moveTo>
                  <a:pt x="0" y="0"/>
                </a:moveTo>
                <a:lnTo>
                  <a:pt x="5747719" y="0"/>
                </a:lnTo>
                <a:lnTo>
                  <a:pt x="5747719" y="3384080"/>
                </a:lnTo>
                <a:lnTo>
                  <a:pt x="0" y="3384080"/>
                </a:lnTo>
                <a:lnTo>
                  <a:pt x="0" y="0"/>
                </a:lnTo>
                <a:close/>
              </a:path>
            </a:pathLst>
          </a:custGeom>
          <a:blipFill rotWithShape="1">
            <a:blip r:embed="rId4">
              <a:alphaModFix/>
            </a:blip>
            <a:stretch>
              <a:fillRect b="-143184" l="-18299" r="0" t="0"/>
            </a:stretch>
          </a:blipFill>
          <a:ln>
            <a:noFill/>
          </a:ln>
        </p:spPr>
      </p:sp>
      <p:sp>
        <p:nvSpPr>
          <p:cNvPr id="101" name="Google Shape;101;p2"/>
          <p:cNvSpPr txBox="1"/>
          <p:nvPr/>
        </p:nvSpPr>
        <p:spPr>
          <a:xfrm>
            <a:off x="725985" y="713019"/>
            <a:ext cx="7273915" cy="2022475"/>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6999" u="none" cap="none" strike="noStrike">
                <a:solidFill>
                  <a:srgbClr val="FBF9F1"/>
                </a:solidFill>
                <a:latin typeface="Poppins"/>
                <a:ea typeface="Poppins"/>
                <a:cs typeface="Poppins"/>
                <a:sym typeface="Poppins"/>
              </a:rPr>
              <a:t>TODAY'S AGENDA</a:t>
            </a:r>
            <a:endParaRPr/>
          </a:p>
        </p:txBody>
      </p:sp>
      <p:sp>
        <p:nvSpPr>
          <p:cNvPr id="102" name="Google Shape;102;p2"/>
          <p:cNvSpPr txBox="1"/>
          <p:nvPr/>
        </p:nvSpPr>
        <p:spPr>
          <a:xfrm>
            <a:off x="2224052" y="3934895"/>
            <a:ext cx="5441644" cy="86042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E5E1DA"/>
                </a:solidFill>
                <a:latin typeface="Lato"/>
                <a:ea typeface="Lato"/>
                <a:cs typeface="Lato"/>
                <a:sym typeface="Lato"/>
              </a:rPr>
              <a:t>Exploratory Data Analysis</a:t>
            </a:r>
            <a:endParaRPr/>
          </a:p>
          <a:p>
            <a:pPr indent="0" lvl="0" marL="0" marR="0" rtl="0" algn="l">
              <a:lnSpc>
                <a:spcPct val="140016"/>
              </a:lnSpc>
              <a:spcBef>
                <a:spcPts val="0"/>
              </a:spcBef>
              <a:spcAft>
                <a:spcPts val="0"/>
              </a:spcAft>
              <a:buNone/>
            </a:pPr>
            <a:r>
              <a:t/>
            </a:r>
            <a:endParaRPr b="0" i="0" sz="2499" u="none" cap="none" strike="noStrike">
              <a:solidFill>
                <a:srgbClr val="E5E1DA"/>
              </a:solidFill>
              <a:latin typeface="Lato"/>
              <a:ea typeface="Lato"/>
              <a:cs typeface="Lato"/>
              <a:sym typeface="Lato"/>
            </a:endParaRPr>
          </a:p>
        </p:txBody>
      </p:sp>
      <p:sp>
        <p:nvSpPr>
          <p:cNvPr id="103" name="Google Shape;103;p2"/>
          <p:cNvSpPr txBox="1"/>
          <p:nvPr/>
        </p:nvSpPr>
        <p:spPr>
          <a:xfrm>
            <a:off x="1525526" y="3934895"/>
            <a:ext cx="444559" cy="422275"/>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1" i="0" lang="en-US" sz="2499" u="none" cap="none" strike="noStrike">
                <a:solidFill>
                  <a:srgbClr val="FFD944"/>
                </a:solidFill>
                <a:latin typeface="Lato"/>
                <a:ea typeface="Lato"/>
                <a:cs typeface="Lato"/>
                <a:sym typeface="Lato"/>
              </a:rPr>
              <a:t>1</a:t>
            </a:r>
            <a:endParaRPr/>
          </a:p>
        </p:txBody>
      </p:sp>
      <p:sp>
        <p:nvSpPr>
          <p:cNvPr id="104" name="Google Shape;104;p2"/>
          <p:cNvSpPr txBox="1"/>
          <p:nvPr/>
        </p:nvSpPr>
        <p:spPr>
          <a:xfrm>
            <a:off x="2224052" y="5073670"/>
            <a:ext cx="5441644"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E5E1DA"/>
                </a:solidFill>
                <a:latin typeface="Lato"/>
                <a:ea typeface="Lato"/>
                <a:cs typeface="Lato"/>
                <a:sym typeface="Lato"/>
              </a:rPr>
              <a:t>Cleaning the Data</a:t>
            </a:r>
            <a:endParaRPr/>
          </a:p>
        </p:txBody>
      </p:sp>
      <p:sp>
        <p:nvSpPr>
          <p:cNvPr id="105" name="Google Shape;105;p2"/>
          <p:cNvSpPr txBox="1"/>
          <p:nvPr/>
        </p:nvSpPr>
        <p:spPr>
          <a:xfrm>
            <a:off x="1525526" y="5073670"/>
            <a:ext cx="444559" cy="422275"/>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1" i="0" lang="en-US" sz="2499" u="none" cap="none" strike="noStrike">
                <a:solidFill>
                  <a:srgbClr val="FFD944"/>
                </a:solidFill>
                <a:latin typeface="Lato"/>
                <a:ea typeface="Lato"/>
                <a:cs typeface="Lato"/>
                <a:sym typeface="Lato"/>
              </a:rPr>
              <a:t>2</a:t>
            </a:r>
            <a:endParaRPr/>
          </a:p>
        </p:txBody>
      </p:sp>
      <p:sp>
        <p:nvSpPr>
          <p:cNvPr id="106" name="Google Shape;106;p2"/>
          <p:cNvSpPr txBox="1"/>
          <p:nvPr/>
        </p:nvSpPr>
        <p:spPr>
          <a:xfrm>
            <a:off x="2224052" y="6210320"/>
            <a:ext cx="5441644"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E5E1DA"/>
                </a:solidFill>
                <a:latin typeface="Lato"/>
                <a:ea typeface="Lato"/>
                <a:cs typeface="Lato"/>
                <a:sym typeface="Lato"/>
              </a:rPr>
              <a:t>Feature Engineering</a:t>
            </a:r>
            <a:endParaRPr/>
          </a:p>
        </p:txBody>
      </p:sp>
      <p:sp>
        <p:nvSpPr>
          <p:cNvPr id="107" name="Google Shape;107;p2"/>
          <p:cNvSpPr txBox="1"/>
          <p:nvPr/>
        </p:nvSpPr>
        <p:spPr>
          <a:xfrm>
            <a:off x="1525526" y="6210320"/>
            <a:ext cx="444559" cy="422275"/>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1" i="0" lang="en-US" sz="2499" u="none" cap="none" strike="noStrike">
                <a:solidFill>
                  <a:srgbClr val="FFD944"/>
                </a:solidFill>
                <a:latin typeface="Lato"/>
                <a:ea typeface="Lato"/>
                <a:cs typeface="Lato"/>
                <a:sym typeface="Lato"/>
              </a:rPr>
              <a:t>3</a:t>
            </a:r>
            <a:endParaRPr/>
          </a:p>
        </p:txBody>
      </p:sp>
      <p:sp>
        <p:nvSpPr>
          <p:cNvPr id="108" name="Google Shape;108;p2"/>
          <p:cNvSpPr txBox="1"/>
          <p:nvPr/>
        </p:nvSpPr>
        <p:spPr>
          <a:xfrm>
            <a:off x="2224052" y="7346970"/>
            <a:ext cx="5441644"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E5E1DA"/>
                </a:solidFill>
                <a:latin typeface="Lato"/>
                <a:ea typeface="Lato"/>
                <a:cs typeface="Lato"/>
                <a:sym typeface="Lato"/>
              </a:rPr>
              <a:t>Data Insights</a:t>
            </a:r>
            <a:endParaRPr/>
          </a:p>
        </p:txBody>
      </p:sp>
      <p:sp>
        <p:nvSpPr>
          <p:cNvPr id="109" name="Google Shape;109;p2"/>
          <p:cNvSpPr txBox="1"/>
          <p:nvPr/>
        </p:nvSpPr>
        <p:spPr>
          <a:xfrm>
            <a:off x="1525526" y="7346970"/>
            <a:ext cx="444559" cy="422275"/>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1" i="0" lang="en-US" sz="2499" u="none" cap="none" strike="noStrike">
                <a:solidFill>
                  <a:srgbClr val="FFD944"/>
                </a:solidFill>
                <a:latin typeface="Lato"/>
                <a:ea typeface="Lato"/>
                <a:cs typeface="Lato"/>
                <a:sym typeface="Lato"/>
              </a:rPr>
              <a:t>4</a:t>
            </a:r>
            <a:endParaRPr/>
          </a:p>
        </p:txBody>
      </p:sp>
      <p:sp>
        <p:nvSpPr>
          <p:cNvPr id="110" name="Google Shape;110;p2"/>
          <p:cNvSpPr txBox="1"/>
          <p:nvPr/>
        </p:nvSpPr>
        <p:spPr>
          <a:xfrm>
            <a:off x="2224052" y="8483621"/>
            <a:ext cx="5441644"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E5E1DA"/>
                </a:solidFill>
                <a:latin typeface="Lato"/>
                <a:ea typeface="Lato"/>
                <a:cs typeface="Lato"/>
                <a:sym typeface="Lato"/>
              </a:rPr>
              <a:t>What Did We Learn?</a:t>
            </a:r>
            <a:endParaRPr/>
          </a:p>
        </p:txBody>
      </p:sp>
      <p:sp>
        <p:nvSpPr>
          <p:cNvPr id="111" name="Google Shape;111;p2"/>
          <p:cNvSpPr txBox="1"/>
          <p:nvPr/>
        </p:nvSpPr>
        <p:spPr>
          <a:xfrm>
            <a:off x="1525526" y="8483621"/>
            <a:ext cx="444559" cy="422275"/>
          </a:xfrm>
          <a:prstGeom prst="rect">
            <a:avLst/>
          </a:prstGeom>
          <a:noFill/>
          <a:ln>
            <a:noFill/>
          </a:ln>
        </p:spPr>
        <p:txBody>
          <a:bodyPr anchorCtr="0" anchor="t" bIns="0" lIns="0" spcFirstLastPara="1" rIns="0" wrap="square" tIns="0">
            <a:spAutoFit/>
          </a:bodyPr>
          <a:lstStyle/>
          <a:p>
            <a:pPr indent="0" lvl="0" marL="0" marR="0" rtl="0" algn="r">
              <a:lnSpc>
                <a:spcPct val="140016"/>
              </a:lnSpc>
              <a:spcBef>
                <a:spcPts val="0"/>
              </a:spcBef>
              <a:spcAft>
                <a:spcPts val="0"/>
              </a:spcAft>
              <a:buNone/>
            </a:pPr>
            <a:r>
              <a:rPr b="1" i="0" lang="en-US" sz="2499" u="none" cap="none" strike="noStrike">
                <a:solidFill>
                  <a:srgbClr val="FFD944"/>
                </a:solidFill>
                <a:latin typeface="Lato"/>
                <a:ea typeface="Lato"/>
                <a:cs typeface="Lato"/>
                <a:sym typeface="Lato"/>
              </a:rPr>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5" name="Shape 115"/>
        <p:cNvGrpSpPr/>
        <p:nvPr/>
      </p:nvGrpSpPr>
      <p:grpSpPr>
        <a:xfrm>
          <a:off x="0" y="0"/>
          <a:ext cx="0" cy="0"/>
          <a:chOff x="0" y="0"/>
          <a:chExt cx="0" cy="0"/>
        </a:xfrm>
      </p:grpSpPr>
      <p:sp>
        <p:nvSpPr>
          <p:cNvPr id="116" name="Google Shape;116;p3"/>
          <p:cNvSpPr/>
          <p:nvPr/>
        </p:nvSpPr>
        <p:spPr>
          <a:xfrm>
            <a:off x="10212631" y="378290"/>
            <a:ext cx="650410" cy="650410"/>
          </a:xfrm>
          <a:custGeom>
            <a:rect b="b" l="l" r="r" t="t"/>
            <a:pathLst>
              <a:path extrusionOk="0" h="650410" w="650410">
                <a:moveTo>
                  <a:pt x="0" y="0"/>
                </a:moveTo>
                <a:lnTo>
                  <a:pt x="650410" y="0"/>
                </a:lnTo>
                <a:lnTo>
                  <a:pt x="650410" y="650410"/>
                </a:lnTo>
                <a:lnTo>
                  <a:pt x="0" y="650410"/>
                </a:lnTo>
                <a:lnTo>
                  <a:pt x="0" y="0"/>
                </a:lnTo>
                <a:close/>
              </a:path>
            </a:pathLst>
          </a:custGeom>
          <a:blipFill rotWithShape="1">
            <a:blip r:embed="rId3">
              <a:alphaModFix/>
            </a:blip>
            <a:stretch>
              <a:fillRect b="0" l="0" r="0" t="0"/>
            </a:stretch>
          </a:blipFill>
          <a:ln>
            <a:noFill/>
          </a:ln>
        </p:spPr>
      </p:sp>
      <p:sp>
        <p:nvSpPr>
          <p:cNvPr id="117" name="Google Shape;117;p3"/>
          <p:cNvSpPr txBox="1"/>
          <p:nvPr/>
        </p:nvSpPr>
        <p:spPr>
          <a:xfrm>
            <a:off x="350525" y="5310450"/>
            <a:ext cx="11722500" cy="20013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2500" u="none" cap="none" strike="noStrike">
                <a:solidFill>
                  <a:srgbClr val="E5E1DA"/>
                </a:solidFill>
                <a:latin typeface="Lato"/>
                <a:ea typeface="Lato"/>
                <a:cs typeface="Lato"/>
                <a:sym typeface="Lato"/>
              </a:rPr>
              <a:t>Our journey begins with understanding the data. Like setting out to map new territory, the first step is to equip ourselves with the right tools. We imported libraries like pandas and seaborn to begin exploring the data and gain a high-level overview.</a:t>
            </a:r>
            <a:endParaRPr sz="2500"/>
          </a:p>
        </p:txBody>
      </p:sp>
      <p:sp>
        <p:nvSpPr>
          <p:cNvPr id="118" name="Google Shape;118;p3"/>
          <p:cNvSpPr txBox="1"/>
          <p:nvPr/>
        </p:nvSpPr>
        <p:spPr>
          <a:xfrm>
            <a:off x="63900" y="2501494"/>
            <a:ext cx="8036400" cy="1907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900" u="none" cap="none" strike="noStrike">
                <a:solidFill>
                  <a:srgbClr val="FBF9F1"/>
                </a:solidFill>
                <a:latin typeface="Poppins"/>
                <a:ea typeface="Poppins"/>
                <a:cs typeface="Poppins"/>
                <a:sym typeface="Poppins"/>
              </a:rPr>
              <a:t>EXPLORATORY DATA ANALYSIS</a:t>
            </a:r>
            <a:endParaRPr/>
          </a:p>
        </p:txBody>
      </p:sp>
      <p:sp>
        <p:nvSpPr>
          <p:cNvPr id="119" name="Google Shape;119;p3"/>
          <p:cNvSpPr/>
          <p:nvPr/>
        </p:nvSpPr>
        <p:spPr>
          <a:xfrm rot="10435729">
            <a:off x="11926026" y="6023314"/>
            <a:ext cx="7951775" cy="8527373"/>
          </a:xfrm>
          <a:custGeom>
            <a:rect b="b" l="l" r="r" t="t"/>
            <a:pathLst>
              <a:path extrusionOk="0" h="8527373" w="7951775">
                <a:moveTo>
                  <a:pt x="0" y="0"/>
                </a:moveTo>
                <a:lnTo>
                  <a:pt x="7951775" y="0"/>
                </a:lnTo>
                <a:lnTo>
                  <a:pt x="7951775" y="8527372"/>
                </a:lnTo>
                <a:lnTo>
                  <a:pt x="0" y="8527372"/>
                </a:lnTo>
                <a:lnTo>
                  <a:pt x="0" y="0"/>
                </a:lnTo>
                <a:close/>
              </a:path>
            </a:pathLst>
          </a:custGeom>
          <a:blipFill rotWithShape="1">
            <a:blip r:embed="rId4">
              <a:alphaModFix/>
            </a:blip>
            <a:stretch>
              <a:fillRect b="0" l="0" r="0" t="0"/>
            </a:stretch>
          </a:blipFill>
          <a:ln>
            <a:noFill/>
          </a:ln>
        </p:spPr>
      </p:sp>
      <p:sp>
        <p:nvSpPr>
          <p:cNvPr id="120" name="Google Shape;120;p3"/>
          <p:cNvSpPr/>
          <p:nvPr/>
        </p:nvSpPr>
        <p:spPr>
          <a:xfrm>
            <a:off x="-4191028" y="-6417203"/>
            <a:ext cx="12112509" cy="8707633"/>
          </a:xfrm>
          <a:custGeom>
            <a:rect b="b" l="l" r="r" t="t"/>
            <a:pathLst>
              <a:path extrusionOk="0" h="8707633" w="12112509">
                <a:moveTo>
                  <a:pt x="0" y="0"/>
                </a:moveTo>
                <a:lnTo>
                  <a:pt x="12112510" y="0"/>
                </a:lnTo>
                <a:lnTo>
                  <a:pt x="12112510" y="8707633"/>
                </a:lnTo>
                <a:lnTo>
                  <a:pt x="0" y="8707633"/>
                </a:lnTo>
                <a:lnTo>
                  <a:pt x="0" y="0"/>
                </a:lnTo>
                <a:close/>
              </a:path>
            </a:pathLst>
          </a:custGeom>
          <a:blipFill rotWithShape="1">
            <a:blip r:embed="rId5">
              <a:alphaModFix/>
            </a:blip>
            <a:stretch>
              <a:fillRect b="0" l="0" r="0" t="-499"/>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4" name="Shape 124"/>
        <p:cNvGrpSpPr/>
        <p:nvPr/>
      </p:nvGrpSpPr>
      <p:grpSpPr>
        <a:xfrm>
          <a:off x="0" y="0"/>
          <a:ext cx="0" cy="0"/>
          <a:chOff x="0" y="0"/>
          <a:chExt cx="0" cy="0"/>
        </a:xfrm>
      </p:grpSpPr>
      <p:sp>
        <p:nvSpPr>
          <p:cNvPr id="125" name="Google Shape;125;g301fa1693d0_0_3"/>
          <p:cNvSpPr/>
          <p:nvPr/>
        </p:nvSpPr>
        <p:spPr>
          <a:xfrm>
            <a:off x="10212631" y="378290"/>
            <a:ext cx="650410" cy="650410"/>
          </a:xfrm>
          <a:custGeom>
            <a:rect b="b" l="l" r="r" t="t"/>
            <a:pathLst>
              <a:path extrusionOk="0" h="650410" w="650410">
                <a:moveTo>
                  <a:pt x="0" y="0"/>
                </a:moveTo>
                <a:lnTo>
                  <a:pt x="650410" y="0"/>
                </a:lnTo>
                <a:lnTo>
                  <a:pt x="650410" y="650410"/>
                </a:lnTo>
                <a:lnTo>
                  <a:pt x="0" y="650410"/>
                </a:lnTo>
                <a:lnTo>
                  <a:pt x="0" y="0"/>
                </a:lnTo>
                <a:close/>
              </a:path>
            </a:pathLst>
          </a:custGeom>
          <a:blipFill rotWithShape="1">
            <a:blip r:embed="rId3">
              <a:alphaModFix/>
            </a:blip>
            <a:stretch>
              <a:fillRect b="0" l="0" r="0" t="0"/>
            </a:stretch>
          </a:blipFill>
          <a:ln>
            <a:noFill/>
          </a:ln>
        </p:spPr>
      </p:sp>
      <p:sp>
        <p:nvSpPr>
          <p:cNvPr id="126" name="Google Shape;126;g301fa1693d0_0_3"/>
          <p:cNvSpPr txBox="1"/>
          <p:nvPr/>
        </p:nvSpPr>
        <p:spPr>
          <a:xfrm>
            <a:off x="350525" y="5310450"/>
            <a:ext cx="11888700" cy="2356200"/>
          </a:xfrm>
          <a:prstGeom prst="rect">
            <a:avLst/>
          </a:prstGeom>
          <a:noFill/>
          <a:ln>
            <a:noFill/>
          </a:ln>
        </p:spPr>
        <p:txBody>
          <a:bodyPr anchorCtr="0" anchor="t" bIns="0" lIns="0" spcFirstLastPara="1" rIns="0" wrap="square" tIns="0">
            <a:spAutoFit/>
          </a:bodyPr>
          <a:lstStyle/>
          <a:p>
            <a:pPr indent="-375856" lvl="0" marL="457200" marR="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The data consists of 36285 training example.</a:t>
            </a:r>
            <a:endParaRPr sz="2319">
              <a:solidFill>
                <a:srgbClr val="E5E1DA"/>
              </a:solidFill>
              <a:latin typeface="Lato"/>
              <a:ea typeface="Lato"/>
              <a:cs typeface="Lato"/>
              <a:sym typeface="Lato"/>
            </a:endParaRPr>
          </a:p>
          <a:p>
            <a:pPr indent="-375856" lvl="0" marL="457200" marR="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There are no Null Values.</a:t>
            </a:r>
            <a:endParaRPr sz="2319">
              <a:solidFill>
                <a:srgbClr val="E5E1DA"/>
              </a:solidFill>
              <a:latin typeface="Lato"/>
              <a:ea typeface="Lato"/>
              <a:cs typeface="Lato"/>
              <a:sym typeface="Lato"/>
            </a:endParaRPr>
          </a:p>
          <a:p>
            <a:pPr indent="-375856" lvl="0" marL="457200" marR="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The minimum value </a:t>
            </a:r>
            <a:r>
              <a:rPr lang="en-US" sz="2319">
                <a:solidFill>
                  <a:srgbClr val="E5E1DA"/>
                </a:solidFill>
                <a:latin typeface="Lato"/>
                <a:ea typeface="Lato"/>
                <a:cs typeface="Lato"/>
                <a:sym typeface="Lato"/>
              </a:rPr>
              <a:t>across</a:t>
            </a:r>
            <a:r>
              <a:rPr lang="en-US" sz="2319">
                <a:solidFill>
                  <a:srgbClr val="E5E1DA"/>
                </a:solidFill>
                <a:latin typeface="Lato"/>
                <a:ea typeface="Lato"/>
                <a:cs typeface="Lato"/>
                <a:sym typeface="Lato"/>
              </a:rPr>
              <a:t> all the numerical features is 0. </a:t>
            </a:r>
            <a:endParaRPr sz="2319">
              <a:solidFill>
                <a:srgbClr val="E5E1DA"/>
              </a:solidFill>
              <a:latin typeface="Lato"/>
              <a:ea typeface="Lato"/>
              <a:cs typeface="Lato"/>
              <a:sym typeface="Lato"/>
            </a:endParaRPr>
          </a:p>
          <a:p>
            <a:pPr indent="-375856" lvl="0" marL="45720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The minimum value across all the numerical features is 540.</a:t>
            </a:r>
            <a:endParaRPr sz="2319">
              <a:solidFill>
                <a:srgbClr val="E5E1DA"/>
              </a:solidFill>
              <a:latin typeface="Lato"/>
              <a:ea typeface="Lato"/>
              <a:cs typeface="Lato"/>
              <a:sym typeface="Lato"/>
            </a:endParaRPr>
          </a:p>
          <a:p>
            <a:pPr indent="-375856" lvl="0" marL="45720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The dependant variable is the “booking status”.</a:t>
            </a:r>
            <a:endParaRPr sz="2319">
              <a:solidFill>
                <a:srgbClr val="E5E1DA"/>
              </a:solidFill>
              <a:latin typeface="Lato"/>
              <a:ea typeface="Lato"/>
              <a:cs typeface="Lato"/>
              <a:sym typeface="Lato"/>
            </a:endParaRPr>
          </a:p>
        </p:txBody>
      </p:sp>
      <p:sp>
        <p:nvSpPr>
          <p:cNvPr id="127" name="Google Shape;127;g301fa1693d0_0_3"/>
          <p:cNvSpPr txBox="1"/>
          <p:nvPr/>
        </p:nvSpPr>
        <p:spPr>
          <a:xfrm>
            <a:off x="0" y="2529419"/>
            <a:ext cx="8036400" cy="3092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900" u="none" cap="none" strike="noStrike">
                <a:solidFill>
                  <a:srgbClr val="FBF9F1"/>
                </a:solidFill>
                <a:latin typeface="Poppins"/>
                <a:ea typeface="Poppins"/>
                <a:cs typeface="Poppins"/>
                <a:sym typeface="Poppins"/>
              </a:rPr>
              <a:t>EXPLORATORY DATA ANALYSIS </a:t>
            </a:r>
            <a:r>
              <a:rPr b="1" lang="en-US" sz="6999">
                <a:solidFill>
                  <a:srgbClr val="FBF9F1"/>
                </a:solidFill>
                <a:latin typeface="Poppins"/>
                <a:ea typeface="Poppins"/>
                <a:cs typeface="Poppins"/>
                <a:sym typeface="Poppins"/>
              </a:rPr>
              <a:t>CONT’D</a:t>
            </a:r>
            <a:endParaRPr>
              <a:solidFill>
                <a:schemeClr val="dk1"/>
              </a:solidFill>
            </a:endParaRPr>
          </a:p>
          <a:p>
            <a:pPr indent="0" lvl="0" marL="0" marR="0" rtl="0" algn="l">
              <a:lnSpc>
                <a:spcPct val="110000"/>
              </a:lnSpc>
              <a:spcBef>
                <a:spcPts val="0"/>
              </a:spcBef>
              <a:spcAft>
                <a:spcPts val="0"/>
              </a:spcAft>
              <a:buNone/>
            </a:pPr>
            <a:r>
              <a:t/>
            </a:r>
            <a:endParaRPr b="1" sz="5900">
              <a:solidFill>
                <a:srgbClr val="FBF9F1"/>
              </a:solidFill>
              <a:latin typeface="Poppins"/>
              <a:ea typeface="Poppins"/>
              <a:cs typeface="Poppins"/>
              <a:sym typeface="Poppins"/>
            </a:endParaRPr>
          </a:p>
        </p:txBody>
      </p:sp>
      <p:sp>
        <p:nvSpPr>
          <p:cNvPr id="128" name="Google Shape;128;g301fa1693d0_0_3"/>
          <p:cNvSpPr/>
          <p:nvPr/>
        </p:nvSpPr>
        <p:spPr>
          <a:xfrm rot="10438560">
            <a:off x="11924776" y="6015443"/>
            <a:ext cx="7955949" cy="8531849"/>
          </a:xfrm>
          <a:custGeom>
            <a:rect b="b" l="l" r="r" t="t"/>
            <a:pathLst>
              <a:path extrusionOk="0" h="8527373" w="7951775">
                <a:moveTo>
                  <a:pt x="0" y="0"/>
                </a:moveTo>
                <a:lnTo>
                  <a:pt x="7951775" y="0"/>
                </a:lnTo>
                <a:lnTo>
                  <a:pt x="7951775" y="8527372"/>
                </a:lnTo>
                <a:lnTo>
                  <a:pt x="0" y="8527372"/>
                </a:lnTo>
                <a:lnTo>
                  <a:pt x="0" y="0"/>
                </a:lnTo>
                <a:close/>
              </a:path>
            </a:pathLst>
          </a:custGeom>
          <a:blipFill rotWithShape="1">
            <a:blip r:embed="rId4">
              <a:alphaModFix/>
            </a:blip>
            <a:stretch>
              <a:fillRect b="0" l="0" r="0" t="0"/>
            </a:stretch>
          </a:blipFill>
          <a:ln>
            <a:noFill/>
          </a:ln>
        </p:spPr>
      </p:sp>
      <p:sp>
        <p:nvSpPr>
          <p:cNvPr id="129" name="Google Shape;129;g301fa1693d0_0_3"/>
          <p:cNvSpPr/>
          <p:nvPr/>
        </p:nvSpPr>
        <p:spPr>
          <a:xfrm>
            <a:off x="-4191028" y="-6417203"/>
            <a:ext cx="12112509" cy="8707633"/>
          </a:xfrm>
          <a:custGeom>
            <a:rect b="b" l="l" r="r" t="t"/>
            <a:pathLst>
              <a:path extrusionOk="0" h="8707633" w="12112509">
                <a:moveTo>
                  <a:pt x="0" y="0"/>
                </a:moveTo>
                <a:lnTo>
                  <a:pt x="12112510" y="0"/>
                </a:lnTo>
                <a:lnTo>
                  <a:pt x="12112510" y="8707633"/>
                </a:lnTo>
                <a:lnTo>
                  <a:pt x="0" y="8707633"/>
                </a:lnTo>
                <a:lnTo>
                  <a:pt x="0" y="0"/>
                </a:lnTo>
                <a:close/>
              </a:path>
            </a:pathLst>
          </a:custGeom>
          <a:blipFill rotWithShape="1">
            <a:blip r:embed="rId5">
              <a:alphaModFix/>
            </a:blip>
            <a:stretch>
              <a:fillRect b="0" l="0" r="0" t="-499"/>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3" name="Shape 133"/>
        <p:cNvGrpSpPr/>
        <p:nvPr/>
      </p:nvGrpSpPr>
      <p:grpSpPr>
        <a:xfrm>
          <a:off x="0" y="0"/>
          <a:ext cx="0" cy="0"/>
          <a:chOff x="0" y="0"/>
          <a:chExt cx="0" cy="0"/>
        </a:xfrm>
      </p:grpSpPr>
      <p:sp>
        <p:nvSpPr>
          <p:cNvPr id="134" name="Google Shape;134;g301fa1693d0_0_13"/>
          <p:cNvSpPr/>
          <p:nvPr/>
        </p:nvSpPr>
        <p:spPr>
          <a:xfrm>
            <a:off x="10212631" y="378290"/>
            <a:ext cx="650410" cy="650410"/>
          </a:xfrm>
          <a:custGeom>
            <a:rect b="b" l="l" r="r" t="t"/>
            <a:pathLst>
              <a:path extrusionOk="0" h="650410" w="650410">
                <a:moveTo>
                  <a:pt x="0" y="0"/>
                </a:moveTo>
                <a:lnTo>
                  <a:pt x="650410" y="0"/>
                </a:lnTo>
                <a:lnTo>
                  <a:pt x="650410" y="650410"/>
                </a:lnTo>
                <a:lnTo>
                  <a:pt x="0" y="650410"/>
                </a:lnTo>
                <a:lnTo>
                  <a:pt x="0" y="0"/>
                </a:lnTo>
                <a:close/>
              </a:path>
            </a:pathLst>
          </a:custGeom>
          <a:blipFill rotWithShape="1">
            <a:blip r:embed="rId3">
              <a:alphaModFix/>
            </a:blip>
            <a:stretch>
              <a:fillRect b="0" l="0" r="0" t="0"/>
            </a:stretch>
          </a:blipFill>
          <a:ln>
            <a:noFill/>
          </a:ln>
        </p:spPr>
      </p:sp>
      <p:sp>
        <p:nvSpPr>
          <p:cNvPr id="135" name="Google Shape;135;g301fa1693d0_0_13"/>
          <p:cNvSpPr txBox="1"/>
          <p:nvPr/>
        </p:nvSpPr>
        <p:spPr>
          <a:xfrm>
            <a:off x="350525" y="5310450"/>
            <a:ext cx="11888700" cy="2856000"/>
          </a:xfrm>
          <a:prstGeom prst="rect">
            <a:avLst/>
          </a:prstGeom>
          <a:noFill/>
          <a:ln>
            <a:noFill/>
          </a:ln>
        </p:spPr>
        <p:txBody>
          <a:bodyPr anchorCtr="0" anchor="t" bIns="0" lIns="0" spcFirstLastPara="1" rIns="0" wrap="square" tIns="0">
            <a:spAutoFit/>
          </a:bodyPr>
          <a:lstStyle/>
          <a:p>
            <a:pPr indent="-375856" lvl="0" marL="45720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Categorical Features: </a:t>
            </a:r>
            <a:br>
              <a:rPr lang="en-US" sz="2319">
                <a:solidFill>
                  <a:srgbClr val="E5E1DA"/>
                </a:solidFill>
                <a:latin typeface="Lato"/>
                <a:ea typeface="Lato"/>
                <a:cs typeface="Lato"/>
                <a:sym typeface="Lato"/>
              </a:rPr>
            </a:br>
            <a:r>
              <a:rPr lang="en-US" sz="2319">
                <a:solidFill>
                  <a:srgbClr val="E5E1DA"/>
                </a:solidFill>
                <a:latin typeface="Lato"/>
                <a:ea typeface="Lato"/>
                <a:cs typeface="Lato"/>
                <a:sym typeface="Lato"/>
              </a:rPr>
              <a:t>- Type of Meal</a:t>
            </a:r>
            <a:endParaRPr sz="2319">
              <a:solidFill>
                <a:srgbClr val="E5E1DA"/>
              </a:solidFill>
              <a:latin typeface="Lato"/>
              <a:ea typeface="Lato"/>
              <a:cs typeface="Lato"/>
              <a:sym typeface="Lato"/>
            </a:endParaRPr>
          </a:p>
          <a:p>
            <a:pPr indent="0" lvl="0" marL="0" rtl="0" algn="l">
              <a:lnSpc>
                <a:spcPct val="140020"/>
              </a:lnSpc>
              <a:spcBef>
                <a:spcPts val="0"/>
              </a:spcBef>
              <a:spcAft>
                <a:spcPts val="0"/>
              </a:spcAft>
              <a:buNone/>
            </a:pPr>
            <a:r>
              <a:rPr lang="en-US" sz="2319">
                <a:solidFill>
                  <a:srgbClr val="E5E1DA"/>
                </a:solidFill>
                <a:latin typeface="Lato"/>
                <a:ea typeface="Lato"/>
                <a:cs typeface="Lato"/>
                <a:sym typeface="Lato"/>
              </a:rPr>
              <a:t>	- Room Type</a:t>
            </a:r>
            <a:endParaRPr sz="2319">
              <a:solidFill>
                <a:srgbClr val="E5E1DA"/>
              </a:solidFill>
              <a:latin typeface="Lato"/>
              <a:ea typeface="Lato"/>
              <a:cs typeface="Lato"/>
              <a:sym typeface="Lato"/>
            </a:endParaRPr>
          </a:p>
          <a:p>
            <a:pPr indent="0" lvl="0" marL="0" rtl="0" algn="l">
              <a:lnSpc>
                <a:spcPct val="140020"/>
              </a:lnSpc>
              <a:spcBef>
                <a:spcPts val="0"/>
              </a:spcBef>
              <a:spcAft>
                <a:spcPts val="0"/>
              </a:spcAft>
              <a:buNone/>
            </a:pPr>
            <a:r>
              <a:rPr lang="en-US" sz="2319">
                <a:solidFill>
                  <a:srgbClr val="E5E1DA"/>
                </a:solidFill>
                <a:latin typeface="Lato"/>
                <a:ea typeface="Lato"/>
                <a:cs typeface="Lato"/>
                <a:sym typeface="Lato"/>
              </a:rPr>
              <a:t>	- Market Segment Type</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t/>
            </a:r>
            <a:endParaRPr sz="2319">
              <a:solidFill>
                <a:srgbClr val="E5E1DA"/>
              </a:solidFill>
              <a:latin typeface="Lato"/>
              <a:ea typeface="Lato"/>
              <a:cs typeface="Lato"/>
              <a:sym typeface="Lato"/>
            </a:endParaRPr>
          </a:p>
          <a:p>
            <a:pPr indent="0" lvl="0" marL="0" marR="0" rtl="0" algn="l">
              <a:lnSpc>
                <a:spcPct val="140020"/>
              </a:lnSpc>
              <a:spcBef>
                <a:spcPts val="0"/>
              </a:spcBef>
              <a:spcAft>
                <a:spcPts val="0"/>
              </a:spcAft>
              <a:buNone/>
            </a:pPr>
            <a:r>
              <a:t/>
            </a:r>
            <a:endParaRPr sz="2319">
              <a:solidFill>
                <a:srgbClr val="E5E1DA"/>
              </a:solidFill>
              <a:latin typeface="Lato"/>
              <a:ea typeface="Lato"/>
              <a:cs typeface="Lato"/>
              <a:sym typeface="Lato"/>
            </a:endParaRPr>
          </a:p>
        </p:txBody>
      </p:sp>
      <p:sp>
        <p:nvSpPr>
          <p:cNvPr id="136" name="Google Shape;136;g301fa1693d0_0_13"/>
          <p:cNvSpPr txBox="1"/>
          <p:nvPr/>
        </p:nvSpPr>
        <p:spPr>
          <a:xfrm>
            <a:off x="83075" y="2529419"/>
            <a:ext cx="8036400" cy="3092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900" u="none" cap="none" strike="noStrike">
                <a:solidFill>
                  <a:srgbClr val="FBF9F1"/>
                </a:solidFill>
                <a:latin typeface="Poppins"/>
                <a:ea typeface="Poppins"/>
                <a:cs typeface="Poppins"/>
                <a:sym typeface="Poppins"/>
              </a:rPr>
              <a:t>EXPLORATORY DATA ANALYSIS </a:t>
            </a:r>
            <a:r>
              <a:rPr b="1" lang="en-US" sz="6999">
                <a:solidFill>
                  <a:srgbClr val="FBF9F1"/>
                </a:solidFill>
                <a:latin typeface="Poppins"/>
                <a:ea typeface="Poppins"/>
                <a:cs typeface="Poppins"/>
                <a:sym typeface="Poppins"/>
              </a:rPr>
              <a:t>CONT’D</a:t>
            </a:r>
            <a:endParaRPr>
              <a:solidFill>
                <a:schemeClr val="dk1"/>
              </a:solidFill>
            </a:endParaRPr>
          </a:p>
          <a:p>
            <a:pPr indent="0" lvl="0" marL="0" marR="0" rtl="0" algn="l">
              <a:lnSpc>
                <a:spcPct val="110000"/>
              </a:lnSpc>
              <a:spcBef>
                <a:spcPts val="0"/>
              </a:spcBef>
              <a:spcAft>
                <a:spcPts val="0"/>
              </a:spcAft>
              <a:buNone/>
            </a:pPr>
            <a:r>
              <a:t/>
            </a:r>
            <a:endParaRPr b="1" sz="5900">
              <a:solidFill>
                <a:srgbClr val="FBF9F1"/>
              </a:solidFill>
              <a:latin typeface="Poppins"/>
              <a:ea typeface="Poppins"/>
              <a:cs typeface="Poppins"/>
              <a:sym typeface="Poppins"/>
            </a:endParaRPr>
          </a:p>
        </p:txBody>
      </p:sp>
      <p:sp>
        <p:nvSpPr>
          <p:cNvPr id="137" name="Google Shape;137;g301fa1693d0_0_13"/>
          <p:cNvSpPr/>
          <p:nvPr/>
        </p:nvSpPr>
        <p:spPr>
          <a:xfrm rot="10438560">
            <a:off x="11924776" y="6015443"/>
            <a:ext cx="7955949" cy="8531849"/>
          </a:xfrm>
          <a:custGeom>
            <a:rect b="b" l="l" r="r" t="t"/>
            <a:pathLst>
              <a:path extrusionOk="0" h="8527373" w="7951775">
                <a:moveTo>
                  <a:pt x="0" y="0"/>
                </a:moveTo>
                <a:lnTo>
                  <a:pt x="7951775" y="0"/>
                </a:lnTo>
                <a:lnTo>
                  <a:pt x="7951775" y="8527372"/>
                </a:lnTo>
                <a:lnTo>
                  <a:pt x="0" y="8527372"/>
                </a:lnTo>
                <a:lnTo>
                  <a:pt x="0" y="0"/>
                </a:lnTo>
                <a:close/>
              </a:path>
            </a:pathLst>
          </a:custGeom>
          <a:blipFill rotWithShape="1">
            <a:blip r:embed="rId4">
              <a:alphaModFix/>
            </a:blip>
            <a:stretch>
              <a:fillRect b="0" l="0" r="0" t="0"/>
            </a:stretch>
          </a:blipFill>
          <a:ln>
            <a:noFill/>
          </a:ln>
        </p:spPr>
      </p:sp>
      <p:sp>
        <p:nvSpPr>
          <p:cNvPr id="138" name="Google Shape;138;g301fa1693d0_0_13"/>
          <p:cNvSpPr/>
          <p:nvPr/>
        </p:nvSpPr>
        <p:spPr>
          <a:xfrm>
            <a:off x="-4191028" y="-6417203"/>
            <a:ext cx="12112509" cy="8707633"/>
          </a:xfrm>
          <a:custGeom>
            <a:rect b="b" l="l" r="r" t="t"/>
            <a:pathLst>
              <a:path extrusionOk="0" h="8707633" w="12112509">
                <a:moveTo>
                  <a:pt x="0" y="0"/>
                </a:moveTo>
                <a:lnTo>
                  <a:pt x="12112510" y="0"/>
                </a:lnTo>
                <a:lnTo>
                  <a:pt x="12112510" y="8707633"/>
                </a:lnTo>
                <a:lnTo>
                  <a:pt x="0" y="8707633"/>
                </a:lnTo>
                <a:lnTo>
                  <a:pt x="0" y="0"/>
                </a:lnTo>
                <a:close/>
              </a:path>
            </a:pathLst>
          </a:custGeom>
          <a:blipFill rotWithShape="1">
            <a:blip r:embed="rId5">
              <a:alphaModFix/>
            </a:blip>
            <a:stretch>
              <a:fillRect b="0" l="0" r="0" t="-499"/>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2" name="Shape 142"/>
        <p:cNvGrpSpPr/>
        <p:nvPr/>
      </p:nvGrpSpPr>
      <p:grpSpPr>
        <a:xfrm>
          <a:off x="0" y="0"/>
          <a:ext cx="0" cy="0"/>
          <a:chOff x="0" y="0"/>
          <a:chExt cx="0" cy="0"/>
        </a:xfrm>
      </p:grpSpPr>
      <p:sp>
        <p:nvSpPr>
          <p:cNvPr id="143" name="Google Shape;143;g301fa1693d0_0_27"/>
          <p:cNvSpPr/>
          <p:nvPr/>
        </p:nvSpPr>
        <p:spPr>
          <a:xfrm>
            <a:off x="10212631" y="378290"/>
            <a:ext cx="650410" cy="650410"/>
          </a:xfrm>
          <a:custGeom>
            <a:rect b="b" l="l" r="r" t="t"/>
            <a:pathLst>
              <a:path extrusionOk="0" h="650410" w="650410">
                <a:moveTo>
                  <a:pt x="0" y="0"/>
                </a:moveTo>
                <a:lnTo>
                  <a:pt x="650410" y="0"/>
                </a:lnTo>
                <a:lnTo>
                  <a:pt x="650410" y="650410"/>
                </a:lnTo>
                <a:lnTo>
                  <a:pt x="0" y="650410"/>
                </a:lnTo>
                <a:lnTo>
                  <a:pt x="0" y="0"/>
                </a:lnTo>
                <a:close/>
              </a:path>
            </a:pathLst>
          </a:custGeom>
          <a:blipFill rotWithShape="1">
            <a:blip r:embed="rId3">
              <a:alphaModFix/>
            </a:blip>
            <a:stretch>
              <a:fillRect b="0" l="0" r="0" t="0"/>
            </a:stretch>
          </a:blipFill>
          <a:ln>
            <a:noFill/>
          </a:ln>
        </p:spPr>
      </p:sp>
      <p:sp>
        <p:nvSpPr>
          <p:cNvPr id="144" name="Google Shape;144;g301fa1693d0_0_27"/>
          <p:cNvSpPr txBox="1"/>
          <p:nvPr/>
        </p:nvSpPr>
        <p:spPr>
          <a:xfrm>
            <a:off x="225900" y="4701275"/>
            <a:ext cx="11888700" cy="6854400"/>
          </a:xfrm>
          <a:prstGeom prst="rect">
            <a:avLst/>
          </a:prstGeom>
          <a:noFill/>
          <a:ln>
            <a:noFill/>
          </a:ln>
        </p:spPr>
        <p:txBody>
          <a:bodyPr anchorCtr="0" anchor="t" bIns="0" lIns="0" spcFirstLastPara="1" rIns="0" wrap="square" tIns="0">
            <a:spAutoFit/>
          </a:bodyPr>
          <a:lstStyle/>
          <a:p>
            <a:pPr indent="-375856" lvl="0" marL="457200" rtl="0" algn="l">
              <a:lnSpc>
                <a:spcPct val="140020"/>
              </a:lnSpc>
              <a:spcBef>
                <a:spcPts val="0"/>
              </a:spcBef>
              <a:spcAft>
                <a:spcPts val="0"/>
              </a:spcAft>
              <a:buClr>
                <a:srgbClr val="E5E1DA"/>
              </a:buClr>
              <a:buSzPts val="2319"/>
              <a:buFont typeface="Lato"/>
              <a:buChar char="●"/>
            </a:pPr>
            <a:r>
              <a:rPr lang="en-US" sz="2319">
                <a:solidFill>
                  <a:srgbClr val="E5E1DA"/>
                </a:solidFill>
                <a:latin typeface="Lato"/>
                <a:ea typeface="Lato"/>
                <a:cs typeface="Lato"/>
                <a:sym typeface="Lato"/>
              </a:rPr>
              <a:t>Numerical Features:</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Clr>
                <a:schemeClr val="dk1"/>
              </a:buClr>
              <a:buSzPts val="1100"/>
              <a:buFont typeface="Arial"/>
              <a:buNone/>
            </a:pPr>
            <a:r>
              <a:rPr lang="en-US" sz="2319">
                <a:solidFill>
                  <a:srgbClr val="E5E1DA"/>
                </a:solidFill>
                <a:latin typeface="Lato"/>
                <a:ea typeface="Lato"/>
                <a:cs typeface="Lato"/>
                <a:sym typeface="Lato"/>
              </a:rPr>
              <a:t>- Number of Adults</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Clr>
                <a:schemeClr val="dk1"/>
              </a:buClr>
              <a:buSzPts val="1100"/>
              <a:buFont typeface="Arial"/>
              <a:buNone/>
            </a:pPr>
            <a:r>
              <a:rPr lang="en-US" sz="2319">
                <a:solidFill>
                  <a:srgbClr val="E5E1DA"/>
                </a:solidFill>
                <a:latin typeface="Lato"/>
                <a:ea typeface="Lato"/>
                <a:cs typeface="Lato"/>
                <a:sym typeface="Lato"/>
              </a:rPr>
              <a:t>- Number of Children</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Clr>
                <a:schemeClr val="dk1"/>
              </a:buClr>
              <a:buSzPts val="1100"/>
              <a:buFont typeface="Arial"/>
              <a:buNone/>
            </a:pPr>
            <a:r>
              <a:rPr lang="en-US" sz="2319">
                <a:solidFill>
                  <a:srgbClr val="E5E1DA"/>
                </a:solidFill>
                <a:latin typeface="Lato"/>
                <a:ea typeface="Lato"/>
                <a:cs typeface="Lato"/>
                <a:sym typeface="Lato"/>
              </a:rPr>
              <a:t>- Number of Weekend Nights</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Clr>
                <a:schemeClr val="dk1"/>
              </a:buClr>
              <a:buSzPts val="1100"/>
              <a:buFont typeface="Arial"/>
              <a:buNone/>
            </a:pPr>
            <a:r>
              <a:rPr lang="en-US" sz="2319">
                <a:solidFill>
                  <a:srgbClr val="E5E1DA"/>
                </a:solidFill>
                <a:latin typeface="Lato"/>
                <a:ea typeface="Lato"/>
                <a:cs typeface="Lato"/>
                <a:sym typeface="Lato"/>
              </a:rPr>
              <a:t>- Number of Week Nights</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rPr lang="en-US" sz="2319">
                <a:solidFill>
                  <a:srgbClr val="E5E1DA"/>
                </a:solidFill>
                <a:latin typeface="Lato"/>
                <a:ea typeface="Lato"/>
                <a:cs typeface="Lato"/>
                <a:sym typeface="Lato"/>
              </a:rPr>
              <a:t>- Car Parking Space</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rPr lang="en-US" sz="2319">
                <a:solidFill>
                  <a:srgbClr val="E5E1DA"/>
                </a:solidFill>
                <a:latin typeface="Lato"/>
                <a:ea typeface="Lato"/>
                <a:cs typeface="Lato"/>
                <a:sym typeface="Lato"/>
              </a:rPr>
              <a:t>- Lead Time</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rPr lang="en-US" sz="2319">
                <a:solidFill>
                  <a:srgbClr val="E5E1DA"/>
                </a:solidFill>
                <a:latin typeface="Lato"/>
                <a:ea typeface="Lato"/>
                <a:cs typeface="Lato"/>
                <a:sym typeface="Lato"/>
              </a:rPr>
              <a:t>- Average Price</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rPr lang="en-US" sz="2319">
                <a:solidFill>
                  <a:srgbClr val="E5E1DA"/>
                </a:solidFill>
                <a:latin typeface="Lato"/>
                <a:ea typeface="Lato"/>
                <a:cs typeface="Lato"/>
                <a:sym typeface="Lato"/>
              </a:rPr>
              <a:t>- P-C, P-not-C</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rPr lang="en-US" sz="2319">
                <a:solidFill>
                  <a:srgbClr val="E5E1DA"/>
                </a:solidFill>
                <a:latin typeface="Lato"/>
                <a:ea typeface="Lato"/>
                <a:cs typeface="Lato"/>
                <a:sym typeface="Lato"/>
              </a:rPr>
              <a:t>- Repeated</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Clr>
                <a:schemeClr val="dk1"/>
              </a:buClr>
              <a:buSzPts val="1100"/>
              <a:buFont typeface="Arial"/>
              <a:buNone/>
            </a:pPr>
            <a:r>
              <a:rPr lang="en-US" sz="2319">
                <a:solidFill>
                  <a:srgbClr val="E5E1DA"/>
                </a:solidFill>
                <a:latin typeface="Lato"/>
                <a:ea typeface="Lato"/>
                <a:cs typeface="Lato"/>
                <a:sym typeface="Lato"/>
              </a:rPr>
              <a:t>- Special Requests</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t/>
            </a:r>
            <a:endParaRPr sz="2319">
              <a:solidFill>
                <a:srgbClr val="E5E1DA"/>
              </a:solidFill>
              <a:latin typeface="Lato"/>
              <a:ea typeface="Lato"/>
              <a:cs typeface="Lato"/>
              <a:sym typeface="Lato"/>
            </a:endParaRPr>
          </a:p>
          <a:p>
            <a:pPr indent="0" lvl="0" marL="457200" rtl="0" algn="l">
              <a:lnSpc>
                <a:spcPct val="140020"/>
              </a:lnSpc>
              <a:spcBef>
                <a:spcPts val="0"/>
              </a:spcBef>
              <a:spcAft>
                <a:spcPts val="0"/>
              </a:spcAft>
              <a:buNone/>
            </a:pPr>
            <a:r>
              <a:t/>
            </a:r>
            <a:endParaRPr sz="2319">
              <a:solidFill>
                <a:srgbClr val="E5E1DA"/>
              </a:solidFill>
              <a:latin typeface="Lato"/>
              <a:ea typeface="Lato"/>
              <a:cs typeface="Lato"/>
              <a:sym typeface="Lato"/>
            </a:endParaRPr>
          </a:p>
          <a:p>
            <a:pPr indent="0" lvl="0" marL="0" marR="0" rtl="0" algn="l">
              <a:lnSpc>
                <a:spcPct val="140020"/>
              </a:lnSpc>
              <a:spcBef>
                <a:spcPts val="0"/>
              </a:spcBef>
              <a:spcAft>
                <a:spcPts val="0"/>
              </a:spcAft>
              <a:buNone/>
            </a:pPr>
            <a:r>
              <a:t/>
            </a:r>
            <a:endParaRPr sz="2319">
              <a:solidFill>
                <a:srgbClr val="E5E1DA"/>
              </a:solidFill>
              <a:latin typeface="Lato"/>
              <a:ea typeface="Lato"/>
              <a:cs typeface="Lato"/>
              <a:sym typeface="Lato"/>
            </a:endParaRPr>
          </a:p>
        </p:txBody>
      </p:sp>
      <p:sp>
        <p:nvSpPr>
          <p:cNvPr id="145" name="Google Shape;145;g301fa1693d0_0_27"/>
          <p:cNvSpPr txBox="1"/>
          <p:nvPr/>
        </p:nvSpPr>
        <p:spPr>
          <a:xfrm>
            <a:off x="83075" y="2349444"/>
            <a:ext cx="8036400" cy="30921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900" u="none" cap="none" strike="noStrike">
                <a:solidFill>
                  <a:srgbClr val="FBF9F1"/>
                </a:solidFill>
                <a:latin typeface="Poppins"/>
                <a:ea typeface="Poppins"/>
                <a:cs typeface="Poppins"/>
                <a:sym typeface="Poppins"/>
              </a:rPr>
              <a:t>EXPLORATORY DATA ANALYSIS </a:t>
            </a:r>
            <a:r>
              <a:rPr b="1" lang="en-US" sz="6999">
                <a:solidFill>
                  <a:srgbClr val="FBF9F1"/>
                </a:solidFill>
                <a:latin typeface="Poppins"/>
                <a:ea typeface="Poppins"/>
                <a:cs typeface="Poppins"/>
                <a:sym typeface="Poppins"/>
              </a:rPr>
              <a:t>CONT’D</a:t>
            </a:r>
            <a:endParaRPr>
              <a:solidFill>
                <a:schemeClr val="dk1"/>
              </a:solidFill>
            </a:endParaRPr>
          </a:p>
          <a:p>
            <a:pPr indent="0" lvl="0" marL="0" marR="0" rtl="0" algn="l">
              <a:lnSpc>
                <a:spcPct val="110000"/>
              </a:lnSpc>
              <a:spcBef>
                <a:spcPts val="0"/>
              </a:spcBef>
              <a:spcAft>
                <a:spcPts val="0"/>
              </a:spcAft>
              <a:buNone/>
            </a:pPr>
            <a:r>
              <a:t/>
            </a:r>
            <a:endParaRPr b="1" sz="5900">
              <a:solidFill>
                <a:srgbClr val="FBF9F1"/>
              </a:solidFill>
              <a:latin typeface="Poppins"/>
              <a:ea typeface="Poppins"/>
              <a:cs typeface="Poppins"/>
              <a:sym typeface="Poppins"/>
            </a:endParaRPr>
          </a:p>
        </p:txBody>
      </p:sp>
      <p:sp>
        <p:nvSpPr>
          <p:cNvPr id="146" name="Google Shape;146;g301fa1693d0_0_27"/>
          <p:cNvSpPr/>
          <p:nvPr/>
        </p:nvSpPr>
        <p:spPr>
          <a:xfrm rot="10438560">
            <a:off x="11924776" y="6015443"/>
            <a:ext cx="7955949" cy="8531849"/>
          </a:xfrm>
          <a:custGeom>
            <a:rect b="b" l="l" r="r" t="t"/>
            <a:pathLst>
              <a:path extrusionOk="0" h="8527373" w="7951775">
                <a:moveTo>
                  <a:pt x="0" y="0"/>
                </a:moveTo>
                <a:lnTo>
                  <a:pt x="7951775" y="0"/>
                </a:lnTo>
                <a:lnTo>
                  <a:pt x="7951775" y="8527372"/>
                </a:lnTo>
                <a:lnTo>
                  <a:pt x="0" y="8527372"/>
                </a:lnTo>
                <a:lnTo>
                  <a:pt x="0" y="0"/>
                </a:lnTo>
                <a:close/>
              </a:path>
            </a:pathLst>
          </a:custGeom>
          <a:blipFill rotWithShape="1">
            <a:blip r:embed="rId4">
              <a:alphaModFix/>
            </a:blip>
            <a:stretch>
              <a:fillRect b="0" l="0" r="0" t="0"/>
            </a:stretch>
          </a:blipFill>
          <a:ln>
            <a:noFill/>
          </a:ln>
        </p:spPr>
      </p:sp>
      <p:sp>
        <p:nvSpPr>
          <p:cNvPr id="147" name="Google Shape;147;g301fa1693d0_0_27"/>
          <p:cNvSpPr/>
          <p:nvPr/>
        </p:nvSpPr>
        <p:spPr>
          <a:xfrm>
            <a:off x="-4191028" y="-6417203"/>
            <a:ext cx="12112509" cy="8707633"/>
          </a:xfrm>
          <a:custGeom>
            <a:rect b="b" l="l" r="r" t="t"/>
            <a:pathLst>
              <a:path extrusionOk="0" h="8707633" w="12112509">
                <a:moveTo>
                  <a:pt x="0" y="0"/>
                </a:moveTo>
                <a:lnTo>
                  <a:pt x="12112510" y="0"/>
                </a:lnTo>
                <a:lnTo>
                  <a:pt x="12112510" y="8707633"/>
                </a:lnTo>
                <a:lnTo>
                  <a:pt x="0" y="8707633"/>
                </a:lnTo>
                <a:lnTo>
                  <a:pt x="0" y="0"/>
                </a:lnTo>
                <a:close/>
              </a:path>
            </a:pathLst>
          </a:custGeom>
          <a:blipFill rotWithShape="1">
            <a:blip r:embed="rId5">
              <a:alphaModFix/>
            </a:blip>
            <a:stretch>
              <a:fillRect b="0" l="0" r="0" t="-499"/>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1" name="Shape 151"/>
        <p:cNvGrpSpPr/>
        <p:nvPr/>
      </p:nvGrpSpPr>
      <p:grpSpPr>
        <a:xfrm>
          <a:off x="0" y="0"/>
          <a:ext cx="0" cy="0"/>
          <a:chOff x="0" y="0"/>
          <a:chExt cx="0" cy="0"/>
        </a:xfrm>
      </p:grpSpPr>
      <p:sp>
        <p:nvSpPr>
          <p:cNvPr id="152" name="Google Shape;152;p4"/>
          <p:cNvSpPr/>
          <p:nvPr/>
        </p:nvSpPr>
        <p:spPr>
          <a:xfrm rot="10435729">
            <a:off x="-1498539" y="-4453268"/>
            <a:ext cx="7951775" cy="8527373"/>
          </a:xfrm>
          <a:custGeom>
            <a:rect b="b" l="l" r="r" t="t"/>
            <a:pathLst>
              <a:path extrusionOk="0" h="8527373" w="7951775">
                <a:moveTo>
                  <a:pt x="0" y="0"/>
                </a:moveTo>
                <a:lnTo>
                  <a:pt x="7951774" y="0"/>
                </a:lnTo>
                <a:lnTo>
                  <a:pt x="7951774" y="8527372"/>
                </a:lnTo>
                <a:lnTo>
                  <a:pt x="0" y="8527372"/>
                </a:lnTo>
                <a:lnTo>
                  <a:pt x="0" y="0"/>
                </a:lnTo>
                <a:close/>
              </a:path>
            </a:pathLst>
          </a:custGeom>
          <a:blipFill rotWithShape="1">
            <a:blip r:embed="rId3">
              <a:alphaModFix/>
            </a:blip>
            <a:stretch>
              <a:fillRect b="0" l="0" r="0" t="0"/>
            </a:stretch>
          </a:blipFill>
          <a:ln>
            <a:noFill/>
          </a:ln>
        </p:spPr>
      </p:sp>
      <p:sp>
        <p:nvSpPr>
          <p:cNvPr id="153" name="Google Shape;153;p4"/>
          <p:cNvSpPr txBox="1"/>
          <p:nvPr/>
        </p:nvSpPr>
        <p:spPr>
          <a:xfrm>
            <a:off x="6217410" y="142875"/>
            <a:ext cx="5853180" cy="176212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000" u="none" cap="none" strike="noStrike">
                <a:solidFill>
                  <a:srgbClr val="FBF9F1"/>
                </a:solidFill>
                <a:latin typeface="Poppins"/>
                <a:ea typeface="Poppins"/>
                <a:cs typeface="Poppins"/>
                <a:sym typeface="Poppins"/>
              </a:rPr>
              <a:t>CLEANING THE DATA</a:t>
            </a:r>
            <a:endParaRPr/>
          </a:p>
        </p:txBody>
      </p:sp>
      <p:sp>
        <p:nvSpPr>
          <p:cNvPr id="154" name="Google Shape;154;p4"/>
          <p:cNvSpPr txBox="1"/>
          <p:nvPr/>
        </p:nvSpPr>
        <p:spPr>
          <a:xfrm>
            <a:off x="263075" y="4470700"/>
            <a:ext cx="14620500" cy="1841400"/>
          </a:xfrm>
          <a:prstGeom prst="rect">
            <a:avLst/>
          </a:prstGeom>
          <a:noFill/>
          <a:ln>
            <a:noFill/>
          </a:ln>
        </p:spPr>
        <p:txBody>
          <a:bodyPr anchorCtr="0" anchor="t" bIns="0" lIns="0" spcFirstLastPara="1" rIns="0" wrap="square" tIns="0">
            <a:spAutoFit/>
          </a:bodyPr>
          <a:lstStyle/>
          <a:p>
            <a:pPr indent="-374650" lvl="0" marL="457200" marR="0" rtl="0" algn="l">
              <a:lnSpc>
                <a:spcPct val="140041"/>
              </a:lnSpc>
              <a:spcBef>
                <a:spcPts val="0"/>
              </a:spcBef>
              <a:spcAft>
                <a:spcPts val="0"/>
              </a:spcAft>
              <a:buClr>
                <a:srgbClr val="E5E1DA"/>
              </a:buClr>
              <a:buSzPts val="2300"/>
              <a:buFont typeface="Lato"/>
              <a:buChar char="●"/>
            </a:pPr>
            <a:r>
              <a:rPr b="0" i="0" lang="en-US" sz="2300" u="none" cap="none" strike="noStrike">
                <a:solidFill>
                  <a:srgbClr val="E5E1DA"/>
                </a:solidFill>
                <a:latin typeface="Lato"/>
                <a:ea typeface="Lato"/>
                <a:cs typeface="Lato"/>
                <a:sym typeface="Lato"/>
              </a:rPr>
              <a:t>As we dive deeper into the data, we find some noise or outliers that might distort our analysis. </a:t>
            </a:r>
            <a:endParaRPr b="0" i="0" sz="2300" u="none" cap="none" strike="noStrike">
              <a:solidFill>
                <a:srgbClr val="E5E1DA"/>
              </a:solidFill>
              <a:latin typeface="Lato"/>
              <a:ea typeface="Lato"/>
              <a:cs typeface="Lato"/>
              <a:sym typeface="Lato"/>
            </a:endParaRPr>
          </a:p>
          <a:p>
            <a:pPr indent="-374650" lvl="0" marL="457200" marR="0" rtl="0" algn="l">
              <a:lnSpc>
                <a:spcPct val="140041"/>
              </a:lnSpc>
              <a:spcBef>
                <a:spcPts val="0"/>
              </a:spcBef>
              <a:spcAft>
                <a:spcPts val="0"/>
              </a:spcAft>
              <a:buClr>
                <a:srgbClr val="E5E1DA"/>
              </a:buClr>
              <a:buSzPts val="2300"/>
              <a:buFont typeface="Lato"/>
              <a:buChar char="●"/>
            </a:pPr>
            <a:r>
              <a:rPr lang="en-US" sz="2300">
                <a:solidFill>
                  <a:srgbClr val="E5E1DA"/>
                </a:solidFill>
                <a:latin typeface="Lato"/>
                <a:ea typeface="Lato"/>
                <a:cs typeface="Lato"/>
                <a:sym typeface="Lato"/>
              </a:rPr>
              <a:t>We found outliers in mainly two </a:t>
            </a:r>
            <a:r>
              <a:rPr lang="en-US" sz="2300">
                <a:solidFill>
                  <a:srgbClr val="E5E1DA"/>
                </a:solidFill>
                <a:latin typeface="Lato"/>
                <a:ea typeface="Lato"/>
                <a:cs typeface="Lato"/>
                <a:sym typeface="Lato"/>
              </a:rPr>
              <a:t>features</a:t>
            </a:r>
            <a:r>
              <a:rPr lang="en-US" sz="2300">
                <a:solidFill>
                  <a:srgbClr val="E5E1DA"/>
                </a:solidFill>
                <a:latin typeface="Lato"/>
                <a:ea typeface="Lato"/>
                <a:cs typeface="Lato"/>
                <a:sym typeface="Lato"/>
              </a:rPr>
              <a:t>: “lead time” and “average price”.</a:t>
            </a:r>
            <a:endParaRPr sz="2300">
              <a:solidFill>
                <a:srgbClr val="E5E1DA"/>
              </a:solidFill>
              <a:latin typeface="Lato"/>
              <a:ea typeface="Lato"/>
              <a:cs typeface="Lato"/>
              <a:sym typeface="Lato"/>
            </a:endParaRPr>
          </a:p>
          <a:p>
            <a:pPr indent="-374650" lvl="0" marL="457200" marR="0" rtl="0" algn="l">
              <a:lnSpc>
                <a:spcPct val="140041"/>
              </a:lnSpc>
              <a:spcBef>
                <a:spcPts val="0"/>
              </a:spcBef>
              <a:spcAft>
                <a:spcPts val="0"/>
              </a:spcAft>
              <a:buClr>
                <a:srgbClr val="E5E1DA"/>
              </a:buClr>
              <a:buSzPts val="2300"/>
              <a:buFont typeface="Lato"/>
              <a:buChar char="●"/>
            </a:pPr>
            <a:r>
              <a:rPr lang="en-US" sz="2300">
                <a:solidFill>
                  <a:srgbClr val="E5E1DA"/>
                </a:solidFill>
                <a:latin typeface="Lato"/>
                <a:ea typeface="Lato"/>
                <a:cs typeface="Lato"/>
                <a:sym typeface="Lato"/>
              </a:rPr>
              <a:t>We decided not to remove outliers because higher values of “lead time” or “average price” can affect the booking status. </a:t>
            </a:r>
            <a:endParaRPr sz="2300">
              <a:solidFill>
                <a:srgbClr val="E5E1DA"/>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8" name="Shape 158"/>
        <p:cNvGrpSpPr/>
        <p:nvPr/>
      </p:nvGrpSpPr>
      <p:grpSpPr>
        <a:xfrm>
          <a:off x="0" y="0"/>
          <a:ext cx="0" cy="0"/>
          <a:chOff x="0" y="0"/>
          <a:chExt cx="0" cy="0"/>
        </a:xfrm>
      </p:grpSpPr>
      <p:sp>
        <p:nvSpPr>
          <p:cNvPr id="159" name="Google Shape;159;p5"/>
          <p:cNvSpPr/>
          <p:nvPr/>
        </p:nvSpPr>
        <p:spPr>
          <a:xfrm rot="10800000">
            <a:off x="-6041746" y="-2776639"/>
            <a:ext cx="9744477" cy="7040385"/>
          </a:xfrm>
          <a:custGeom>
            <a:rect b="b" l="l" r="r" t="t"/>
            <a:pathLst>
              <a:path extrusionOk="0" h="7040385" w="9744477">
                <a:moveTo>
                  <a:pt x="0" y="0"/>
                </a:moveTo>
                <a:lnTo>
                  <a:pt x="9744477" y="0"/>
                </a:lnTo>
                <a:lnTo>
                  <a:pt x="9744477" y="7040384"/>
                </a:lnTo>
                <a:lnTo>
                  <a:pt x="0" y="7040384"/>
                </a:lnTo>
                <a:lnTo>
                  <a:pt x="0" y="0"/>
                </a:lnTo>
                <a:close/>
              </a:path>
            </a:pathLst>
          </a:custGeom>
          <a:blipFill rotWithShape="1">
            <a:blip r:embed="rId3">
              <a:alphaModFix/>
            </a:blip>
            <a:stretch>
              <a:fillRect b="0" l="0" r="0" t="0"/>
            </a:stretch>
          </a:blipFill>
          <a:ln>
            <a:noFill/>
          </a:ln>
        </p:spPr>
      </p:sp>
      <p:sp>
        <p:nvSpPr>
          <p:cNvPr id="160" name="Google Shape;160;p5"/>
          <p:cNvSpPr/>
          <p:nvPr/>
        </p:nvSpPr>
        <p:spPr>
          <a:xfrm rot="5400000">
            <a:off x="14077829" y="-2759658"/>
            <a:ext cx="9744477" cy="7040385"/>
          </a:xfrm>
          <a:custGeom>
            <a:rect b="b" l="l" r="r" t="t"/>
            <a:pathLst>
              <a:path extrusionOk="0" h="7040385" w="9744477">
                <a:moveTo>
                  <a:pt x="0" y="0"/>
                </a:moveTo>
                <a:lnTo>
                  <a:pt x="9744477" y="0"/>
                </a:lnTo>
                <a:lnTo>
                  <a:pt x="9744477" y="7040385"/>
                </a:lnTo>
                <a:lnTo>
                  <a:pt x="0" y="7040385"/>
                </a:lnTo>
                <a:lnTo>
                  <a:pt x="0" y="0"/>
                </a:lnTo>
                <a:close/>
              </a:path>
            </a:pathLst>
          </a:custGeom>
          <a:blipFill rotWithShape="1">
            <a:blip r:embed="rId3">
              <a:alphaModFix/>
            </a:blip>
            <a:stretch>
              <a:fillRect b="0" l="0" r="0" t="0"/>
            </a:stretch>
          </a:blipFill>
          <a:ln>
            <a:noFill/>
          </a:ln>
        </p:spPr>
      </p:sp>
      <p:sp>
        <p:nvSpPr>
          <p:cNvPr id="161" name="Google Shape;161;p5"/>
          <p:cNvSpPr txBox="1"/>
          <p:nvPr/>
        </p:nvSpPr>
        <p:spPr>
          <a:xfrm>
            <a:off x="5494293" y="125093"/>
            <a:ext cx="7299413" cy="903607"/>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i="0" lang="en-US" sz="5299" u="none" cap="none" strike="noStrike">
                <a:solidFill>
                  <a:srgbClr val="FBF9F1"/>
                </a:solidFill>
                <a:latin typeface="Lato"/>
                <a:ea typeface="Lato"/>
                <a:cs typeface="Lato"/>
                <a:sym typeface="Lato"/>
              </a:rPr>
              <a:t>Feature Engineering</a:t>
            </a:r>
            <a:endParaRPr/>
          </a:p>
        </p:txBody>
      </p:sp>
      <p:sp>
        <p:nvSpPr>
          <p:cNvPr id="162" name="Google Shape;162;p5"/>
          <p:cNvSpPr txBox="1"/>
          <p:nvPr/>
        </p:nvSpPr>
        <p:spPr>
          <a:xfrm>
            <a:off x="311452" y="4178025"/>
            <a:ext cx="16413600" cy="2973900"/>
          </a:xfrm>
          <a:prstGeom prst="rect">
            <a:avLst/>
          </a:prstGeom>
          <a:noFill/>
          <a:ln>
            <a:noFill/>
          </a:ln>
        </p:spPr>
        <p:txBody>
          <a:bodyPr anchorCtr="0" anchor="t" bIns="0" lIns="0" spcFirstLastPara="1" rIns="0" wrap="square" tIns="0">
            <a:spAutoFit/>
          </a:bodyPr>
          <a:lstStyle/>
          <a:p>
            <a:pPr indent="-374650" lvl="0" marL="457200" marR="0" rtl="0" algn="l">
              <a:lnSpc>
                <a:spcPct val="139995"/>
              </a:lnSpc>
              <a:spcBef>
                <a:spcPts val="0"/>
              </a:spcBef>
              <a:spcAft>
                <a:spcPts val="0"/>
              </a:spcAft>
              <a:buClr>
                <a:srgbClr val="E5E1DA"/>
              </a:buClr>
              <a:buSzPts val="2300"/>
              <a:buFont typeface="Lato"/>
              <a:buChar char="●"/>
            </a:pPr>
            <a:r>
              <a:rPr b="0" i="0" lang="en-US" sz="2300" u="none" cap="none" strike="noStrike">
                <a:solidFill>
                  <a:srgbClr val="E5E1DA"/>
                </a:solidFill>
                <a:latin typeface="Lato"/>
                <a:ea typeface="Lato"/>
                <a:cs typeface="Lato"/>
                <a:sym typeface="Lato"/>
              </a:rPr>
              <a:t>Not all features were equally valuable. Like choosing the right tools to build a house, we removed irrelevant features and refined others. </a:t>
            </a:r>
            <a:endParaRPr b="0" i="0" sz="2300" u="none" cap="none" strike="noStrike">
              <a:solidFill>
                <a:srgbClr val="E5E1DA"/>
              </a:solidFill>
              <a:latin typeface="Lato"/>
              <a:ea typeface="Lato"/>
              <a:cs typeface="Lato"/>
              <a:sym typeface="Lato"/>
            </a:endParaRPr>
          </a:p>
          <a:p>
            <a:pPr indent="-374650" lvl="0" marL="457200" rtl="0" algn="l">
              <a:lnSpc>
                <a:spcPct val="115000"/>
              </a:lnSpc>
              <a:spcBef>
                <a:spcPts val="0"/>
              </a:spcBef>
              <a:spcAft>
                <a:spcPts val="0"/>
              </a:spcAft>
              <a:buClr>
                <a:srgbClr val="E5E1DA"/>
              </a:buClr>
              <a:buSzPts val="2300"/>
              <a:buFont typeface="Lato"/>
              <a:buChar char="●"/>
            </a:pPr>
            <a:r>
              <a:rPr lang="en-US" sz="2300">
                <a:solidFill>
                  <a:srgbClr val="E5E1DA"/>
                </a:solidFill>
                <a:latin typeface="Lato"/>
                <a:ea typeface="Lato"/>
                <a:cs typeface="Lato"/>
                <a:sym typeface="Lato"/>
              </a:rPr>
              <a:t>The features "Number of Weekend Nights" and "Number of Week Nights" represent the same concept, so we decided to combine them into a single feature called "Total Nights," which represents the sum of "Number of Weekend Nights" and "Number of Week Nights."</a:t>
            </a:r>
            <a:endParaRPr sz="2300">
              <a:solidFill>
                <a:srgbClr val="E5E1DA"/>
              </a:solidFill>
              <a:latin typeface="Lato"/>
              <a:ea typeface="Lato"/>
              <a:cs typeface="Lato"/>
              <a:sym typeface="Lato"/>
            </a:endParaRPr>
          </a:p>
          <a:p>
            <a:pPr indent="-374650" lvl="0" marL="457200" rtl="0" algn="l">
              <a:lnSpc>
                <a:spcPct val="115000"/>
              </a:lnSpc>
              <a:spcBef>
                <a:spcPts val="0"/>
              </a:spcBef>
              <a:spcAft>
                <a:spcPts val="0"/>
              </a:spcAft>
              <a:buClr>
                <a:srgbClr val="E5E1DA"/>
              </a:buClr>
              <a:buSzPts val="2300"/>
              <a:buFont typeface="Lato"/>
              <a:buChar char="●"/>
            </a:pPr>
            <a:r>
              <a:rPr lang="en-US" sz="2300">
                <a:solidFill>
                  <a:srgbClr val="E5E1DA"/>
                </a:solidFill>
                <a:latin typeface="Lato"/>
                <a:ea typeface="Lato"/>
                <a:cs typeface="Lato"/>
                <a:sym typeface="Lato"/>
              </a:rPr>
              <a:t>We decided to extract only the day and year from the "Date of Reservation" feature to represent the portion of the year when the client is booking the hotel.</a:t>
            </a:r>
            <a:endParaRPr sz="2300">
              <a:solidFill>
                <a:srgbClr val="E5E1DA"/>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6" name="Shape 166"/>
        <p:cNvGrpSpPr/>
        <p:nvPr/>
      </p:nvGrpSpPr>
      <p:grpSpPr>
        <a:xfrm>
          <a:off x="0" y="0"/>
          <a:ext cx="0" cy="0"/>
          <a:chOff x="0" y="0"/>
          <a:chExt cx="0" cy="0"/>
        </a:xfrm>
      </p:grpSpPr>
      <p:sp>
        <p:nvSpPr>
          <p:cNvPr id="167" name="Google Shape;167;p6"/>
          <p:cNvSpPr/>
          <p:nvPr/>
        </p:nvSpPr>
        <p:spPr>
          <a:xfrm>
            <a:off x="2271414" y="1920068"/>
            <a:ext cx="13745171" cy="10034901"/>
          </a:xfrm>
          <a:custGeom>
            <a:rect b="b" l="l" r="r" t="t"/>
            <a:pathLst>
              <a:path extrusionOk="0" h="10034901" w="13745171">
                <a:moveTo>
                  <a:pt x="0" y="0"/>
                </a:moveTo>
                <a:lnTo>
                  <a:pt x="13745172" y="0"/>
                </a:lnTo>
                <a:lnTo>
                  <a:pt x="13745172" y="10034901"/>
                </a:lnTo>
                <a:lnTo>
                  <a:pt x="0" y="10034901"/>
                </a:lnTo>
                <a:lnTo>
                  <a:pt x="0" y="0"/>
                </a:lnTo>
                <a:close/>
              </a:path>
            </a:pathLst>
          </a:custGeom>
          <a:blipFill rotWithShape="1">
            <a:blip r:embed="rId3">
              <a:alphaModFix/>
            </a:blip>
            <a:stretch>
              <a:fillRect b="0" l="-522" r="-521" t="0"/>
            </a:stretch>
          </a:blipFill>
          <a:ln>
            <a:noFill/>
          </a:ln>
        </p:spPr>
      </p:sp>
      <p:sp>
        <p:nvSpPr>
          <p:cNvPr id="168" name="Google Shape;168;p6"/>
          <p:cNvSpPr/>
          <p:nvPr/>
        </p:nvSpPr>
        <p:spPr>
          <a:xfrm rot="10435729">
            <a:off x="-2144890" y="-5819473"/>
            <a:ext cx="7951775" cy="8527373"/>
          </a:xfrm>
          <a:custGeom>
            <a:rect b="b" l="l" r="r" t="t"/>
            <a:pathLst>
              <a:path extrusionOk="0" h="8527373" w="7951775">
                <a:moveTo>
                  <a:pt x="0" y="0"/>
                </a:moveTo>
                <a:lnTo>
                  <a:pt x="7951775" y="0"/>
                </a:lnTo>
                <a:lnTo>
                  <a:pt x="7951775" y="8527372"/>
                </a:lnTo>
                <a:lnTo>
                  <a:pt x="0" y="8527372"/>
                </a:lnTo>
                <a:lnTo>
                  <a:pt x="0" y="0"/>
                </a:lnTo>
                <a:close/>
              </a:path>
            </a:pathLst>
          </a:custGeom>
          <a:blipFill rotWithShape="1">
            <a:blip r:embed="rId4">
              <a:alphaModFix/>
            </a:blip>
            <a:stretch>
              <a:fillRect b="0" l="0" r="0" t="0"/>
            </a:stretch>
          </a:blipFill>
          <a:ln>
            <a:noFill/>
          </a:ln>
        </p:spPr>
      </p:sp>
      <p:sp>
        <p:nvSpPr>
          <p:cNvPr id="169" name="Google Shape;169;p6"/>
          <p:cNvSpPr/>
          <p:nvPr/>
        </p:nvSpPr>
        <p:spPr>
          <a:xfrm>
            <a:off x="0" y="1393760"/>
            <a:ext cx="8962390" cy="6746219"/>
          </a:xfrm>
          <a:custGeom>
            <a:rect b="b" l="l" r="r" t="t"/>
            <a:pathLst>
              <a:path extrusionOk="0" h="6746219" w="8962390">
                <a:moveTo>
                  <a:pt x="0" y="0"/>
                </a:moveTo>
                <a:lnTo>
                  <a:pt x="8962390" y="0"/>
                </a:lnTo>
                <a:lnTo>
                  <a:pt x="8962390" y="6746218"/>
                </a:lnTo>
                <a:lnTo>
                  <a:pt x="0" y="6746218"/>
                </a:lnTo>
                <a:lnTo>
                  <a:pt x="0" y="0"/>
                </a:lnTo>
                <a:close/>
              </a:path>
            </a:pathLst>
          </a:custGeom>
          <a:blipFill rotWithShape="1">
            <a:blip r:embed="rId5">
              <a:alphaModFix/>
            </a:blip>
            <a:stretch>
              <a:fillRect b="0" l="-1997" r="-1996" t="0"/>
            </a:stretch>
          </a:blipFill>
          <a:ln>
            <a:noFill/>
          </a:ln>
        </p:spPr>
      </p:sp>
      <p:sp>
        <p:nvSpPr>
          <p:cNvPr id="170" name="Google Shape;170;p6"/>
          <p:cNvSpPr/>
          <p:nvPr/>
        </p:nvSpPr>
        <p:spPr>
          <a:xfrm>
            <a:off x="9372293" y="1393760"/>
            <a:ext cx="8915707" cy="6746219"/>
          </a:xfrm>
          <a:custGeom>
            <a:rect b="b" l="l" r="r" t="t"/>
            <a:pathLst>
              <a:path extrusionOk="0" h="6746219" w="8915707">
                <a:moveTo>
                  <a:pt x="0" y="0"/>
                </a:moveTo>
                <a:lnTo>
                  <a:pt x="8915707" y="0"/>
                </a:lnTo>
                <a:lnTo>
                  <a:pt x="8915707" y="6746218"/>
                </a:lnTo>
                <a:lnTo>
                  <a:pt x="0" y="6746218"/>
                </a:lnTo>
                <a:lnTo>
                  <a:pt x="0" y="0"/>
                </a:lnTo>
                <a:close/>
              </a:path>
            </a:pathLst>
          </a:custGeom>
          <a:blipFill rotWithShape="1">
            <a:blip r:embed="rId6">
              <a:alphaModFix/>
            </a:blip>
            <a:stretch>
              <a:fillRect b="0" l="0" r="0" t="0"/>
            </a:stretch>
          </a:blipFill>
          <a:ln>
            <a:noFill/>
          </a:ln>
        </p:spPr>
      </p:sp>
      <p:sp>
        <p:nvSpPr>
          <p:cNvPr id="171" name="Google Shape;171;p6"/>
          <p:cNvSpPr txBox="1"/>
          <p:nvPr/>
        </p:nvSpPr>
        <p:spPr>
          <a:xfrm>
            <a:off x="4525413" y="219663"/>
            <a:ext cx="9237174" cy="987425"/>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1" i="0" lang="en-US" sz="6499" u="none" cap="none" strike="noStrike">
                <a:solidFill>
                  <a:srgbClr val="FBF9F1"/>
                </a:solidFill>
                <a:latin typeface="Poppins"/>
                <a:ea typeface="Poppins"/>
                <a:cs typeface="Poppins"/>
                <a:sym typeface="Poppins"/>
              </a:rPr>
              <a:t>DATA INSIGHTS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