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8" r:id="rId2"/>
    <p:sldId id="256" r:id="rId3"/>
    <p:sldId id="257" r:id="rId4"/>
    <p:sldId id="269" r:id="rId5"/>
    <p:sldId id="270" r:id="rId6"/>
    <p:sldId id="271" r:id="rId7"/>
    <p:sldId id="272" r:id="rId8"/>
    <p:sldId id="273" r:id="rId9"/>
    <p:sldId id="274" r:id="rId10"/>
    <p:sldId id="275" r:id="rId11"/>
    <p:sldId id="276" r:id="rId12"/>
    <p:sldId id="268"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77320" autoAdjust="0"/>
  </p:normalViewPr>
  <p:slideViewPr>
    <p:cSldViewPr snapToGrid="0">
      <p:cViewPr varScale="1">
        <p:scale>
          <a:sx n="78" d="100"/>
          <a:sy n="78" d="100"/>
        </p:scale>
        <p:origin x="252" y="78"/>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3973A-2CEC-4C14-9319-C3A83D4AF3E8}" type="datetimeFigureOut">
              <a:rPr lang="fr-FR" smtClean="0"/>
              <a:t>07/06/2025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C6B14-672E-473D-9BE3-887242D10808}" type="slidenum">
              <a:rPr lang="fr-FR" smtClean="0"/>
              <a:t>‹N°›</a:t>
            </a:fld>
            <a:endParaRPr lang="fr-FR"/>
          </a:p>
        </p:txBody>
      </p:sp>
    </p:spTree>
    <p:extLst>
      <p:ext uri="{BB962C8B-B14F-4D97-AF65-F5344CB8AC3E}">
        <p14:creationId xmlns:p14="http://schemas.microsoft.com/office/powerpoint/2010/main" val="116757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Zhiwei</a:t>
            </a:r>
            <a:r>
              <a:rPr lang="fr-FR" dirty="0"/>
              <a:t> Wang , Peinan Li , Rui Hou , </a:t>
            </a:r>
            <a:r>
              <a:rPr lang="fr-FR" dirty="0" err="1"/>
              <a:t>Zhihao</a:t>
            </a:r>
            <a:r>
              <a:rPr lang="fr-FR" dirty="0"/>
              <a:t> Li, </a:t>
            </a:r>
            <a:r>
              <a:rPr lang="fr-FR" dirty="0" err="1"/>
              <a:t>Jiangfeng</a:t>
            </a:r>
            <a:r>
              <a:rPr lang="fr-FR" dirty="0"/>
              <a:t> Cao, </a:t>
            </a:r>
            <a:r>
              <a:rPr lang="fr-FR" dirty="0" err="1"/>
              <a:t>XiaoFeng</a:t>
            </a:r>
            <a:r>
              <a:rPr lang="fr-FR" dirty="0"/>
              <a:t> Wang, and Dan Meng</a:t>
            </a:r>
            <a:endParaRPr lang="en-US" sz="1200" b="1" baseline="0" dirty="0">
              <a:effectLst/>
              <a:latin typeface="Calibri" panose="020F0502020204030204" pitchFamily="34" charset="0"/>
            </a:endParaRPr>
          </a:p>
          <a:p>
            <a:r>
              <a:rPr lang="fr-FR" dirty="0"/>
              <a:t>Dans cet article, nous proposons HE-Booster, une conception d'accélération FHE efficace basée sur GPU, pour améliorer les performances du calcul FHE. Notre HE-Booster est composé de deux conceptions d'accélération. Pour un seul GPU, nous proposons une conception systématique qui mappe cinq phases courantes des schémas FHE typiques sur l'architecture parallèle des GPU, avec une synchronisation locale inter-thread innovante pour exploiter le parallélisme au niveau des threads. Pour plusieurs GPU, nous proposons une conception de parallélisation évolutive qui exploite le parallélisme au niveau des données via une partition fine des données. Les résultats expérimentaux montrent que l'accélération sur un seul GPU de notre HE-Booster peut atteindre des améliorations de performance significatives par rapport à trois bibliothèques FHE basées sur CPU (</a:t>
            </a:r>
            <a:r>
              <a:rPr lang="fr-FR" dirty="0" err="1"/>
              <a:t>HElib</a:t>
            </a:r>
            <a:r>
              <a:rPr lang="fr-FR" dirty="0"/>
              <a:t>, SEAL, PALISADE) et à une bibliothèque accélérée par GPU (</a:t>
            </a:r>
            <a:r>
              <a:rPr lang="fr-FR" dirty="0" err="1"/>
              <a:t>cuHE</a:t>
            </a:r>
            <a:r>
              <a:rPr lang="fr-FR" dirty="0"/>
              <a:t>). De plus, notre conception de parallélisation multi-GPU peut apporter des gains de performance supplémentaires.</a:t>
            </a:r>
          </a:p>
          <a:p>
            <a:r>
              <a:rPr lang="fr-FR" b="1" dirty="0"/>
              <a:t>1. Introduction</a:t>
            </a:r>
          </a:p>
          <a:p>
            <a:r>
              <a:rPr lang="fr-FR" dirty="0"/>
              <a:t>Le chiffrement homomorphe complet (</a:t>
            </a:r>
            <a:r>
              <a:rPr lang="fr-FR" dirty="0" err="1"/>
              <a:t>Fully</a:t>
            </a:r>
            <a:r>
              <a:rPr lang="fr-FR" dirty="0"/>
              <a:t> </a:t>
            </a:r>
            <a:r>
              <a:rPr lang="fr-FR" dirty="0" err="1"/>
              <a:t>Homomorphic</a:t>
            </a:r>
            <a:r>
              <a:rPr lang="fr-FR" dirty="0"/>
              <a:t> </a:t>
            </a:r>
            <a:r>
              <a:rPr lang="fr-FR" dirty="0" err="1"/>
              <a:t>Encryption</a:t>
            </a:r>
            <a:r>
              <a:rPr lang="fr-FR" dirty="0"/>
              <a:t>, FHE) est une technique de cryptographie qui permet d'effectuer des calculs sur des données chiffrées sans les déchiffrer. Cela permet de protéger la confidentialité des données traitées dans des environnements non fiables, comme les services cloud. Cependant, le principal obstacle à l'adoption du FHE est sa lourdeur computationnelle. </a:t>
            </a:r>
            <a:r>
              <a:rPr lang="fr-FR"/>
              <a:t>Les opérations FHE sont extrêmement coûteuses en termes de calcul, ce qui rend impraticable leur utilisation dans des applications réelles sans amélioration significative des performances.</a:t>
            </a:r>
          </a:p>
          <a:p>
            <a:endParaRPr lang="fr-FR" b="1" dirty="0"/>
          </a:p>
          <a:p>
            <a:endParaRPr lang="en-US" sz="1200" b="1" baseline="0" dirty="0">
              <a:effectLst/>
              <a:latin typeface="Calibri" panose="020F0502020204030204" pitchFamily="34" charset="0"/>
            </a:endParaRPr>
          </a:p>
          <a:p>
            <a:endParaRPr lang="en-US" sz="1200" b="1" baseline="0" dirty="0">
              <a:effectLst/>
              <a:latin typeface="Calibri" panose="020F0502020204030204" pitchFamily="34" charset="0"/>
            </a:endParaRPr>
          </a:p>
          <a:p>
            <a:endParaRPr lang="fr-FR" b="1" dirty="0"/>
          </a:p>
        </p:txBody>
      </p:sp>
      <p:sp>
        <p:nvSpPr>
          <p:cNvPr id="4" name="Slide Number Placeholder 3"/>
          <p:cNvSpPr>
            <a:spLocks noGrp="1"/>
          </p:cNvSpPr>
          <p:nvPr>
            <p:ph type="sldNum" sz="quarter" idx="5"/>
          </p:nvPr>
        </p:nvSpPr>
        <p:spPr/>
        <p:txBody>
          <a:bodyPr/>
          <a:lstStyle/>
          <a:p>
            <a:fld id="{64BE20FA-FA32-4756-B1EB-057B8A95DD2C}" type="slidenum">
              <a:rPr lang="en-US" smtClean="0"/>
              <a:t>1</a:t>
            </a:fld>
            <a:endParaRPr lang="en-US"/>
          </a:p>
        </p:txBody>
      </p:sp>
    </p:spTree>
    <p:extLst>
      <p:ext uri="{BB962C8B-B14F-4D97-AF65-F5344CB8AC3E}">
        <p14:creationId xmlns:p14="http://schemas.microsoft.com/office/powerpoint/2010/main" val="300425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8F12BDB-ED0E-4830-856E-E45322015B7C}"/>
              </a:ext>
            </a:extLst>
          </p:cNvPr>
          <p:cNvSpPr>
            <a:spLocks noGrp="1"/>
          </p:cNvSpPr>
          <p:nvPr>
            <p:ph type="pic" sz="quarter" idx="10"/>
          </p:nvPr>
        </p:nvSpPr>
        <p:spPr>
          <a:xfrm>
            <a:off x="0" y="0"/>
            <a:ext cx="9985829" cy="6858000"/>
          </a:xfrm>
          <a:solidFill>
            <a:schemeClr val="bg1">
              <a:lumMod val="85000"/>
            </a:schemeClr>
          </a:solidFill>
        </p:spPr>
        <p:txBody>
          <a:bodyPr>
            <a:normAutofit/>
          </a:bodyPr>
          <a:lstStyle>
            <a:lvl1pPr>
              <a:defRPr sz="1800"/>
            </a:lvl1pPr>
          </a:lstStyle>
          <a:p>
            <a:endParaRPr lang="en-US"/>
          </a:p>
        </p:txBody>
      </p:sp>
    </p:spTree>
    <p:extLst>
      <p:ext uri="{BB962C8B-B14F-4D97-AF65-F5344CB8AC3E}">
        <p14:creationId xmlns:p14="http://schemas.microsoft.com/office/powerpoint/2010/main" val="82702051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6/7/2025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web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 coins arrondis 4">
            <a:extLst>
              <a:ext uri="{FF2B5EF4-FFF2-40B4-BE49-F238E27FC236}">
                <a16:creationId xmlns:a16="http://schemas.microsoft.com/office/drawing/2014/main" id="{FD065EBF-AACB-E49D-E77C-84BEC72DC855}"/>
              </a:ext>
            </a:extLst>
          </p:cNvPr>
          <p:cNvSpPr/>
          <p:nvPr/>
        </p:nvSpPr>
        <p:spPr>
          <a:xfrm>
            <a:off x="3435178" y="2590663"/>
            <a:ext cx="5758249" cy="1241719"/>
          </a:xfrm>
          <a:prstGeom prst="roundRect">
            <a:avLst/>
          </a:prstGeom>
          <a:solidFill>
            <a:schemeClr val="accent5">
              <a:lumMod val="40000"/>
              <a:lumOff val="60000"/>
              <a:alpha val="20000"/>
            </a:schemeClr>
          </a:solidFill>
          <a:ln w="28575">
            <a:solidFill>
              <a:schemeClr val="tx1"/>
            </a:solidFill>
            <a:prstDash val="solid"/>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fr-FR" sz="3200" noProof="0" dirty="0">
                <a:ln>
                  <a:noFill/>
                </a:ln>
                <a:solidFill>
                  <a:srgbClr val="000000"/>
                </a:solidFill>
                <a:effectLst>
                  <a:outerShdw blurRad="38100" dist="38100" dir="2700000" algn="tl">
                    <a:srgbClr val="000000">
                      <a:alpha val="43137"/>
                    </a:srgbClr>
                  </a:outerShdw>
                </a:effectLst>
                <a:latin typeface="Times New Roman" panose="02020603050405020304" pitchFamily="18" charset="0"/>
                <a:ea typeface="Yu Mincho" panose="02020400000000000000" pitchFamily="18" charset="-128"/>
                <a:cs typeface="Times New Roman" panose="02020603050405020304" pitchFamily="18" charset="0"/>
              </a:rPr>
              <a:t>Création d’un pipe basé sur l’architecture Kappa</a:t>
            </a:r>
          </a:p>
        </p:txBody>
      </p:sp>
      <p:sp>
        <p:nvSpPr>
          <p:cNvPr id="19" name="ZoneTexte 7">
            <a:extLst>
              <a:ext uri="{FF2B5EF4-FFF2-40B4-BE49-F238E27FC236}">
                <a16:creationId xmlns:a16="http://schemas.microsoft.com/office/drawing/2014/main" id="{CE89E66C-CAD9-6FC2-89D8-6C33FAA7E79F}"/>
              </a:ext>
            </a:extLst>
          </p:cNvPr>
          <p:cNvSpPr txBox="1"/>
          <p:nvPr/>
        </p:nvSpPr>
        <p:spPr>
          <a:xfrm>
            <a:off x="5324621" y="5189224"/>
            <a:ext cx="2250937" cy="369332"/>
          </a:xfrm>
          <a:prstGeom prst="rect">
            <a:avLst/>
          </a:prstGeom>
          <a:noFill/>
        </p:spPr>
        <p:txBody>
          <a:bodyPr wrap="square" rtlCol="0">
            <a:spAutoFit/>
          </a:bodyPr>
          <a:lstStyle/>
          <a:p>
            <a:r>
              <a:rPr lang="fr-BF" u="sng" dirty="0">
                <a:latin typeface="Roboto" panose="02000000000000000000" pitchFamily="2" charset="0"/>
                <a:ea typeface="Roboto" panose="02000000000000000000" pitchFamily="2" charset="0"/>
                <a:cs typeface="Roboto" panose="02000000000000000000" pitchFamily="2" charset="0"/>
              </a:rPr>
              <a:t>E</a:t>
            </a:r>
            <a:r>
              <a:rPr lang="fr-FR" u="sng" dirty="0" err="1">
                <a:latin typeface="Roboto" panose="02000000000000000000" pitchFamily="2" charset="0"/>
                <a:ea typeface="Roboto" panose="02000000000000000000" pitchFamily="2" charset="0"/>
                <a:cs typeface="Roboto" panose="02000000000000000000" pitchFamily="2" charset="0"/>
              </a:rPr>
              <a:t>nseignant</a:t>
            </a:r>
            <a:endParaRPr lang="fr-BF" u="sng" dirty="0">
              <a:latin typeface="Roboto" panose="02000000000000000000" pitchFamily="2" charset="0"/>
              <a:ea typeface="Roboto" panose="02000000000000000000" pitchFamily="2" charset="0"/>
              <a:cs typeface="Roboto" panose="02000000000000000000" pitchFamily="2" charset="0"/>
            </a:endParaRPr>
          </a:p>
        </p:txBody>
      </p:sp>
      <p:sp>
        <p:nvSpPr>
          <p:cNvPr id="21" name="ZoneTexte 9">
            <a:extLst>
              <a:ext uri="{FF2B5EF4-FFF2-40B4-BE49-F238E27FC236}">
                <a16:creationId xmlns:a16="http://schemas.microsoft.com/office/drawing/2014/main" id="{AD9369D7-4D99-DC6B-CA02-937F4F797328}"/>
              </a:ext>
            </a:extLst>
          </p:cNvPr>
          <p:cNvSpPr txBox="1"/>
          <p:nvPr/>
        </p:nvSpPr>
        <p:spPr>
          <a:xfrm>
            <a:off x="3876489" y="586125"/>
            <a:ext cx="4439020" cy="646331"/>
          </a:xfrm>
          <a:prstGeom prst="rect">
            <a:avLst/>
          </a:prstGeom>
          <a:noFill/>
        </p:spPr>
        <p:txBody>
          <a:bodyPr wrap="square" rtlCol="0">
            <a:spAutoFit/>
          </a:bodyPr>
          <a:lstStyle/>
          <a:p>
            <a:pPr marL="6350" indent="-6350" algn="ctr">
              <a:spcAft>
                <a:spcPts val="25"/>
              </a:spcAft>
            </a:pPr>
            <a:r>
              <a:rPr lang="fr-FR" b="1" dirty="0">
                <a:latin typeface="Roboto" panose="02000000000000000000" pitchFamily="2" charset="0"/>
                <a:ea typeface="Roboto" panose="02000000000000000000" pitchFamily="2" charset="0"/>
                <a:cs typeface="Roboto" panose="02000000000000000000" pitchFamily="2" charset="0"/>
              </a:rPr>
              <a:t>BURKINA FASO</a:t>
            </a:r>
          </a:p>
          <a:p>
            <a:pPr marL="6350" indent="-6350" algn="ctr">
              <a:spcAft>
                <a:spcPts val="25"/>
              </a:spcAft>
            </a:pPr>
            <a:r>
              <a:rPr lang="fr-FR" b="1" dirty="0">
                <a:latin typeface="Roboto" panose="02000000000000000000" pitchFamily="2" charset="0"/>
                <a:ea typeface="Roboto" panose="02000000000000000000" pitchFamily="2" charset="0"/>
                <a:cs typeface="Roboto" panose="02000000000000000000" pitchFamily="2" charset="0"/>
              </a:rPr>
              <a:t>Unité – Progrès - Justice</a:t>
            </a:r>
            <a:endParaRPr lang="fr-FR" dirty="0">
              <a:latin typeface="Roboto" panose="02000000000000000000" pitchFamily="2" charset="0"/>
              <a:ea typeface="Roboto" panose="02000000000000000000" pitchFamily="2" charset="0"/>
              <a:cs typeface="Roboto" panose="02000000000000000000" pitchFamily="2" charset="0"/>
            </a:endParaRPr>
          </a:p>
        </p:txBody>
      </p:sp>
      <p:sp>
        <p:nvSpPr>
          <p:cNvPr id="23" name="ZoneTexte 7">
            <a:extLst>
              <a:ext uri="{FF2B5EF4-FFF2-40B4-BE49-F238E27FC236}">
                <a16:creationId xmlns:a16="http://schemas.microsoft.com/office/drawing/2014/main" id="{1CA2D412-D23B-6767-AC0F-5FB6C907D134}"/>
              </a:ext>
            </a:extLst>
          </p:cNvPr>
          <p:cNvSpPr txBox="1"/>
          <p:nvPr/>
        </p:nvSpPr>
        <p:spPr>
          <a:xfrm>
            <a:off x="4866350" y="6315598"/>
            <a:ext cx="2930160" cy="338554"/>
          </a:xfrm>
          <a:prstGeom prst="rect">
            <a:avLst/>
          </a:prstGeom>
          <a:noFill/>
        </p:spPr>
        <p:txBody>
          <a:bodyPr wrap="square" rtlCol="0">
            <a:spAutoFit/>
          </a:bodyPr>
          <a:lstStyle/>
          <a:p>
            <a:r>
              <a:rPr lang="en-US" sz="1600" dirty="0">
                <a:latin typeface="Roboto" panose="02000000000000000000" pitchFamily="2" charset="0"/>
                <a:ea typeface="Roboto" panose="02000000000000000000" pitchFamily="2" charset="0"/>
                <a:cs typeface="Roboto" panose="02000000000000000000" pitchFamily="2" charset="0"/>
              </a:rPr>
              <a:t>Ann</a:t>
            </a:r>
            <a:r>
              <a:rPr lang="fr-FR" sz="1600" dirty="0">
                <a:latin typeface="Roboto" panose="02000000000000000000" pitchFamily="2" charset="0"/>
                <a:ea typeface="Roboto" panose="02000000000000000000" pitchFamily="2" charset="0"/>
                <a:cs typeface="Roboto" panose="02000000000000000000" pitchFamily="2" charset="0"/>
              </a:rPr>
              <a:t>é</a:t>
            </a:r>
            <a:r>
              <a:rPr lang="en-US" sz="1600" dirty="0">
                <a:latin typeface="Roboto" panose="02000000000000000000" pitchFamily="2" charset="0"/>
                <a:ea typeface="Roboto" panose="02000000000000000000" pitchFamily="2" charset="0"/>
                <a:cs typeface="Roboto" panose="02000000000000000000" pitchFamily="2" charset="0"/>
              </a:rPr>
              <a:t>e Solaire 2024-2025</a:t>
            </a:r>
            <a:endParaRPr lang="fr-BF" sz="1600"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A9DC5632-8881-A319-64B9-48C87BF56FA3}"/>
              </a:ext>
            </a:extLst>
          </p:cNvPr>
          <p:cNvSpPr txBox="1"/>
          <p:nvPr/>
        </p:nvSpPr>
        <p:spPr>
          <a:xfrm>
            <a:off x="1814482" y="4370336"/>
            <a:ext cx="9566090" cy="381708"/>
          </a:xfrm>
          <a:prstGeom prst="rect">
            <a:avLst/>
          </a:prstGeom>
          <a:noFill/>
        </p:spPr>
        <p:txBody>
          <a:bodyPr wrap="square">
            <a:spAutoFit/>
          </a:bodyPr>
          <a:lstStyle/>
          <a:p>
            <a:pPr marL="0" marR="0" algn="ctr">
              <a:lnSpc>
                <a:spcPct val="115000"/>
              </a:lnSpc>
              <a:spcBef>
                <a:spcPts val="0"/>
              </a:spcBef>
              <a:spcAft>
                <a:spcPts val="800"/>
              </a:spcAft>
            </a:pPr>
            <a:r>
              <a:rPr lang="fr-FR" sz="1800"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Pré</a:t>
            </a:r>
            <a:r>
              <a:rPr lang="en-US"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sent</a:t>
            </a:r>
            <a:r>
              <a:rPr lang="fr-FR"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é</a:t>
            </a:r>
            <a:r>
              <a:rPr lang="en-US"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 par </a:t>
            </a:r>
            <a:r>
              <a:rPr lang="en-US" b="1"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BAMOGO Abdallah</a:t>
            </a:r>
            <a:r>
              <a:rPr lang="en-US"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 </a:t>
            </a:r>
            <a:r>
              <a:rPr lang="fr-FR" b="1"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KABORE </a:t>
            </a:r>
            <a:r>
              <a:rPr lang="fr-FR" b="1" u="sng" dirty="0" err="1">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Neimata</a:t>
            </a:r>
            <a:r>
              <a:rPr lang="fr-FR" b="1"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 TRAORE Oumar et BADO </a:t>
            </a:r>
            <a:r>
              <a:rPr lang="fr-FR" b="1" u="sng" dirty="0" err="1">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Iness</a:t>
            </a:r>
            <a:endParaRPr lang="fr-FR" sz="1800" u="sng" dirty="0">
              <a:ln>
                <a:noFill/>
              </a:ln>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endParaRPr>
          </a:p>
        </p:txBody>
      </p:sp>
      <p:sp>
        <p:nvSpPr>
          <p:cNvPr id="3" name="ZoneTexte 2">
            <a:extLst>
              <a:ext uri="{FF2B5EF4-FFF2-40B4-BE49-F238E27FC236}">
                <a16:creationId xmlns:a16="http://schemas.microsoft.com/office/drawing/2014/main" id="{07FF1577-6FE9-A534-234D-BD6A717C6CD6}"/>
              </a:ext>
            </a:extLst>
          </p:cNvPr>
          <p:cNvSpPr txBox="1"/>
          <p:nvPr/>
        </p:nvSpPr>
        <p:spPr>
          <a:xfrm>
            <a:off x="1976512" y="1461745"/>
            <a:ext cx="8348887" cy="400110"/>
          </a:xfrm>
          <a:prstGeom prst="rect">
            <a:avLst/>
          </a:prstGeom>
          <a:noFill/>
        </p:spPr>
        <p:txBody>
          <a:bodyPr wrap="square" rtlCol="0">
            <a:spAutoFit/>
          </a:bodyPr>
          <a:lstStyle/>
          <a:p>
            <a:pPr algn="ctr"/>
            <a:r>
              <a:rPr lang="fr-FR" sz="2000" b="1" dirty="0"/>
              <a:t>Master </a:t>
            </a:r>
            <a:r>
              <a:rPr lang="fr-FR" sz="2000" b="1" dirty="0">
                <a:solidFill>
                  <a:srgbClr val="FF0000"/>
                </a:solidFill>
              </a:rPr>
              <a:t>S</a:t>
            </a:r>
            <a:r>
              <a:rPr lang="fr-FR" sz="2000" dirty="0"/>
              <a:t>ciences de </a:t>
            </a:r>
            <a:r>
              <a:rPr lang="fr-FR" sz="2000" b="1" dirty="0">
                <a:solidFill>
                  <a:srgbClr val="FF0000"/>
                </a:solidFill>
              </a:rPr>
              <a:t>D</a:t>
            </a:r>
            <a:r>
              <a:rPr lang="fr-FR" sz="2000" dirty="0"/>
              <a:t>onnées (</a:t>
            </a:r>
            <a:r>
              <a:rPr lang="fr-FR" sz="2000" b="1" dirty="0">
                <a:solidFill>
                  <a:srgbClr val="FF0000"/>
                </a:solidFill>
              </a:rPr>
              <a:t>SD</a:t>
            </a:r>
            <a:r>
              <a:rPr lang="fr-FR" sz="2000" dirty="0"/>
              <a:t>)</a:t>
            </a:r>
            <a:endParaRPr lang="fr-BF" sz="2000" dirty="0"/>
          </a:p>
        </p:txBody>
      </p:sp>
      <p:pic>
        <p:nvPicPr>
          <p:cNvPr id="4" name="Image 3">
            <a:extLst>
              <a:ext uri="{FF2B5EF4-FFF2-40B4-BE49-F238E27FC236}">
                <a16:creationId xmlns:a16="http://schemas.microsoft.com/office/drawing/2014/main" id="{8D40A645-F1EE-7040-5EEB-9E46A93DC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50" y="219863"/>
            <a:ext cx="1962393" cy="1977390"/>
          </a:xfrm>
          <a:prstGeom prst="rect">
            <a:avLst/>
          </a:prstGeom>
        </p:spPr>
      </p:pic>
      <p:pic>
        <p:nvPicPr>
          <p:cNvPr id="8" name="Image 7">
            <a:extLst>
              <a:ext uri="{FF2B5EF4-FFF2-40B4-BE49-F238E27FC236}">
                <a16:creationId xmlns:a16="http://schemas.microsoft.com/office/drawing/2014/main" id="{9A66C466-2764-A55C-9E0E-95D5AF64DC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5199" y="350621"/>
            <a:ext cx="1962393" cy="1763670"/>
          </a:xfrm>
          <a:prstGeom prst="rect">
            <a:avLst/>
          </a:prstGeom>
        </p:spPr>
      </p:pic>
      <p:sp>
        <p:nvSpPr>
          <p:cNvPr id="5" name="ZoneTexte 9">
            <a:extLst>
              <a:ext uri="{FF2B5EF4-FFF2-40B4-BE49-F238E27FC236}">
                <a16:creationId xmlns:a16="http://schemas.microsoft.com/office/drawing/2014/main" id="{7EAC59E7-D1AE-2623-94A0-BE70C25FBDC8}"/>
              </a:ext>
            </a:extLst>
          </p:cNvPr>
          <p:cNvSpPr txBox="1"/>
          <p:nvPr/>
        </p:nvSpPr>
        <p:spPr>
          <a:xfrm>
            <a:off x="3876489" y="5613578"/>
            <a:ext cx="4439020" cy="369332"/>
          </a:xfrm>
          <a:prstGeom prst="rect">
            <a:avLst/>
          </a:prstGeom>
          <a:noFill/>
        </p:spPr>
        <p:txBody>
          <a:bodyPr wrap="square" rtlCol="0">
            <a:spAutoFit/>
          </a:bodyPr>
          <a:lstStyle/>
          <a:p>
            <a:pPr marL="6350" indent="-6350" algn="ctr">
              <a:spcAft>
                <a:spcPts val="25"/>
              </a:spcAft>
            </a:pPr>
            <a:r>
              <a:rPr lang="fr-FR" b="1" dirty="0">
                <a:latin typeface="Roboto" panose="02000000000000000000" pitchFamily="2" charset="0"/>
                <a:ea typeface="Roboto" panose="02000000000000000000" pitchFamily="2" charset="0"/>
                <a:cs typeface="Roboto" panose="02000000000000000000" pitchFamily="2" charset="0"/>
              </a:rPr>
              <a:t>Dr Constantin DRABO</a:t>
            </a:r>
            <a:endParaRPr lang="fr-FR" dirty="0">
              <a:latin typeface="Roboto" panose="02000000000000000000" pitchFamily="2" charset="0"/>
              <a:ea typeface="Roboto" panose="02000000000000000000" pitchFamily="2" charset="0"/>
              <a:cs typeface="Roboto" panose="02000000000000000000" pitchFamily="2" charset="0"/>
            </a:endParaRPr>
          </a:p>
        </p:txBody>
      </p:sp>
      <p:sp>
        <p:nvSpPr>
          <p:cNvPr id="6" name="ZoneTexte 5">
            <a:extLst>
              <a:ext uri="{FF2B5EF4-FFF2-40B4-BE49-F238E27FC236}">
                <a16:creationId xmlns:a16="http://schemas.microsoft.com/office/drawing/2014/main" id="{574EB6A4-8194-9B67-489F-6E94FCE1DFD2}"/>
              </a:ext>
            </a:extLst>
          </p:cNvPr>
          <p:cNvSpPr txBox="1"/>
          <p:nvPr/>
        </p:nvSpPr>
        <p:spPr>
          <a:xfrm>
            <a:off x="4060876" y="1994570"/>
            <a:ext cx="4541107" cy="400110"/>
          </a:xfrm>
          <a:prstGeom prst="rect">
            <a:avLst/>
          </a:prstGeom>
          <a:noFill/>
        </p:spPr>
        <p:txBody>
          <a:bodyPr wrap="square" rtlCol="0">
            <a:spAutoFit/>
          </a:bodyPr>
          <a:lstStyle/>
          <a:p>
            <a:pPr algn="ctr"/>
            <a:r>
              <a:rPr lang="fr-FR" sz="2000" b="1" dirty="0"/>
              <a:t>BIG DATA &amp; MACHINE LEARNING</a:t>
            </a:r>
            <a:endParaRPr lang="fr-BF" sz="2000" dirty="0"/>
          </a:p>
        </p:txBody>
      </p:sp>
    </p:spTree>
    <p:extLst>
      <p:ext uri="{BB962C8B-B14F-4D97-AF65-F5344CB8AC3E}">
        <p14:creationId xmlns:p14="http://schemas.microsoft.com/office/powerpoint/2010/main" val="22897227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2A09D-109A-F7EF-455E-D169CFCBDABB}"/>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B513FFAD-4A4C-7CF7-18C3-ABFCF2797FAA}"/>
              </a:ext>
            </a:extLst>
          </p:cNvPr>
          <p:cNvSpPr txBox="1">
            <a:spLocks/>
          </p:cNvSpPr>
          <p:nvPr/>
        </p:nvSpPr>
        <p:spPr>
          <a:xfrm>
            <a:off x="2916194" y="878381"/>
            <a:ext cx="7018639" cy="103328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3 : Modèle de Machine Learning</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6DDB9AEA-7016-7B5E-5BDF-9892C1FB76F4}"/>
              </a:ext>
            </a:extLst>
          </p:cNvPr>
          <p:cNvSpPr txBox="1"/>
          <p:nvPr/>
        </p:nvSpPr>
        <p:spPr>
          <a:xfrm>
            <a:off x="3101546" y="2397211"/>
            <a:ext cx="6598508" cy="2862322"/>
          </a:xfrm>
          <a:prstGeom prst="rect">
            <a:avLst/>
          </a:prstGeom>
          <a:noFill/>
        </p:spPr>
        <p:txBody>
          <a:bodyPr wrap="square" rtlCol="0">
            <a:spAutoFit/>
          </a:bodyPr>
          <a:lstStyle/>
          <a:p>
            <a:r>
              <a:rPr lang="fr-FR" dirty="0"/>
              <a:t>• Objectif : Prédire le prix de clôture en fonction du volume.</a:t>
            </a:r>
          </a:p>
          <a:p>
            <a:endParaRPr lang="fr-FR" dirty="0"/>
          </a:p>
          <a:p>
            <a:r>
              <a:rPr lang="fr-FR" dirty="0"/>
              <a:t>• Processus :</a:t>
            </a:r>
          </a:p>
          <a:p>
            <a:r>
              <a:rPr lang="fr-FR" dirty="0"/>
              <a:t>  - Nettoyage et préparation des données.</a:t>
            </a:r>
          </a:p>
          <a:p>
            <a:r>
              <a:rPr lang="fr-FR" dirty="0"/>
              <a:t>  - Entraînement du modèle (régression linéaire).</a:t>
            </a:r>
          </a:p>
          <a:p>
            <a:endParaRPr lang="fr-FR" dirty="0"/>
          </a:p>
          <a:p>
            <a:r>
              <a:rPr lang="fr-FR" dirty="0"/>
              <a:t>• Résultats : Calcul des métriques comme MSE et R² pour évaluer les performances.</a:t>
            </a:r>
          </a:p>
          <a:p>
            <a:endParaRPr lang="fr-FR" dirty="0"/>
          </a:p>
        </p:txBody>
      </p:sp>
      <p:sp>
        <p:nvSpPr>
          <p:cNvPr id="6" name="Rectangle : coins arrondis 5">
            <a:extLst>
              <a:ext uri="{FF2B5EF4-FFF2-40B4-BE49-F238E27FC236}">
                <a16:creationId xmlns:a16="http://schemas.microsoft.com/office/drawing/2014/main" id="{A9FC198E-910A-FBDB-8DF9-8C549262F357}"/>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Tree>
    <p:extLst>
      <p:ext uri="{BB962C8B-B14F-4D97-AF65-F5344CB8AC3E}">
        <p14:creationId xmlns:p14="http://schemas.microsoft.com/office/powerpoint/2010/main" val="380743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3C324-09AD-DFC4-9875-BF38242E8070}"/>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D591C2D0-86F0-C28A-D548-7F9317EB07A1}"/>
              </a:ext>
            </a:extLst>
          </p:cNvPr>
          <p:cNvSpPr txBox="1">
            <a:spLocks/>
          </p:cNvSpPr>
          <p:nvPr/>
        </p:nvSpPr>
        <p:spPr>
          <a:xfrm>
            <a:off x="2916194" y="878381"/>
            <a:ext cx="7018639" cy="1033284"/>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Schéma de l'architecture Kappa</a:t>
            </a:r>
            <a:endParaRPr lang="fr-FR" dirty="0">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6D6CE47F-2D03-B238-6EB6-36C1D3803769}"/>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pic>
        <p:nvPicPr>
          <p:cNvPr id="3" name="Image 2">
            <a:extLst>
              <a:ext uri="{FF2B5EF4-FFF2-40B4-BE49-F238E27FC236}">
                <a16:creationId xmlns:a16="http://schemas.microsoft.com/office/drawing/2014/main" id="{EE0452F5-FA84-0713-5879-275C3A0115CE}"/>
              </a:ext>
            </a:extLst>
          </p:cNvPr>
          <p:cNvPicPr>
            <a:picLocks noChangeAspect="1"/>
          </p:cNvPicPr>
          <p:nvPr/>
        </p:nvPicPr>
        <p:blipFill>
          <a:blip r:embed="rId2"/>
          <a:stretch>
            <a:fillRect/>
          </a:stretch>
        </p:blipFill>
        <p:spPr>
          <a:xfrm>
            <a:off x="3289735" y="1911665"/>
            <a:ext cx="5439534" cy="4277322"/>
          </a:xfrm>
          <a:prstGeom prst="rect">
            <a:avLst/>
          </a:prstGeom>
        </p:spPr>
      </p:pic>
    </p:spTree>
    <p:extLst>
      <p:ext uri="{BB962C8B-B14F-4D97-AF65-F5344CB8AC3E}">
        <p14:creationId xmlns:p14="http://schemas.microsoft.com/office/powerpoint/2010/main" val="267470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6DFDD53-C690-4DD6-B3BC-115E0BAD363F}"/>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Challenges</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DF3761E3-DC20-4C2B-9173-16EA6F71BA87}"/>
              </a:ext>
            </a:extLst>
          </p:cNvPr>
          <p:cNvSpPr txBox="1"/>
          <p:nvPr/>
        </p:nvSpPr>
        <p:spPr>
          <a:xfrm>
            <a:off x="3101546" y="2397211"/>
            <a:ext cx="6598508" cy="3693319"/>
          </a:xfrm>
          <a:prstGeom prst="rect">
            <a:avLst/>
          </a:prstGeom>
          <a:noFill/>
        </p:spPr>
        <p:txBody>
          <a:bodyPr wrap="square" rtlCol="0">
            <a:spAutoFit/>
          </a:bodyPr>
          <a:lstStyle/>
          <a:p>
            <a:r>
              <a:rPr lang="fr-FR" dirty="0"/>
              <a:t>• Problèmes rencontrés :</a:t>
            </a:r>
          </a:p>
          <a:p>
            <a:r>
              <a:rPr lang="fr-FR" dirty="0"/>
              <a:t>  - Gestion des limites d'API Polygon.io.</a:t>
            </a:r>
          </a:p>
          <a:p>
            <a:r>
              <a:rPr lang="fr-FR" dirty="0"/>
              <a:t>  - Doublons dans les données collectées.</a:t>
            </a:r>
          </a:p>
          <a:p>
            <a:r>
              <a:rPr lang="fr-FR" dirty="0"/>
              <a:t>  - Optimisation des performances du modèle.</a:t>
            </a:r>
          </a:p>
          <a:p>
            <a:endParaRPr lang="fr-FR" dirty="0"/>
          </a:p>
          <a:p>
            <a:r>
              <a:rPr lang="fr-FR" dirty="0"/>
              <a:t>• Solutions :</a:t>
            </a:r>
          </a:p>
          <a:p>
            <a:r>
              <a:rPr lang="fr-FR" dirty="0"/>
              <a:t>  - Implémentation de vérifications pour éviter les doublons.</a:t>
            </a:r>
          </a:p>
          <a:p>
            <a:r>
              <a:rPr lang="fr-FR" dirty="0"/>
              <a:t>  - Paramétrage d'ElasticSearch pour des requêtes rapides.</a:t>
            </a:r>
          </a:p>
          <a:p>
            <a:r>
              <a:rPr lang="fr-FR" dirty="0"/>
              <a:t>  - Ajustement des hyperparamètres du modèle.</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19D5CF1A-1CB9-4A12-85F0-107E712F9CC8}"/>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13</a:t>
            </a:r>
          </a:p>
        </p:txBody>
      </p:sp>
    </p:spTree>
    <p:extLst>
      <p:ext uri="{BB962C8B-B14F-4D97-AF65-F5344CB8AC3E}">
        <p14:creationId xmlns:p14="http://schemas.microsoft.com/office/powerpoint/2010/main" val="2085315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49F66-1C07-31A9-21ED-3FA10B46CC98}"/>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8D534C10-54B5-0C64-7B49-C41B3405DC2E}"/>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Conclusion et Perspectives</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D0D115F3-51CC-B7A8-1078-AB9A412C416D}"/>
              </a:ext>
            </a:extLst>
          </p:cNvPr>
          <p:cNvSpPr txBox="1"/>
          <p:nvPr/>
        </p:nvSpPr>
        <p:spPr>
          <a:xfrm>
            <a:off x="3101546" y="2397211"/>
            <a:ext cx="6598508" cy="2862322"/>
          </a:xfrm>
          <a:prstGeom prst="rect">
            <a:avLst/>
          </a:prstGeom>
          <a:noFill/>
        </p:spPr>
        <p:txBody>
          <a:bodyPr wrap="square" rtlCol="0">
            <a:spAutoFit/>
          </a:bodyPr>
          <a:lstStyle/>
          <a:p>
            <a:r>
              <a:rPr lang="fr-FR" dirty="0"/>
              <a:t>• Résumé :</a:t>
            </a:r>
          </a:p>
          <a:p>
            <a:r>
              <a:rPr lang="fr-FR" dirty="0"/>
              <a:t>  - Pipeline complet pour la collecte, l'analyse et la prédiction des données financières.</a:t>
            </a:r>
          </a:p>
          <a:p>
            <a:endParaRPr lang="fr-FR" dirty="0"/>
          </a:p>
          <a:p>
            <a:r>
              <a:rPr lang="fr-FR" dirty="0"/>
              <a:t>• Perspectives :</a:t>
            </a:r>
          </a:p>
          <a:p>
            <a:r>
              <a:rPr lang="fr-FR" dirty="0"/>
              <a:t>  - Extension à d'autres types de données financières.</a:t>
            </a:r>
          </a:p>
          <a:p>
            <a:r>
              <a:rPr lang="fr-FR" dirty="0"/>
              <a:t>  - Automatisation des mises à jour en temps réel.</a:t>
            </a:r>
          </a:p>
          <a:p>
            <a:r>
              <a:rPr lang="fr-FR" dirty="0"/>
              <a:t>  - Amélioration des performances du modèle.</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BB719A9C-AABF-050F-7D98-2C54C037DCE1}"/>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13</a:t>
            </a:r>
          </a:p>
        </p:txBody>
      </p:sp>
    </p:spTree>
    <p:extLst>
      <p:ext uri="{BB962C8B-B14F-4D97-AF65-F5344CB8AC3E}">
        <p14:creationId xmlns:p14="http://schemas.microsoft.com/office/powerpoint/2010/main" val="381875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B6B7E9-5B03-453A-B703-54A0ADF9B105}"/>
              </a:ext>
            </a:extLst>
          </p:cNvPr>
          <p:cNvSpPr>
            <a:spLocks noGrp="1"/>
          </p:cNvSpPr>
          <p:nvPr>
            <p:ph type="ctrTitle"/>
          </p:nvPr>
        </p:nvSpPr>
        <p:spPr>
          <a:xfrm>
            <a:off x="2916194" y="878381"/>
            <a:ext cx="7018639" cy="1033284"/>
          </a:xfrm>
        </p:spPr>
        <p:txBody>
          <a:bodyPr/>
          <a:lstStyle/>
          <a:p>
            <a:pPr algn="ctr"/>
            <a:r>
              <a:rPr lang="fr-FR" dirty="0">
                <a:latin typeface="Times New Roman" panose="02020603050405020304" pitchFamily="18" charset="0"/>
                <a:cs typeface="Times New Roman" panose="02020603050405020304" pitchFamily="18" charset="0"/>
              </a:rPr>
              <a:t>PLAN</a:t>
            </a:r>
          </a:p>
        </p:txBody>
      </p:sp>
      <p:sp>
        <p:nvSpPr>
          <p:cNvPr id="3" name="Sous-titre 2">
            <a:extLst>
              <a:ext uri="{FF2B5EF4-FFF2-40B4-BE49-F238E27FC236}">
                <a16:creationId xmlns:a16="http://schemas.microsoft.com/office/drawing/2014/main" id="{0A2985A9-0265-4D2C-9536-C8383AE9100F}"/>
              </a:ext>
            </a:extLst>
          </p:cNvPr>
          <p:cNvSpPr>
            <a:spLocks noGrp="1"/>
          </p:cNvSpPr>
          <p:nvPr>
            <p:ph type="subTitle" idx="1"/>
          </p:nvPr>
        </p:nvSpPr>
        <p:spPr>
          <a:xfrm>
            <a:off x="3738392" y="2421015"/>
            <a:ext cx="6011090" cy="2805893"/>
          </a:xfrm>
        </p:spPr>
        <p:txBody>
          <a:bodyPr>
            <a:normAutofit/>
          </a:bodyPr>
          <a:lstStyle/>
          <a:p>
            <a:pPr marL="28575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ARCHITECTURE KAPPA</a:t>
            </a:r>
          </a:p>
          <a:p>
            <a:pPr marL="28575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CHALLENGES</a:t>
            </a:r>
          </a:p>
          <a:p>
            <a:pPr marL="285750" indent="-285750">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CONCLUSION</a:t>
            </a:r>
          </a:p>
        </p:txBody>
      </p:sp>
      <p:sp>
        <p:nvSpPr>
          <p:cNvPr id="4" name="Rectangle : coins arrondis 3">
            <a:extLst>
              <a:ext uri="{FF2B5EF4-FFF2-40B4-BE49-F238E27FC236}">
                <a16:creationId xmlns:a16="http://schemas.microsoft.com/office/drawing/2014/main" id="{12C3F653-9DAC-459E-9531-70116C74C5EE}"/>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p>
        </p:txBody>
      </p:sp>
    </p:spTree>
    <p:extLst>
      <p:ext uri="{BB962C8B-B14F-4D97-AF65-F5344CB8AC3E}">
        <p14:creationId xmlns:p14="http://schemas.microsoft.com/office/powerpoint/2010/main" val="333341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6DFDD53-C690-4DD6-B3BC-115E0BAD363F}"/>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latin typeface="Times New Roman" panose="02020603050405020304" pitchFamily="18" charset="0"/>
                <a:cs typeface="Times New Roman" panose="02020603050405020304" pitchFamily="18" charset="0"/>
              </a:rPr>
              <a:t>INTRODUCTION</a:t>
            </a:r>
          </a:p>
        </p:txBody>
      </p:sp>
      <p:sp>
        <p:nvSpPr>
          <p:cNvPr id="5" name="ZoneTexte 4">
            <a:extLst>
              <a:ext uri="{FF2B5EF4-FFF2-40B4-BE49-F238E27FC236}">
                <a16:creationId xmlns:a16="http://schemas.microsoft.com/office/drawing/2014/main" id="{DF3761E3-DC20-4C2B-9173-16EA6F71BA87}"/>
              </a:ext>
            </a:extLst>
          </p:cNvPr>
          <p:cNvSpPr txBox="1"/>
          <p:nvPr/>
        </p:nvSpPr>
        <p:spPr>
          <a:xfrm>
            <a:off x="3101546" y="2397211"/>
            <a:ext cx="6598508" cy="2862322"/>
          </a:xfrm>
          <a:prstGeom prst="rect">
            <a:avLst/>
          </a:prstGeom>
          <a:noFill/>
        </p:spPr>
        <p:txBody>
          <a:bodyPr wrap="square" rtlCol="0">
            <a:spAutoFit/>
          </a:bodyPr>
          <a:lstStyle/>
          <a:p>
            <a:r>
              <a:rPr lang="fr-FR" dirty="0"/>
              <a:t>• Contexte : Les marchés financiers génèrent d'importants volumes de données en temps réel.</a:t>
            </a:r>
          </a:p>
          <a:p>
            <a:endParaRPr lang="fr-FR" dirty="0"/>
          </a:p>
          <a:p>
            <a:r>
              <a:rPr lang="fr-FR" dirty="0"/>
              <a:t>• Objectif : Mettre en place un pipeline d'analyse et de prédiction basé sur l'architecture Kappa.</a:t>
            </a:r>
          </a:p>
          <a:p>
            <a:endParaRPr lang="fr-FR" dirty="0"/>
          </a:p>
          <a:p>
            <a:r>
              <a:rPr lang="fr-FR" dirty="0"/>
              <a:t>• Défis : Collecte, stockage et analyse efficace des données volumineuses.</a:t>
            </a:r>
          </a:p>
          <a:p>
            <a:endParaRPr lang="fr-FR" dirty="0"/>
          </a:p>
          <a:p>
            <a:endParaRPr lang="fr-FR" dirty="0"/>
          </a:p>
        </p:txBody>
      </p:sp>
      <p:sp>
        <p:nvSpPr>
          <p:cNvPr id="6" name="Rectangle : coins arrondis 5">
            <a:extLst>
              <a:ext uri="{FF2B5EF4-FFF2-40B4-BE49-F238E27FC236}">
                <a16:creationId xmlns:a16="http://schemas.microsoft.com/office/drawing/2014/main" id="{6E31FBAD-2F86-4813-92FC-9B00A8CEAD0A}"/>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Tree>
    <p:extLst>
      <p:ext uri="{BB962C8B-B14F-4D97-AF65-F5344CB8AC3E}">
        <p14:creationId xmlns:p14="http://schemas.microsoft.com/office/powerpoint/2010/main" val="260800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7A2AD-68E0-B670-6309-93643BD1341C}"/>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767F925F-D2E6-958C-61D1-DA3DB56F0E88}"/>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Architecture Kappa</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5D1B3AD7-9B53-7D54-6F70-ACE958ED6FDF}"/>
              </a:ext>
            </a:extLst>
          </p:cNvPr>
          <p:cNvSpPr txBox="1"/>
          <p:nvPr/>
        </p:nvSpPr>
        <p:spPr>
          <a:xfrm>
            <a:off x="3101546" y="2397211"/>
            <a:ext cx="6598508" cy="3416320"/>
          </a:xfrm>
          <a:prstGeom prst="rect">
            <a:avLst/>
          </a:prstGeom>
          <a:noFill/>
        </p:spPr>
        <p:txBody>
          <a:bodyPr wrap="square" rtlCol="0">
            <a:spAutoFit/>
          </a:bodyPr>
          <a:lstStyle/>
          <a:p>
            <a:r>
              <a:rPr lang="fr-FR" dirty="0"/>
              <a:t>• Sources des données : API de Polygon.io pour les données financières.</a:t>
            </a:r>
          </a:p>
          <a:p>
            <a:endParaRPr lang="fr-FR" dirty="0"/>
          </a:p>
          <a:p>
            <a:r>
              <a:rPr lang="fr-FR" dirty="0"/>
              <a:t>• Stream Layer : Collecte des données en temps réel avec Python/Java.</a:t>
            </a:r>
          </a:p>
          <a:p>
            <a:endParaRPr lang="fr-FR" dirty="0"/>
          </a:p>
          <a:p>
            <a:r>
              <a:rPr lang="fr-FR" dirty="0"/>
              <a:t>• Serving Layer : Indexation et stockage dans ElasticSearch.</a:t>
            </a:r>
          </a:p>
          <a:p>
            <a:endParaRPr lang="fr-FR" dirty="0"/>
          </a:p>
          <a:p>
            <a:r>
              <a:rPr lang="fr-FR" dirty="0"/>
              <a:t>• Machine Learning : Prédiction des clôtures financières avec un modèle supervisé.</a:t>
            </a:r>
          </a:p>
          <a:p>
            <a:endParaRPr lang="fr-FR" dirty="0"/>
          </a:p>
        </p:txBody>
      </p:sp>
      <p:sp>
        <p:nvSpPr>
          <p:cNvPr id="6" name="Rectangle : coins arrondis 5">
            <a:extLst>
              <a:ext uri="{FF2B5EF4-FFF2-40B4-BE49-F238E27FC236}">
                <a16:creationId xmlns:a16="http://schemas.microsoft.com/office/drawing/2014/main" id="{4583FBD9-2E3F-DCE9-32C3-5A5AD19E0259}"/>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Tree>
    <p:extLst>
      <p:ext uri="{BB962C8B-B14F-4D97-AF65-F5344CB8AC3E}">
        <p14:creationId xmlns:p14="http://schemas.microsoft.com/office/powerpoint/2010/main" val="148112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3CCEF-5DC7-7934-257E-DB3675814024}"/>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27DE732B-D042-9D86-8AF2-EF8C5C2DCFA5}"/>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1 : Stream Layer</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42216839-95D7-FAC3-16CE-BD24EC5F5C2D}"/>
              </a:ext>
            </a:extLst>
          </p:cNvPr>
          <p:cNvSpPr txBox="1"/>
          <p:nvPr/>
        </p:nvSpPr>
        <p:spPr>
          <a:xfrm>
            <a:off x="3101546" y="2397211"/>
            <a:ext cx="6598508" cy="3139321"/>
          </a:xfrm>
          <a:prstGeom prst="rect">
            <a:avLst/>
          </a:prstGeom>
          <a:noFill/>
        </p:spPr>
        <p:txBody>
          <a:bodyPr wrap="square" rtlCol="0">
            <a:spAutoFit/>
          </a:bodyPr>
          <a:lstStyle/>
          <a:p>
            <a:r>
              <a:rPr lang="fr-FR" dirty="0"/>
              <a:t>• Fonctionnalité : Collecte de données via l'API Polygon.io.</a:t>
            </a:r>
          </a:p>
          <a:p>
            <a:endParaRPr lang="fr-FR" dirty="0"/>
          </a:p>
          <a:p>
            <a:r>
              <a:rPr lang="fr-FR" dirty="0"/>
              <a:t>• Langages : Python ou Java.</a:t>
            </a:r>
          </a:p>
          <a:p>
            <a:endParaRPr lang="fr-FR" dirty="0"/>
          </a:p>
          <a:p>
            <a:r>
              <a:rPr lang="fr-FR" dirty="0"/>
              <a:t>• Exécution : Extraction des données à intervalles réguliers.</a:t>
            </a:r>
          </a:p>
          <a:p>
            <a:endParaRPr lang="fr-FR" dirty="0"/>
          </a:p>
          <a:p>
            <a:r>
              <a:rPr lang="fr-FR" dirty="0"/>
              <a:t>• Défi principal : Gestion des doublons et des limites d'API.</a:t>
            </a:r>
          </a:p>
          <a:p>
            <a:endParaRPr lang="fr-FR" dirty="0"/>
          </a:p>
        </p:txBody>
      </p:sp>
      <p:sp>
        <p:nvSpPr>
          <p:cNvPr id="6" name="Rectangle : coins arrondis 5">
            <a:extLst>
              <a:ext uri="{FF2B5EF4-FFF2-40B4-BE49-F238E27FC236}">
                <a16:creationId xmlns:a16="http://schemas.microsoft.com/office/drawing/2014/main" id="{C19275C2-EE70-5A58-D40C-01E09F251EF9}"/>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Tree>
    <p:extLst>
      <p:ext uri="{BB962C8B-B14F-4D97-AF65-F5344CB8AC3E}">
        <p14:creationId xmlns:p14="http://schemas.microsoft.com/office/powerpoint/2010/main" val="305298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75004-0480-6570-A8A0-C87820E108FE}"/>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416004C7-BD39-276F-B12B-839A16CB682E}"/>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1 : Stream Layer</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06FFC907-B811-5812-B7ED-65F667329483}"/>
              </a:ext>
            </a:extLst>
          </p:cNvPr>
          <p:cNvSpPr txBox="1"/>
          <p:nvPr/>
        </p:nvSpPr>
        <p:spPr>
          <a:xfrm>
            <a:off x="3101546" y="2397211"/>
            <a:ext cx="6598508" cy="3139321"/>
          </a:xfrm>
          <a:prstGeom prst="rect">
            <a:avLst/>
          </a:prstGeom>
          <a:noFill/>
        </p:spPr>
        <p:txBody>
          <a:bodyPr wrap="square" rtlCol="0">
            <a:spAutoFit/>
          </a:bodyPr>
          <a:lstStyle/>
          <a:p>
            <a:r>
              <a:rPr lang="fr-FR" dirty="0"/>
              <a:t>• Fonctionnalité : Collecte de données via l'API Polygon.io.</a:t>
            </a:r>
          </a:p>
          <a:p>
            <a:endParaRPr lang="fr-FR" dirty="0"/>
          </a:p>
          <a:p>
            <a:r>
              <a:rPr lang="fr-FR" dirty="0"/>
              <a:t>• Langages : Python ou Java.</a:t>
            </a:r>
          </a:p>
          <a:p>
            <a:endParaRPr lang="fr-FR" dirty="0"/>
          </a:p>
          <a:p>
            <a:r>
              <a:rPr lang="fr-FR" dirty="0"/>
              <a:t>• Exécution : Extraction des données à intervalles réguliers.</a:t>
            </a:r>
          </a:p>
          <a:p>
            <a:endParaRPr lang="fr-FR" dirty="0"/>
          </a:p>
          <a:p>
            <a:r>
              <a:rPr lang="fr-FR" dirty="0"/>
              <a:t>• Défi principal : Gestion des doublons et des limites d'API.</a:t>
            </a:r>
          </a:p>
          <a:p>
            <a:endParaRPr lang="fr-FR" dirty="0"/>
          </a:p>
        </p:txBody>
      </p:sp>
      <p:sp>
        <p:nvSpPr>
          <p:cNvPr id="6" name="Rectangle : coins arrondis 5">
            <a:extLst>
              <a:ext uri="{FF2B5EF4-FFF2-40B4-BE49-F238E27FC236}">
                <a16:creationId xmlns:a16="http://schemas.microsoft.com/office/drawing/2014/main" id="{879CB2D5-7D5D-D031-A537-141D7B18E404}"/>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Tree>
    <p:extLst>
      <p:ext uri="{BB962C8B-B14F-4D97-AF65-F5344CB8AC3E}">
        <p14:creationId xmlns:p14="http://schemas.microsoft.com/office/powerpoint/2010/main" val="2739529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558BF-6319-6BED-55B1-A2AA9604F3C7}"/>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CCED9BEC-D911-572D-0888-82E6BDC1493D}"/>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1 : Stream Layer</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292E2B63-F77A-88AD-48FF-989BB155AF88}"/>
              </a:ext>
            </a:extLst>
          </p:cNvPr>
          <p:cNvSpPr txBox="1"/>
          <p:nvPr/>
        </p:nvSpPr>
        <p:spPr>
          <a:xfrm>
            <a:off x="3101546" y="2397211"/>
            <a:ext cx="6598508" cy="3139321"/>
          </a:xfrm>
          <a:prstGeom prst="rect">
            <a:avLst/>
          </a:prstGeom>
          <a:noFill/>
        </p:spPr>
        <p:txBody>
          <a:bodyPr wrap="square" rtlCol="0">
            <a:spAutoFit/>
          </a:bodyPr>
          <a:lstStyle/>
          <a:p>
            <a:r>
              <a:rPr lang="fr-FR" dirty="0"/>
              <a:t>• Fonctionnalité : Collecte de données via l'API Polygon.io.</a:t>
            </a:r>
          </a:p>
          <a:p>
            <a:endParaRPr lang="fr-FR" dirty="0"/>
          </a:p>
          <a:p>
            <a:r>
              <a:rPr lang="fr-FR" dirty="0"/>
              <a:t>• Langages : Python ou Java.</a:t>
            </a:r>
          </a:p>
          <a:p>
            <a:endParaRPr lang="fr-FR" dirty="0"/>
          </a:p>
          <a:p>
            <a:r>
              <a:rPr lang="fr-FR" dirty="0"/>
              <a:t>• Exécution : Extraction des données à intervalles réguliers.</a:t>
            </a:r>
          </a:p>
          <a:p>
            <a:endParaRPr lang="fr-FR" dirty="0"/>
          </a:p>
          <a:p>
            <a:r>
              <a:rPr lang="fr-FR" dirty="0"/>
              <a:t>• Défi principal : Gestion des doublons et des limites d'API.</a:t>
            </a:r>
          </a:p>
          <a:p>
            <a:endParaRPr lang="fr-FR" dirty="0"/>
          </a:p>
        </p:txBody>
      </p:sp>
      <p:sp>
        <p:nvSpPr>
          <p:cNvPr id="6" name="Rectangle : coins arrondis 5">
            <a:extLst>
              <a:ext uri="{FF2B5EF4-FFF2-40B4-BE49-F238E27FC236}">
                <a16:creationId xmlns:a16="http://schemas.microsoft.com/office/drawing/2014/main" id="{3D1F2AC3-365C-F326-F017-E2157803BB61}"/>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Tree>
    <p:extLst>
      <p:ext uri="{BB962C8B-B14F-4D97-AF65-F5344CB8AC3E}">
        <p14:creationId xmlns:p14="http://schemas.microsoft.com/office/powerpoint/2010/main" val="205484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DCAA7-057F-09FD-EB06-589A2E884432}"/>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0DD75919-7DDD-B031-262D-CBC1B32BA5B5}"/>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2 : Serving Layer</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911111D4-0416-59DB-E45D-842C0C1BCA74}"/>
              </a:ext>
            </a:extLst>
          </p:cNvPr>
          <p:cNvSpPr txBox="1"/>
          <p:nvPr/>
        </p:nvSpPr>
        <p:spPr>
          <a:xfrm>
            <a:off x="3101546" y="2397211"/>
            <a:ext cx="6598508" cy="3139321"/>
          </a:xfrm>
          <a:prstGeom prst="rect">
            <a:avLst/>
          </a:prstGeom>
          <a:noFill/>
        </p:spPr>
        <p:txBody>
          <a:bodyPr wrap="square" rtlCol="0">
            <a:spAutoFit/>
          </a:bodyPr>
          <a:lstStyle/>
          <a:p>
            <a:r>
              <a:rPr lang="fr-FR" dirty="0"/>
              <a:t>• Technologie : ElasticSearch pour stocker et indexer les données collectées.</a:t>
            </a:r>
          </a:p>
          <a:p>
            <a:endParaRPr lang="fr-FR" dirty="0"/>
          </a:p>
          <a:p>
            <a:r>
              <a:rPr lang="fr-FR" dirty="0"/>
              <a:t>• Méthodes :</a:t>
            </a:r>
          </a:p>
          <a:p>
            <a:r>
              <a:rPr lang="fr-FR" dirty="0"/>
              <a:t>  - Création d'index pour les données financières.</a:t>
            </a:r>
          </a:p>
          <a:p>
            <a:r>
              <a:rPr lang="fr-FR" dirty="0"/>
              <a:t>  - Requêtes pour filtrer et récupérer les informations nécessaires.</a:t>
            </a:r>
          </a:p>
          <a:p>
            <a:endParaRPr lang="fr-FR" dirty="0"/>
          </a:p>
          <a:p>
            <a:r>
              <a:rPr lang="fr-FR" dirty="0"/>
              <a:t>• Outils complémentaires : </a:t>
            </a:r>
            <a:r>
              <a:rPr lang="fr-FR" dirty="0" err="1"/>
              <a:t>Kibana</a:t>
            </a:r>
            <a:r>
              <a:rPr lang="fr-FR" dirty="0"/>
              <a:t> pour visualiser les données.</a:t>
            </a:r>
          </a:p>
          <a:p>
            <a:endParaRPr lang="fr-FR" dirty="0"/>
          </a:p>
        </p:txBody>
      </p:sp>
      <p:sp>
        <p:nvSpPr>
          <p:cNvPr id="6" name="Rectangle : coins arrondis 5">
            <a:extLst>
              <a:ext uri="{FF2B5EF4-FFF2-40B4-BE49-F238E27FC236}">
                <a16:creationId xmlns:a16="http://schemas.microsoft.com/office/drawing/2014/main" id="{C6778E92-A7E8-21E3-18E1-FC764DA911B2}"/>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Tree>
    <p:extLst>
      <p:ext uri="{BB962C8B-B14F-4D97-AF65-F5344CB8AC3E}">
        <p14:creationId xmlns:p14="http://schemas.microsoft.com/office/powerpoint/2010/main" val="413970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C4D98-AF96-A0D5-C0E8-E66921A30164}"/>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35B82E37-87F1-AA17-968B-7DB04B7DFCDF}"/>
              </a:ext>
            </a:extLst>
          </p:cNvPr>
          <p:cNvSpPr txBox="1">
            <a:spLocks/>
          </p:cNvSpPr>
          <p:nvPr/>
        </p:nvSpPr>
        <p:spPr>
          <a:xfrm>
            <a:off x="2916194" y="878381"/>
            <a:ext cx="7018639" cy="103328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3 : Modèle de Machine Learning</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23C0DDD8-3F37-AB9D-4BC7-61C5C97DCE02}"/>
              </a:ext>
            </a:extLst>
          </p:cNvPr>
          <p:cNvSpPr txBox="1"/>
          <p:nvPr/>
        </p:nvSpPr>
        <p:spPr>
          <a:xfrm>
            <a:off x="3101546" y="2397211"/>
            <a:ext cx="6598508" cy="2862322"/>
          </a:xfrm>
          <a:prstGeom prst="rect">
            <a:avLst/>
          </a:prstGeom>
          <a:noFill/>
        </p:spPr>
        <p:txBody>
          <a:bodyPr wrap="square" rtlCol="0">
            <a:spAutoFit/>
          </a:bodyPr>
          <a:lstStyle/>
          <a:p>
            <a:r>
              <a:rPr lang="fr-FR" dirty="0"/>
              <a:t>• Objectif : Prédire le prix de clôture en fonction du volume.</a:t>
            </a:r>
          </a:p>
          <a:p>
            <a:endParaRPr lang="fr-FR" dirty="0"/>
          </a:p>
          <a:p>
            <a:r>
              <a:rPr lang="fr-FR" dirty="0"/>
              <a:t>• Processus :</a:t>
            </a:r>
          </a:p>
          <a:p>
            <a:r>
              <a:rPr lang="fr-FR" dirty="0"/>
              <a:t>  - Nettoyage et préparation des données.</a:t>
            </a:r>
          </a:p>
          <a:p>
            <a:r>
              <a:rPr lang="fr-FR" dirty="0"/>
              <a:t>  - Entraînement du modèle (régression linéaire).</a:t>
            </a:r>
          </a:p>
          <a:p>
            <a:endParaRPr lang="fr-FR" dirty="0"/>
          </a:p>
          <a:p>
            <a:r>
              <a:rPr lang="fr-FR" dirty="0"/>
              <a:t>• Résultats : Calcul des métriques comme MSE et R² pour évaluer les performances.</a:t>
            </a:r>
          </a:p>
          <a:p>
            <a:endParaRPr lang="fr-FR" dirty="0"/>
          </a:p>
        </p:txBody>
      </p:sp>
      <p:sp>
        <p:nvSpPr>
          <p:cNvPr id="6" name="Rectangle : coins arrondis 5">
            <a:extLst>
              <a:ext uri="{FF2B5EF4-FFF2-40B4-BE49-F238E27FC236}">
                <a16:creationId xmlns:a16="http://schemas.microsoft.com/office/drawing/2014/main" id="{2B6B2103-2EA2-469B-03CC-EE17B3672357}"/>
              </a:ext>
            </a:extLst>
          </p:cNvPr>
          <p:cNvSpPr/>
          <p:nvPr/>
        </p:nvSpPr>
        <p:spPr>
          <a:xfrm>
            <a:off x="11071654" y="6437870"/>
            <a:ext cx="617838" cy="42013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a:t>
            </a:r>
          </a:p>
        </p:txBody>
      </p:sp>
    </p:spTree>
    <p:extLst>
      <p:ext uri="{BB962C8B-B14F-4D97-AF65-F5344CB8AC3E}">
        <p14:creationId xmlns:p14="http://schemas.microsoft.com/office/powerpoint/2010/main" val="4131755332"/>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343</TotalTime>
  <Words>864</Words>
  <Application>Microsoft Office PowerPoint</Application>
  <PresentationFormat>Grand écran</PresentationFormat>
  <Paragraphs>114</Paragraphs>
  <Slides>13</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Arial</vt:lpstr>
      <vt:lpstr>Arial Rounded MT Bold</vt:lpstr>
      <vt:lpstr>Calibri</vt:lpstr>
      <vt:lpstr>Century Gothic</vt:lpstr>
      <vt:lpstr>Roboto</vt:lpstr>
      <vt:lpstr>Times New Roman</vt:lpstr>
      <vt:lpstr>Wingdings</vt:lpstr>
      <vt:lpstr>Wingdings 3</vt:lpstr>
      <vt:lpstr>Brin</vt:lpstr>
      <vt:lpstr>Présentation PowerPoint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Neimata</dc:creator>
  <cp:lastModifiedBy>Bamogo Abdallah</cp:lastModifiedBy>
  <cp:revision>26</cp:revision>
  <dcterms:created xsi:type="dcterms:W3CDTF">2025-05-17T16:38:52Z</dcterms:created>
  <dcterms:modified xsi:type="dcterms:W3CDTF">2025-06-07T11:48:30Z</dcterms:modified>
</cp:coreProperties>
</file>