
<file path=[Content_Types].xml><?xml version="1.0" encoding="utf-8"?>
<Types xmlns="http://schemas.openxmlformats.org/package/2006/content-types">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9"/>
  </p:notesMasterIdLst>
  <p:sldIdLst>
    <p:sldId id="258" r:id="rId2"/>
    <p:sldId id="256" r:id="rId3"/>
    <p:sldId id="257" r:id="rId4"/>
    <p:sldId id="283" r:id="rId5"/>
    <p:sldId id="284" r:id="rId6"/>
    <p:sldId id="269" r:id="rId7"/>
    <p:sldId id="276" r:id="rId8"/>
    <p:sldId id="270" r:id="rId9"/>
    <p:sldId id="279" r:id="rId10"/>
    <p:sldId id="273" r:id="rId11"/>
    <p:sldId id="280" r:id="rId12"/>
    <p:sldId id="281" r:id="rId13"/>
    <p:sldId id="275" r:id="rId14"/>
    <p:sldId id="282" r:id="rId15"/>
    <p:sldId id="278" r:id="rId16"/>
    <p:sldId id="268"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1" autoAdjust="0"/>
    <p:restoredTop sz="77320" autoAdjust="0"/>
  </p:normalViewPr>
  <p:slideViewPr>
    <p:cSldViewPr snapToGrid="0">
      <p:cViewPr varScale="1">
        <p:scale>
          <a:sx n="60" d="100"/>
          <a:sy n="60" d="100"/>
        </p:scale>
        <p:origin x="96" y="462"/>
      </p:cViewPr>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3973A-2CEC-4C14-9319-C3A83D4AF3E8}" type="datetimeFigureOut">
              <a:rPr lang="fr-FR" smtClean="0"/>
              <a:t>10/06/2025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C6B14-672E-473D-9BE3-887242D10808}" type="slidenum">
              <a:rPr lang="fr-FR" smtClean="0"/>
              <a:t>‹N°›</a:t>
            </a:fld>
            <a:endParaRPr lang="fr-FR"/>
          </a:p>
        </p:txBody>
      </p:sp>
    </p:spTree>
    <p:extLst>
      <p:ext uri="{BB962C8B-B14F-4D97-AF65-F5344CB8AC3E}">
        <p14:creationId xmlns:p14="http://schemas.microsoft.com/office/powerpoint/2010/main" val="1167574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Zhiwei</a:t>
            </a:r>
            <a:r>
              <a:rPr lang="fr-FR" dirty="0"/>
              <a:t> Wang , Peinan Li , Rui Hou , </a:t>
            </a:r>
            <a:r>
              <a:rPr lang="fr-FR" dirty="0" err="1"/>
              <a:t>Zhihao</a:t>
            </a:r>
            <a:r>
              <a:rPr lang="fr-FR" dirty="0"/>
              <a:t> Li, </a:t>
            </a:r>
            <a:r>
              <a:rPr lang="fr-FR" dirty="0" err="1"/>
              <a:t>Jiangfeng</a:t>
            </a:r>
            <a:r>
              <a:rPr lang="fr-FR" dirty="0"/>
              <a:t> Cao, </a:t>
            </a:r>
            <a:r>
              <a:rPr lang="fr-FR" dirty="0" err="1"/>
              <a:t>XiaoFeng</a:t>
            </a:r>
            <a:r>
              <a:rPr lang="fr-FR" dirty="0"/>
              <a:t> Wang, and Dan Meng</a:t>
            </a:r>
            <a:endParaRPr lang="en-US" sz="1200" b="1" baseline="0" dirty="0">
              <a:effectLst/>
              <a:latin typeface="Calibri" panose="020F0502020204030204" pitchFamily="34" charset="0"/>
            </a:endParaRPr>
          </a:p>
          <a:p>
            <a:r>
              <a:rPr lang="fr-FR" dirty="0"/>
              <a:t>Dans cet article, nous proposons HE-Booster, une conception d'accélération FHE efficace basée sur GPU, pour améliorer les performances du calcul FHE. Notre HE-Booster est composé de deux conceptions d'accélération. Pour un seul GPU, nous proposons une conception systématique qui mappe cinq phases courantes des schémas FHE typiques sur l'architecture parallèle des GPU, avec une synchronisation locale inter-thread innovante pour exploiter le parallélisme au niveau des threads. Pour plusieurs GPU, nous proposons une conception de parallélisation évolutive qui exploite le parallélisme au niveau des données via une partition fine des données. Les résultats expérimentaux montrent que l'accélération sur un seul GPU de notre HE-Booster peut atteindre des améliorations de performance significatives par rapport à trois bibliothèques FHE basées sur CPU (</a:t>
            </a:r>
            <a:r>
              <a:rPr lang="fr-FR" dirty="0" err="1"/>
              <a:t>HElib</a:t>
            </a:r>
            <a:r>
              <a:rPr lang="fr-FR" dirty="0"/>
              <a:t>, SEAL, PALISADE) et à une bibliothèque accélérée par GPU (</a:t>
            </a:r>
            <a:r>
              <a:rPr lang="fr-FR" dirty="0" err="1"/>
              <a:t>cuHE</a:t>
            </a:r>
            <a:r>
              <a:rPr lang="fr-FR" dirty="0"/>
              <a:t>). De plus, notre conception de parallélisation multi-GPU peut apporter des gains de performance supplémentaires.</a:t>
            </a:r>
          </a:p>
          <a:p>
            <a:r>
              <a:rPr lang="fr-FR" b="1" dirty="0"/>
              <a:t>1. Introduction</a:t>
            </a:r>
          </a:p>
          <a:p>
            <a:r>
              <a:rPr lang="fr-FR" dirty="0"/>
              <a:t>Le chiffrement homomorphe complet (</a:t>
            </a:r>
            <a:r>
              <a:rPr lang="fr-FR" dirty="0" err="1"/>
              <a:t>Fully</a:t>
            </a:r>
            <a:r>
              <a:rPr lang="fr-FR" dirty="0"/>
              <a:t> </a:t>
            </a:r>
            <a:r>
              <a:rPr lang="fr-FR" dirty="0" err="1"/>
              <a:t>Homomorphic</a:t>
            </a:r>
            <a:r>
              <a:rPr lang="fr-FR" dirty="0"/>
              <a:t> </a:t>
            </a:r>
            <a:r>
              <a:rPr lang="fr-FR" dirty="0" err="1"/>
              <a:t>Encryption</a:t>
            </a:r>
            <a:r>
              <a:rPr lang="fr-FR" dirty="0"/>
              <a:t>, FHE) est une technique de cryptographie qui permet d'effectuer des calculs sur des données chiffrées sans les déchiffrer. Cela permet de protéger la confidentialité des données traitées dans des environnements non fiables, comme les services cloud. Cependant, le principal obstacle à l'adoption du FHE est sa lourdeur computationnelle. </a:t>
            </a:r>
            <a:r>
              <a:rPr lang="fr-FR"/>
              <a:t>Les opérations FHE sont extrêmement coûteuses en termes de calcul, ce qui rend impraticable leur utilisation dans des applications réelles sans amélioration significative des performances.</a:t>
            </a:r>
          </a:p>
          <a:p>
            <a:endParaRPr lang="fr-FR" b="1" dirty="0"/>
          </a:p>
          <a:p>
            <a:endParaRPr lang="en-US" sz="1200" b="1" baseline="0" dirty="0">
              <a:effectLst/>
              <a:latin typeface="Calibri" panose="020F0502020204030204" pitchFamily="34" charset="0"/>
            </a:endParaRPr>
          </a:p>
          <a:p>
            <a:endParaRPr lang="en-US" sz="1200" b="1" baseline="0" dirty="0">
              <a:effectLst/>
              <a:latin typeface="Calibri" panose="020F0502020204030204" pitchFamily="34" charset="0"/>
            </a:endParaRPr>
          </a:p>
          <a:p>
            <a:endParaRPr lang="fr-FR" b="1" dirty="0"/>
          </a:p>
        </p:txBody>
      </p:sp>
      <p:sp>
        <p:nvSpPr>
          <p:cNvPr id="4" name="Slide Number Placeholder 3"/>
          <p:cNvSpPr>
            <a:spLocks noGrp="1"/>
          </p:cNvSpPr>
          <p:nvPr>
            <p:ph type="sldNum" sz="quarter" idx="5"/>
          </p:nvPr>
        </p:nvSpPr>
        <p:spPr/>
        <p:txBody>
          <a:bodyPr/>
          <a:lstStyle/>
          <a:p>
            <a:fld id="{64BE20FA-FA32-4756-B1EB-057B8A95DD2C}" type="slidenum">
              <a:rPr lang="en-US" smtClean="0"/>
              <a:t>1</a:t>
            </a:fld>
            <a:endParaRPr lang="en-US"/>
          </a:p>
        </p:txBody>
      </p:sp>
    </p:spTree>
    <p:extLst>
      <p:ext uri="{BB962C8B-B14F-4D97-AF65-F5344CB8AC3E}">
        <p14:creationId xmlns:p14="http://schemas.microsoft.com/office/powerpoint/2010/main" val="3004257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F83FD6F-E8D6-4686-A7D6-B2CEA789733D}" type="datetime1">
              <a:rPr lang="en-US" smtClean="0"/>
              <a:t>6/10/2025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89EF146-6F6A-4671-94E5-7F123A3AE5AD}" type="datetime1">
              <a:rPr lang="en-US" smtClean="0"/>
              <a:t>6/10/2025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2040201-3C88-495D-8567-D7057288FC22}" type="datetime1">
              <a:rPr lang="en-US" smtClean="0"/>
              <a:t>6/10/2025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E9126615-DB90-4993-A936-A04AF8FE5D12}" type="datetime1">
              <a:rPr lang="en-US" smtClean="0"/>
              <a:t>6/10/2025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182B9A44-0958-4448-9041-784058AEC37D}" type="datetime1">
              <a:rPr lang="en-US" smtClean="0"/>
              <a:t>6/10/2025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EAA07E0C-2EDE-4C54-859F-9A396FFADBE2}" type="datetime1">
              <a:rPr lang="en-US" smtClean="0"/>
              <a:t>6/10/2025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4739FB3-8E82-4A38-AD27-66A69A4BDEC8}" type="datetime1">
              <a:rPr lang="en-US" smtClean="0"/>
              <a:t>6/10/2025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C85DBF1-C4ED-40AA-8FDF-18C7CBF3E601}" type="datetime1">
              <a:rPr lang="en-US" smtClean="0"/>
              <a:t>6/10/2025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8F12BDB-ED0E-4830-856E-E45322015B7C}"/>
              </a:ext>
            </a:extLst>
          </p:cNvPr>
          <p:cNvSpPr>
            <a:spLocks noGrp="1"/>
          </p:cNvSpPr>
          <p:nvPr>
            <p:ph type="pic" sz="quarter" idx="10"/>
          </p:nvPr>
        </p:nvSpPr>
        <p:spPr>
          <a:xfrm>
            <a:off x="0" y="0"/>
            <a:ext cx="9985829" cy="6858000"/>
          </a:xfrm>
          <a:solidFill>
            <a:schemeClr val="bg1">
              <a:lumMod val="85000"/>
            </a:schemeClr>
          </a:solidFill>
        </p:spPr>
        <p:txBody>
          <a:bodyPr>
            <a:normAutofit/>
          </a:bodyPr>
          <a:lstStyle>
            <a:lvl1pPr>
              <a:defRPr sz="1800"/>
            </a:lvl1pPr>
          </a:lstStyle>
          <a:p>
            <a:endParaRPr lang="en-US"/>
          </a:p>
        </p:txBody>
      </p:sp>
    </p:spTree>
    <p:extLst>
      <p:ext uri="{BB962C8B-B14F-4D97-AF65-F5344CB8AC3E}">
        <p14:creationId xmlns:p14="http://schemas.microsoft.com/office/powerpoint/2010/main" val="827020518"/>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D057C54-1CAC-46DF-BB0F-52ABD9D349F2}" type="datetime1">
              <a:rPr lang="en-US" smtClean="0"/>
              <a:t>6/10/2025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B16716B-A68F-4A9A-8A3F-D7EA540AC44C}" type="datetime1">
              <a:rPr lang="en-US" smtClean="0"/>
              <a:t>6/10/2025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BEE338F-9325-4B21-ACA6-3F7EAFFD2DEF}" type="datetime1">
              <a:rPr lang="en-US" smtClean="0"/>
              <a:t>6/10/2025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05B6084-9534-4A8C-AE42-B6F04080007C}" type="datetime1">
              <a:rPr lang="en-US" smtClean="0"/>
              <a:t>6/10/2025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182C9E0-4A34-4A05-AC5E-31128AC1F870}" type="datetime1">
              <a:rPr lang="en-US" smtClean="0"/>
              <a:t>6/10/2025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88558C-0F5A-462F-B2D6-C15720C1AD0B}" type="datetime1">
              <a:rPr lang="en-US" smtClean="0"/>
              <a:t>6/10/2025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947878C-D889-44A4-AF6F-30E8FB84B416}" type="datetime1">
              <a:rPr lang="en-US" smtClean="0"/>
              <a:t>6/10/2025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A3F66FD-1E29-4655-AA25-7BD6641B0112}" type="datetime1">
              <a:rPr lang="en-US" smtClean="0"/>
              <a:t>6/10/2025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935EB12-F854-4135-8100-EE7ED474EBA0}" type="datetime1">
              <a:rPr lang="en-US" smtClean="0"/>
              <a:t>6/10/2025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 id="2147483665" r:id="rId17"/>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2.web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 coins arrondis 4">
            <a:extLst>
              <a:ext uri="{FF2B5EF4-FFF2-40B4-BE49-F238E27FC236}">
                <a16:creationId xmlns:a16="http://schemas.microsoft.com/office/drawing/2014/main" id="{FD065EBF-AACB-E49D-E77C-84BEC72DC855}"/>
              </a:ext>
            </a:extLst>
          </p:cNvPr>
          <p:cNvSpPr/>
          <p:nvPr/>
        </p:nvSpPr>
        <p:spPr>
          <a:xfrm>
            <a:off x="3435178" y="2590663"/>
            <a:ext cx="5758249" cy="1241719"/>
          </a:xfrm>
          <a:prstGeom prst="roundRect">
            <a:avLst/>
          </a:prstGeom>
          <a:solidFill>
            <a:schemeClr val="accent5">
              <a:lumMod val="40000"/>
              <a:lumOff val="60000"/>
              <a:alpha val="20000"/>
            </a:schemeClr>
          </a:solidFill>
          <a:ln w="28575">
            <a:solidFill>
              <a:schemeClr val="tx1"/>
            </a:solidFill>
            <a:prstDash val="solid"/>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800"/>
              </a:spcAft>
            </a:pPr>
            <a:r>
              <a:rPr lang="fr-FR" sz="3200" noProof="0" dirty="0">
                <a:ln>
                  <a:noFill/>
                </a:ln>
                <a:solidFill>
                  <a:srgbClr val="000000"/>
                </a:solidFill>
                <a:effectLst>
                  <a:outerShdw blurRad="38100" dist="38100" dir="2700000" algn="tl">
                    <a:srgbClr val="000000">
                      <a:alpha val="43137"/>
                    </a:srgbClr>
                  </a:outerShdw>
                </a:effectLst>
                <a:latin typeface="Times New Roman" panose="02020603050405020304" pitchFamily="18" charset="0"/>
                <a:ea typeface="Yu Mincho" panose="02020400000000000000" pitchFamily="18" charset="-128"/>
                <a:cs typeface="Times New Roman" panose="02020603050405020304" pitchFamily="18" charset="0"/>
              </a:rPr>
              <a:t>Création d’un pipeline basé sur l’architecture Kappa</a:t>
            </a:r>
          </a:p>
        </p:txBody>
      </p:sp>
      <p:sp>
        <p:nvSpPr>
          <p:cNvPr id="19" name="ZoneTexte 7">
            <a:extLst>
              <a:ext uri="{FF2B5EF4-FFF2-40B4-BE49-F238E27FC236}">
                <a16:creationId xmlns:a16="http://schemas.microsoft.com/office/drawing/2014/main" id="{CE89E66C-CAD9-6FC2-89D8-6C33FAA7E79F}"/>
              </a:ext>
            </a:extLst>
          </p:cNvPr>
          <p:cNvSpPr txBox="1"/>
          <p:nvPr/>
        </p:nvSpPr>
        <p:spPr>
          <a:xfrm>
            <a:off x="5324621" y="5189224"/>
            <a:ext cx="2250937" cy="369332"/>
          </a:xfrm>
          <a:prstGeom prst="rect">
            <a:avLst/>
          </a:prstGeom>
          <a:noFill/>
        </p:spPr>
        <p:txBody>
          <a:bodyPr wrap="square" rtlCol="0">
            <a:spAutoFit/>
          </a:bodyPr>
          <a:lstStyle/>
          <a:p>
            <a:r>
              <a:rPr lang="fr-BF" u="sng" dirty="0">
                <a:latin typeface="Roboto" panose="02000000000000000000" pitchFamily="2" charset="0"/>
                <a:ea typeface="Roboto" panose="02000000000000000000" pitchFamily="2" charset="0"/>
                <a:cs typeface="Roboto" panose="02000000000000000000" pitchFamily="2" charset="0"/>
              </a:rPr>
              <a:t>E</a:t>
            </a:r>
            <a:r>
              <a:rPr lang="fr-FR" u="sng" dirty="0" err="1">
                <a:latin typeface="Roboto" panose="02000000000000000000" pitchFamily="2" charset="0"/>
                <a:ea typeface="Roboto" panose="02000000000000000000" pitchFamily="2" charset="0"/>
                <a:cs typeface="Roboto" panose="02000000000000000000" pitchFamily="2" charset="0"/>
              </a:rPr>
              <a:t>nseignant</a:t>
            </a:r>
            <a:endParaRPr lang="fr-BF" u="sng" dirty="0">
              <a:latin typeface="Roboto" panose="02000000000000000000" pitchFamily="2" charset="0"/>
              <a:ea typeface="Roboto" panose="02000000000000000000" pitchFamily="2" charset="0"/>
              <a:cs typeface="Roboto" panose="02000000000000000000" pitchFamily="2" charset="0"/>
            </a:endParaRPr>
          </a:p>
        </p:txBody>
      </p:sp>
      <p:sp>
        <p:nvSpPr>
          <p:cNvPr id="21" name="ZoneTexte 9">
            <a:extLst>
              <a:ext uri="{FF2B5EF4-FFF2-40B4-BE49-F238E27FC236}">
                <a16:creationId xmlns:a16="http://schemas.microsoft.com/office/drawing/2014/main" id="{AD9369D7-4D99-DC6B-CA02-937F4F797328}"/>
              </a:ext>
            </a:extLst>
          </p:cNvPr>
          <p:cNvSpPr txBox="1"/>
          <p:nvPr/>
        </p:nvSpPr>
        <p:spPr>
          <a:xfrm>
            <a:off x="3876489" y="586125"/>
            <a:ext cx="4439020" cy="646331"/>
          </a:xfrm>
          <a:prstGeom prst="rect">
            <a:avLst/>
          </a:prstGeom>
          <a:noFill/>
        </p:spPr>
        <p:txBody>
          <a:bodyPr wrap="square" rtlCol="0">
            <a:spAutoFit/>
          </a:bodyPr>
          <a:lstStyle/>
          <a:p>
            <a:pPr marL="6350" indent="-6350" algn="ctr">
              <a:spcAft>
                <a:spcPts val="25"/>
              </a:spcAft>
            </a:pPr>
            <a:r>
              <a:rPr lang="fr-FR" b="1" dirty="0">
                <a:latin typeface="Roboto" panose="02000000000000000000" pitchFamily="2" charset="0"/>
                <a:ea typeface="Roboto" panose="02000000000000000000" pitchFamily="2" charset="0"/>
                <a:cs typeface="Roboto" panose="02000000000000000000" pitchFamily="2" charset="0"/>
              </a:rPr>
              <a:t>BURKINA FASO</a:t>
            </a:r>
          </a:p>
          <a:p>
            <a:pPr marL="6350" indent="-6350" algn="ctr">
              <a:spcAft>
                <a:spcPts val="25"/>
              </a:spcAft>
            </a:pPr>
            <a:r>
              <a:rPr lang="fr-FR" b="1" dirty="0">
                <a:latin typeface="Roboto" panose="02000000000000000000" pitchFamily="2" charset="0"/>
                <a:ea typeface="Roboto" panose="02000000000000000000" pitchFamily="2" charset="0"/>
                <a:cs typeface="Roboto" panose="02000000000000000000" pitchFamily="2" charset="0"/>
              </a:rPr>
              <a:t>Unité – Progrès - Justice</a:t>
            </a:r>
            <a:endParaRPr lang="fr-FR" dirty="0">
              <a:latin typeface="Roboto" panose="02000000000000000000" pitchFamily="2" charset="0"/>
              <a:ea typeface="Roboto" panose="02000000000000000000" pitchFamily="2" charset="0"/>
              <a:cs typeface="Roboto" panose="02000000000000000000" pitchFamily="2" charset="0"/>
            </a:endParaRPr>
          </a:p>
        </p:txBody>
      </p:sp>
      <p:sp>
        <p:nvSpPr>
          <p:cNvPr id="23" name="ZoneTexte 7">
            <a:extLst>
              <a:ext uri="{FF2B5EF4-FFF2-40B4-BE49-F238E27FC236}">
                <a16:creationId xmlns:a16="http://schemas.microsoft.com/office/drawing/2014/main" id="{1CA2D412-D23B-6767-AC0F-5FB6C907D134}"/>
              </a:ext>
            </a:extLst>
          </p:cNvPr>
          <p:cNvSpPr txBox="1"/>
          <p:nvPr/>
        </p:nvSpPr>
        <p:spPr>
          <a:xfrm>
            <a:off x="4866350" y="6315598"/>
            <a:ext cx="2930160" cy="338554"/>
          </a:xfrm>
          <a:prstGeom prst="rect">
            <a:avLst/>
          </a:prstGeom>
          <a:noFill/>
        </p:spPr>
        <p:txBody>
          <a:bodyPr wrap="square" rtlCol="0">
            <a:spAutoFit/>
          </a:bodyPr>
          <a:lstStyle/>
          <a:p>
            <a:r>
              <a:rPr lang="en-US" sz="1600" dirty="0">
                <a:latin typeface="Roboto" panose="02000000000000000000" pitchFamily="2" charset="0"/>
                <a:ea typeface="Roboto" panose="02000000000000000000" pitchFamily="2" charset="0"/>
                <a:cs typeface="Roboto" panose="02000000000000000000" pitchFamily="2" charset="0"/>
              </a:rPr>
              <a:t>Ann</a:t>
            </a:r>
            <a:r>
              <a:rPr lang="fr-FR" sz="1600" dirty="0">
                <a:latin typeface="Roboto" panose="02000000000000000000" pitchFamily="2" charset="0"/>
                <a:ea typeface="Roboto" panose="02000000000000000000" pitchFamily="2" charset="0"/>
                <a:cs typeface="Roboto" panose="02000000000000000000" pitchFamily="2" charset="0"/>
              </a:rPr>
              <a:t>é</a:t>
            </a:r>
            <a:r>
              <a:rPr lang="en-US" sz="1600" dirty="0">
                <a:latin typeface="Roboto" panose="02000000000000000000" pitchFamily="2" charset="0"/>
                <a:ea typeface="Roboto" panose="02000000000000000000" pitchFamily="2" charset="0"/>
                <a:cs typeface="Roboto" panose="02000000000000000000" pitchFamily="2" charset="0"/>
              </a:rPr>
              <a:t>e Solaire 2024-2025</a:t>
            </a:r>
            <a:endParaRPr lang="fr-BF" sz="1600" dirty="0">
              <a:latin typeface="Roboto" panose="02000000000000000000" pitchFamily="2" charset="0"/>
              <a:ea typeface="Roboto" panose="02000000000000000000" pitchFamily="2" charset="0"/>
              <a:cs typeface="Roboto" panose="02000000000000000000" pitchFamily="2" charset="0"/>
            </a:endParaRPr>
          </a:p>
        </p:txBody>
      </p:sp>
      <p:sp>
        <p:nvSpPr>
          <p:cNvPr id="9" name="TextBox 8">
            <a:extLst>
              <a:ext uri="{FF2B5EF4-FFF2-40B4-BE49-F238E27FC236}">
                <a16:creationId xmlns:a16="http://schemas.microsoft.com/office/drawing/2014/main" id="{A9DC5632-8881-A319-64B9-48C87BF56FA3}"/>
              </a:ext>
            </a:extLst>
          </p:cNvPr>
          <p:cNvSpPr txBox="1"/>
          <p:nvPr/>
        </p:nvSpPr>
        <p:spPr>
          <a:xfrm>
            <a:off x="1814482" y="4370336"/>
            <a:ext cx="9566090" cy="381708"/>
          </a:xfrm>
          <a:prstGeom prst="rect">
            <a:avLst/>
          </a:prstGeom>
          <a:noFill/>
        </p:spPr>
        <p:txBody>
          <a:bodyPr wrap="square">
            <a:spAutoFit/>
          </a:bodyPr>
          <a:lstStyle/>
          <a:p>
            <a:pPr marL="0" marR="0" algn="ctr">
              <a:lnSpc>
                <a:spcPct val="115000"/>
              </a:lnSpc>
              <a:spcBef>
                <a:spcPts val="0"/>
              </a:spcBef>
              <a:spcAft>
                <a:spcPts val="800"/>
              </a:spcAft>
            </a:pPr>
            <a:r>
              <a:rPr lang="fr-FR" sz="1800" u="sng" dirty="0">
                <a:solidFill>
                  <a:srgbClr val="000000"/>
                </a:solidFill>
                <a:effectLst>
                  <a:outerShdw blurRad="38100" dist="19050" dir="2700000" algn="tl">
                    <a:schemeClr val="dk1">
                      <a:alpha val="40000"/>
                    </a:schemeClr>
                  </a:outerShdw>
                </a:effectLst>
                <a:latin typeface="Arial Rounded MT Bold" panose="020F0704030504030204" pitchFamily="34" charset="0"/>
                <a:ea typeface="Yu Mincho" panose="02020400000000000000" pitchFamily="18" charset="-128"/>
                <a:cs typeface="Times New Roman" panose="02020603050405020304" pitchFamily="18" charset="0"/>
              </a:rPr>
              <a:t>Pré</a:t>
            </a:r>
            <a:r>
              <a:rPr lang="en-US" u="sng" dirty="0">
                <a:solidFill>
                  <a:srgbClr val="000000"/>
                </a:solidFill>
                <a:effectLst>
                  <a:outerShdw blurRad="38100" dist="19050" dir="2700000" algn="tl">
                    <a:schemeClr val="dk1">
                      <a:alpha val="40000"/>
                    </a:schemeClr>
                  </a:outerShdw>
                </a:effectLst>
                <a:latin typeface="Arial Rounded MT Bold" panose="020F0704030504030204" pitchFamily="34" charset="0"/>
                <a:ea typeface="Yu Mincho" panose="02020400000000000000" pitchFamily="18" charset="-128"/>
                <a:cs typeface="Times New Roman" panose="02020603050405020304" pitchFamily="18" charset="0"/>
              </a:rPr>
              <a:t>sent</a:t>
            </a:r>
            <a:r>
              <a:rPr lang="fr-FR" u="sng" dirty="0">
                <a:solidFill>
                  <a:srgbClr val="000000"/>
                </a:solidFill>
                <a:effectLst>
                  <a:outerShdw blurRad="38100" dist="19050" dir="2700000" algn="tl">
                    <a:schemeClr val="dk1">
                      <a:alpha val="40000"/>
                    </a:schemeClr>
                  </a:outerShdw>
                </a:effectLst>
                <a:latin typeface="Arial Rounded MT Bold" panose="020F0704030504030204" pitchFamily="34" charset="0"/>
                <a:ea typeface="Yu Mincho" panose="02020400000000000000" pitchFamily="18" charset="-128"/>
                <a:cs typeface="Times New Roman" panose="02020603050405020304" pitchFamily="18" charset="0"/>
              </a:rPr>
              <a:t>é</a:t>
            </a:r>
            <a:r>
              <a:rPr lang="en-US" u="sng" dirty="0">
                <a:solidFill>
                  <a:srgbClr val="000000"/>
                </a:solidFill>
                <a:effectLst>
                  <a:outerShdw blurRad="38100" dist="19050" dir="2700000" algn="tl">
                    <a:schemeClr val="dk1">
                      <a:alpha val="40000"/>
                    </a:schemeClr>
                  </a:outerShdw>
                </a:effectLst>
                <a:latin typeface="Arial Rounded MT Bold" panose="020F0704030504030204" pitchFamily="34" charset="0"/>
                <a:ea typeface="Yu Mincho" panose="02020400000000000000" pitchFamily="18" charset="-128"/>
                <a:cs typeface="Times New Roman" panose="02020603050405020304" pitchFamily="18" charset="0"/>
              </a:rPr>
              <a:t> par </a:t>
            </a:r>
            <a:r>
              <a:rPr lang="en-US" b="1" u="sng" dirty="0">
                <a:solidFill>
                  <a:srgbClr val="000000"/>
                </a:solidFill>
                <a:effectLst>
                  <a:outerShdw blurRad="38100" dist="19050" dir="2700000" algn="tl">
                    <a:schemeClr val="dk1">
                      <a:alpha val="40000"/>
                    </a:schemeClr>
                  </a:outerShdw>
                </a:effectLst>
                <a:latin typeface="Arial Rounded MT Bold" panose="020F0704030504030204" pitchFamily="34" charset="0"/>
                <a:ea typeface="Yu Mincho" panose="02020400000000000000" pitchFamily="18" charset="-128"/>
                <a:cs typeface="Times New Roman" panose="02020603050405020304" pitchFamily="18" charset="0"/>
              </a:rPr>
              <a:t>BAMOGO Abdallah</a:t>
            </a:r>
            <a:r>
              <a:rPr lang="en-US" u="sng" dirty="0">
                <a:solidFill>
                  <a:srgbClr val="000000"/>
                </a:solidFill>
                <a:effectLst>
                  <a:outerShdw blurRad="38100" dist="19050" dir="2700000" algn="tl">
                    <a:schemeClr val="dk1">
                      <a:alpha val="40000"/>
                    </a:schemeClr>
                  </a:outerShdw>
                </a:effectLst>
                <a:latin typeface="Arial Rounded MT Bold" panose="020F0704030504030204" pitchFamily="34" charset="0"/>
                <a:ea typeface="Yu Mincho" panose="02020400000000000000" pitchFamily="18" charset="-128"/>
                <a:cs typeface="Times New Roman" panose="02020603050405020304" pitchFamily="18" charset="0"/>
              </a:rPr>
              <a:t>, </a:t>
            </a:r>
            <a:r>
              <a:rPr lang="fr-FR" b="1" u="sng" dirty="0">
                <a:solidFill>
                  <a:srgbClr val="000000"/>
                </a:solidFill>
                <a:effectLst>
                  <a:outerShdw blurRad="38100" dist="19050" dir="2700000" algn="tl">
                    <a:schemeClr val="dk1">
                      <a:alpha val="40000"/>
                    </a:schemeClr>
                  </a:outerShdw>
                </a:effectLst>
                <a:latin typeface="Arial Rounded MT Bold" panose="020F0704030504030204" pitchFamily="34" charset="0"/>
                <a:ea typeface="Yu Mincho" panose="02020400000000000000" pitchFamily="18" charset="-128"/>
                <a:cs typeface="Times New Roman" panose="02020603050405020304" pitchFamily="18" charset="0"/>
              </a:rPr>
              <a:t>KABORE </a:t>
            </a:r>
            <a:r>
              <a:rPr lang="fr-FR" b="1" u="sng" dirty="0" err="1">
                <a:solidFill>
                  <a:srgbClr val="000000"/>
                </a:solidFill>
                <a:effectLst>
                  <a:outerShdw blurRad="38100" dist="19050" dir="2700000" algn="tl">
                    <a:schemeClr val="dk1">
                      <a:alpha val="40000"/>
                    </a:schemeClr>
                  </a:outerShdw>
                </a:effectLst>
                <a:latin typeface="Arial Rounded MT Bold" panose="020F0704030504030204" pitchFamily="34" charset="0"/>
                <a:ea typeface="Yu Mincho" panose="02020400000000000000" pitchFamily="18" charset="-128"/>
                <a:cs typeface="Times New Roman" panose="02020603050405020304" pitchFamily="18" charset="0"/>
              </a:rPr>
              <a:t>Neimata</a:t>
            </a:r>
            <a:r>
              <a:rPr lang="fr-FR" b="1" u="sng" dirty="0">
                <a:solidFill>
                  <a:srgbClr val="000000"/>
                </a:solidFill>
                <a:effectLst>
                  <a:outerShdw blurRad="38100" dist="19050" dir="2700000" algn="tl">
                    <a:schemeClr val="dk1">
                      <a:alpha val="40000"/>
                    </a:schemeClr>
                  </a:outerShdw>
                </a:effectLst>
                <a:latin typeface="Arial Rounded MT Bold" panose="020F0704030504030204" pitchFamily="34" charset="0"/>
                <a:ea typeface="Yu Mincho" panose="02020400000000000000" pitchFamily="18" charset="-128"/>
                <a:cs typeface="Times New Roman" panose="02020603050405020304" pitchFamily="18" charset="0"/>
              </a:rPr>
              <a:t>, TRAORE Oumar et BADO Ines</a:t>
            </a:r>
            <a:endParaRPr lang="fr-FR" sz="1800" u="sng" dirty="0">
              <a:ln>
                <a:noFill/>
              </a:ln>
              <a:solidFill>
                <a:srgbClr val="000000"/>
              </a:solidFill>
              <a:effectLst>
                <a:outerShdw blurRad="38100" dist="19050" dir="2700000" algn="tl">
                  <a:schemeClr val="dk1">
                    <a:alpha val="40000"/>
                  </a:schemeClr>
                </a:outerShdw>
              </a:effectLst>
              <a:latin typeface="Arial Rounded MT Bold" panose="020F0704030504030204" pitchFamily="34" charset="0"/>
              <a:ea typeface="Yu Mincho" panose="02020400000000000000" pitchFamily="18" charset="-128"/>
              <a:cs typeface="Times New Roman" panose="02020603050405020304" pitchFamily="18" charset="0"/>
            </a:endParaRPr>
          </a:p>
        </p:txBody>
      </p:sp>
      <p:sp>
        <p:nvSpPr>
          <p:cNvPr id="3" name="ZoneTexte 2">
            <a:extLst>
              <a:ext uri="{FF2B5EF4-FFF2-40B4-BE49-F238E27FC236}">
                <a16:creationId xmlns:a16="http://schemas.microsoft.com/office/drawing/2014/main" id="{07FF1577-6FE9-A534-234D-BD6A717C6CD6}"/>
              </a:ext>
            </a:extLst>
          </p:cNvPr>
          <p:cNvSpPr txBox="1"/>
          <p:nvPr/>
        </p:nvSpPr>
        <p:spPr>
          <a:xfrm>
            <a:off x="1976512" y="1461745"/>
            <a:ext cx="8348887" cy="400110"/>
          </a:xfrm>
          <a:prstGeom prst="rect">
            <a:avLst/>
          </a:prstGeom>
          <a:noFill/>
        </p:spPr>
        <p:txBody>
          <a:bodyPr wrap="square" rtlCol="0">
            <a:spAutoFit/>
          </a:bodyPr>
          <a:lstStyle/>
          <a:p>
            <a:pPr algn="ctr"/>
            <a:r>
              <a:rPr lang="fr-FR" sz="2000" b="1" dirty="0"/>
              <a:t>Master </a:t>
            </a:r>
            <a:r>
              <a:rPr lang="fr-FR" sz="2000" b="1" dirty="0">
                <a:solidFill>
                  <a:srgbClr val="FF0000"/>
                </a:solidFill>
              </a:rPr>
              <a:t>S</a:t>
            </a:r>
            <a:r>
              <a:rPr lang="fr-FR" sz="2000" dirty="0"/>
              <a:t>ciences de </a:t>
            </a:r>
            <a:r>
              <a:rPr lang="fr-FR" sz="2000" b="1" dirty="0">
                <a:solidFill>
                  <a:srgbClr val="FF0000"/>
                </a:solidFill>
              </a:rPr>
              <a:t>D</a:t>
            </a:r>
            <a:r>
              <a:rPr lang="fr-FR" sz="2000" dirty="0"/>
              <a:t>onnées (</a:t>
            </a:r>
            <a:r>
              <a:rPr lang="fr-FR" sz="2000" b="1" dirty="0">
                <a:solidFill>
                  <a:srgbClr val="FF0000"/>
                </a:solidFill>
              </a:rPr>
              <a:t>SD</a:t>
            </a:r>
            <a:r>
              <a:rPr lang="fr-FR" sz="2000" dirty="0"/>
              <a:t>)</a:t>
            </a:r>
            <a:endParaRPr lang="fr-BF" sz="2000" dirty="0"/>
          </a:p>
        </p:txBody>
      </p:sp>
      <p:pic>
        <p:nvPicPr>
          <p:cNvPr id="4" name="Image 3">
            <a:extLst>
              <a:ext uri="{FF2B5EF4-FFF2-40B4-BE49-F238E27FC236}">
                <a16:creationId xmlns:a16="http://schemas.microsoft.com/office/drawing/2014/main" id="{8D40A645-F1EE-7040-5EEB-9E46A93DCC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150" y="219863"/>
            <a:ext cx="1962393" cy="1977390"/>
          </a:xfrm>
          <a:prstGeom prst="rect">
            <a:avLst/>
          </a:prstGeom>
        </p:spPr>
      </p:pic>
      <p:pic>
        <p:nvPicPr>
          <p:cNvPr id="8" name="Image 7">
            <a:extLst>
              <a:ext uri="{FF2B5EF4-FFF2-40B4-BE49-F238E27FC236}">
                <a16:creationId xmlns:a16="http://schemas.microsoft.com/office/drawing/2014/main" id="{9A66C466-2764-A55C-9E0E-95D5AF64DC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95199" y="350621"/>
            <a:ext cx="1962393" cy="1763670"/>
          </a:xfrm>
          <a:prstGeom prst="rect">
            <a:avLst/>
          </a:prstGeom>
        </p:spPr>
      </p:pic>
      <p:sp>
        <p:nvSpPr>
          <p:cNvPr id="5" name="ZoneTexte 9">
            <a:extLst>
              <a:ext uri="{FF2B5EF4-FFF2-40B4-BE49-F238E27FC236}">
                <a16:creationId xmlns:a16="http://schemas.microsoft.com/office/drawing/2014/main" id="{7EAC59E7-D1AE-2623-94A0-BE70C25FBDC8}"/>
              </a:ext>
            </a:extLst>
          </p:cNvPr>
          <p:cNvSpPr txBox="1"/>
          <p:nvPr/>
        </p:nvSpPr>
        <p:spPr>
          <a:xfrm>
            <a:off x="3876489" y="5613578"/>
            <a:ext cx="4439020" cy="369332"/>
          </a:xfrm>
          <a:prstGeom prst="rect">
            <a:avLst/>
          </a:prstGeom>
          <a:noFill/>
        </p:spPr>
        <p:txBody>
          <a:bodyPr wrap="square" rtlCol="0">
            <a:spAutoFit/>
          </a:bodyPr>
          <a:lstStyle/>
          <a:p>
            <a:pPr marL="6350" indent="-6350" algn="ctr">
              <a:spcAft>
                <a:spcPts val="25"/>
              </a:spcAft>
            </a:pPr>
            <a:r>
              <a:rPr lang="fr-FR" b="1" dirty="0">
                <a:latin typeface="Roboto" panose="02000000000000000000" pitchFamily="2" charset="0"/>
                <a:ea typeface="Roboto" panose="02000000000000000000" pitchFamily="2" charset="0"/>
                <a:cs typeface="Roboto" panose="02000000000000000000" pitchFamily="2" charset="0"/>
              </a:rPr>
              <a:t>Dr Constantin DRABO</a:t>
            </a:r>
            <a:endParaRPr lang="fr-FR" dirty="0">
              <a:latin typeface="Roboto" panose="02000000000000000000" pitchFamily="2" charset="0"/>
              <a:ea typeface="Roboto" panose="02000000000000000000" pitchFamily="2" charset="0"/>
              <a:cs typeface="Roboto" panose="02000000000000000000" pitchFamily="2" charset="0"/>
            </a:endParaRPr>
          </a:p>
        </p:txBody>
      </p:sp>
      <p:sp>
        <p:nvSpPr>
          <p:cNvPr id="6" name="ZoneTexte 5">
            <a:extLst>
              <a:ext uri="{FF2B5EF4-FFF2-40B4-BE49-F238E27FC236}">
                <a16:creationId xmlns:a16="http://schemas.microsoft.com/office/drawing/2014/main" id="{574EB6A4-8194-9B67-489F-6E94FCE1DFD2}"/>
              </a:ext>
            </a:extLst>
          </p:cNvPr>
          <p:cNvSpPr txBox="1"/>
          <p:nvPr/>
        </p:nvSpPr>
        <p:spPr>
          <a:xfrm>
            <a:off x="4060876" y="1994570"/>
            <a:ext cx="4541107" cy="400110"/>
          </a:xfrm>
          <a:prstGeom prst="rect">
            <a:avLst/>
          </a:prstGeom>
          <a:noFill/>
        </p:spPr>
        <p:txBody>
          <a:bodyPr wrap="square" rtlCol="0">
            <a:spAutoFit/>
          </a:bodyPr>
          <a:lstStyle/>
          <a:p>
            <a:pPr algn="ctr"/>
            <a:r>
              <a:rPr lang="fr-FR" sz="2000" b="1" dirty="0"/>
              <a:t>BIG DATA &amp; MACHINE LEARNING</a:t>
            </a:r>
            <a:endParaRPr lang="fr-BF" sz="2000" dirty="0"/>
          </a:p>
        </p:txBody>
      </p:sp>
    </p:spTree>
    <p:extLst>
      <p:ext uri="{BB962C8B-B14F-4D97-AF65-F5344CB8AC3E}">
        <p14:creationId xmlns:p14="http://schemas.microsoft.com/office/powerpoint/2010/main" val="228972273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3DCAA7-057F-09FD-EB06-589A2E884432}"/>
            </a:ext>
          </a:extLst>
        </p:cNvPr>
        <p:cNvGrpSpPr/>
        <p:nvPr/>
      </p:nvGrpSpPr>
      <p:grpSpPr>
        <a:xfrm>
          <a:off x="0" y="0"/>
          <a:ext cx="0" cy="0"/>
          <a:chOff x="0" y="0"/>
          <a:chExt cx="0" cy="0"/>
        </a:xfrm>
      </p:grpSpPr>
      <p:sp>
        <p:nvSpPr>
          <p:cNvPr id="4" name="Titre 1">
            <a:extLst>
              <a:ext uri="{FF2B5EF4-FFF2-40B4-BE49-F238E27FC236}">
                <a16:creationId xmlns:a16="http://schemas.microsoft.com/office/drawing/2014/main" id="{0DD75919-7DDD-B031-262D-CBC1B32BA5B5}"/>
              </a:ext>
            </a:extLst>
          </p:cNvPr>
          <p:cNvSpPr txBox="1">
            <a:spLocks/>
          </p:cNvSpPr>
          <p:nvPr/>
        </p:nvSpPr>
        <p:spPr>
          <a:xfrm>
            <a:off x="2916194" y="878381"/>
            <a:ext cx="7018639" cy="103328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dirty="0"/>
              <a:t>Étape 2 : Serving Layer</a:t>
            </a:r>
            <a:endParaRPr lang="fr-FR" dirty="0">
              <a:latin typeface="Times New Roman" panose="02020603050405020304" pitchFamily="18" charset="0"/>
              <a:cs typeface="Times New Roman" panose="02020603050405020304" pitchFamily="18" charset="0"/>
            </a:endParaRPr>
          </a:p>
        </p:txBody>
      </p:sp>
      <p:sp>
        <p:nvSpPr>
          <p:cNvPr id="5" name="ZoneTexte 4">
            <a:extLst>
              <a:ext uri="{FF2B5EF4-FFF2-40B4-BE49-F238E27FC236}">
                <a16:creationId xmlns:a16="http://schemas.microsoft.com/office/drawing/2014/main" id="{911111D4-0416-59DB-E45D-842C0C1BCA74}"/>
              </a:ext>
            </a:extLst>
          </p:cNvPr>
          <p:cNvSpPr txBox="1"/>
          <p:nvPr/>
        </p:nvSpPr>
        <p:spPr>
          <a:xfrm>
            <a:off x="3101546" y="2397211"/>
            <a:ext cx="6598508" cy="3416320"/>
          </a:xfrm>
          <a:prstGeom prst="rect">
            <a:avLst/>
          </a:prstGeom>
          <a:noFill/>
        </p:spPr>
        <p:txBody>
          <a:bodyPr wrap="square" rtlCol="0">
            <a:spAutoFit/>
          </a:bodyPr>
          <a:lstStyle/>
          <a:p>
            <a:r>
              <a:rPr lang="fr-FR" sz="2400" dirty="0"/>
              <a:t>• Technologie : ElasticSearch pour stocker et indexer les données collectées.</a:t>
            </a:r>
          </a:p>
          <a:p>
            <a:endParaRPr lang="fr-FR" sz="2400" dirty="0"/>
          </a:p>
          <a:p>
            <a:r>
              <a:rPr lang="fr-FR" sz="2400" dirty="0"/>
              <a:t>• Méthodes :</a:t>
            </a:r>
          </a:p>
          <a:p>
            <a:r>
              <a:rPr lang="fr-FR" sz="2400" dirty="0"/>
              <a:t>  - Création d'index pour les données financières.</a:t>
            </a:r>
          </a:p>
          <a:p>
            <a:r>
              <a:rPr lang="fr-FR" sz="2400" dirty="0"/>
              <a:t>  - Requêtes pour filtrer et récupérer les informations nécessaires.</a:t>
            </a:r>
          </a:p>
          <a:p>
            <a:endParaRPr lang="fr-FR" sz="2400" dirty="0"/>
          </a:p>
        </p:txBody>
      </p:sp>
      <p:sp>
        <p:nvSpPr>
          <p:cNvPr id="3" name="Espace réservé du numéro de diapositive 2">
            <a:extLst>
              <a:ext uri="{FF2B5EF4-FFF2-40B4-BE49-F238E27FC236}">
                <a16:creationId xmlns:a16="http://schemas.microsoft.com/office/drawing/2014/main" id="{C3CBD8DC-BA8C-D25B-A2B0-BE1D5DE2998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4139705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265549-32EF-21B6-291D-350896437BA4}"/>
            </a:ext>
          </a:extLst>
        </p:cNvPr>
        <p:cNvGrpSpPr/>
        <p:nvPr/>
      </p:nvGrpSpPr>
      <p:grpSpPr>
        <a:xfrm>
          <a:off x="0" y="0"/>
          <a:ext cx="0" cy="0"/>
          <a:chOff x="0" y="0"/>
          <a:chExt cx="0" cy="0"/>
        </a:xfrm>
      </p:grpSpPr>
      <p:sp>
        <p:nvSpPr>
          <p:cNvPr id="4" name="Titre 1">
            <a:extLst>
              <a:ext uri="{FF2B5EF4-FFF2-40B4-BE49-F238E27FC236}">
                <a16:creationId xmlns:a16="http://schemas.microsoft.com/office/drawing/2014/main" id="{91C88F7F-20A2-9442-6A53-D386775C3202}"/>
              </a:ext>
            </a:extLst>
          </p:cNvPr>
          <p:cNvSpPr txBox="1">
            <a:spLocks/>
          </p:cNvSpPr>
          <p:nvPr/>
        </p:nvSpPr>
        <p:spPr>
          <a:xfrm>
            <a:off x="2866767" y="119623"/>
            <a:ext cx="7018639" cy="103328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dirty="0"/>
              <a:t>Étape 2 : Serving Layer</a:t>
            </a:r>
            <a:endParaRPr lang="fr-FR" dirty="0">
              <a:latin typeface="Times New Roman" panose="02020603050405020304" pitchFamily="18" charset="0"/>
              <a:cs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96904D64-3094-1255-3AA9-36BC843C2469}"/>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6" name="Image 5">
            <a:extLst>
              <a:ext uri="{FF2B5EF4-FFF2-40B4-BE49-F238E27FC236}">
                <a16:creationId xmlns:a16="http://schemas.microsoft.com/office/drawing/2014/main" id="{2C61F081-7A8D-0E35-868B-8F9070A52FB4}"/>
              </a:ext>
            </a:extLst>
          </p:cNvPr>
          <p:cNvPicPr>
            <a:picLocks noChangeAspect="1"/>
          </p:cNvPicPr>
          <p:nvPr/>
        </p:nvPicPr>
        <p:blipFill>
          <a:blip r:embed="rId2"/>
          <a:srcRect r="48493"/>
          <a:stretch>
            <a:fillRect/>
          </a:stretch>
        </p:blipFill>
        <p:spPr>
          <a:xfrm>
            <a:off x="2866767" y="787782"/>
            <a:ext cx="7801233" cy="5908858"/>
          </a:xfrm>
          <a:prstGeom prst="rect">
            <a:avLst/>
          </a:prstGeom>
        </p:spPr>
      </p:pic>
    </p:spTree>
    <p:extLst>
      <p:ext uri="{BB962C8B-B14F-4D97-AF65-F5344CB8AC3E}">
        <p14:creationId xmlns:p14="http://schemas.microsoft.com/office/powerpoint/2010/main" val="3316846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EC015D-617E-D072-F644-D89D69FF2080}"/>
            </a:ext>
          </a:extLst>
        </p:cNvPr>
        <p:cNvGrpSpPr/>
        <p:nvPr/>
      </p:nvGrpSpPr>
      <p:grpSpPr>
        <a:xfrm>
          <a:off x="0" y="0"/>
          <a:ext cx="0" cy="0"/>
          <a:chOff x="0" y="0"/>
          <a:chExt cx="0" cy="0"/>
        </a:xfrm>
      </p:grpSpPr>
      <p:sp>
        <p:nvSpPr>
          <p:cNvPr id="4" name="Titre 1">
            <a:extLst>
              <a:ext uri="{FF2B5EF4-FFF2-40B4-BE49-F238E27FC236}">
                <a16:creationId xmlns:a16="http://schemas.microsoft.com/office/drawing/2014/main" id="{DCFA80C9-BCC5-8952-9AF9-460F0EE83862}"/>
              </a:ext>
            </a:extLst>
          </p:cNvPr>
          <p:cNvSpPr txBox="1">
            <a:spLocks/>
          </p:cNvSpPr>
          <p:nvPr/>
        </p:nvSpPr>
        <p:spPr>
          <a:xfrm>
            <a:off x="2866767" y="119623"/>
            <a:ext cx="7018639" cy="103328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dirty="0"/>
              <a:t>Étape 2 : Serving Layer</a:t>
            </a:r>
            <a:endParaRPr lang="fr-FR" dirty="0">
              <a:latin typeface="Times New Roman" panose="02020603050405020304" pitchFamily="18" charset="0"/>
              <a:cs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8E859E6D-CCC7-6656-D0D2-FF9A5FFA00E4}"/>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5" name="Image 4">
            <a:extLst>
              <a:ext uri="{FF2B5EF4-FFF2-40B4-BE49-F238E27FC236}">
                <a16:creationId xmlns:a16="http://schemas.microsoft.com/office/drawing/2014/main" id="{10BA72D4-AF2C-DBB0-ACF4-8CFB737D8BB9}"/>
              </a:ext>
            </a:extLst>
          </p:cNvPr>
          <p:cNvPicPr>
            <a:picLocks noChangeAspect="1"/>
          </p:cNvPicPr>
          <p:nvPr/>
        </p:nvPicPr>
        <p:blipFill>
          <a:blip r:embed="rId2"/>
          <a:srcRect r="33640" b="3501"/>
          <a:stretch>
            <a:fillRect/>
          </a:stretch>
        </p:blipFill>
        <p:spPr>
          <a:xfrm>
            <a:off x="3035622" y="724842"/>
            <a:ext cx="7035136" cy="6133158"/>
          </a:xfrm>
          <a:prstGeom prst="rect">
            <a:avLst/>
          </a:prstGeom>
        </p:spPr>
      </p:pic>
    </p:spTree>
    <p:extLst>
      <p:ext uri="{BB962C8B-B14F-4D97-AF65-F5344CB8AC3E}">
        <p14:creationId xmlns:p14="http://schemas.microsoft.com/office/powerpoint/2010/main" val="4293889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2A09D-109A-F7EF-455E-D169CFCBDABB}"/>
            </a:ext>
          </a:extLst>
        </p:cNvPr>
        <p:cNvGrpSpPr/>
        <p:nvPr/>
      </p:nvGrpSpPr>
      <p:grpSpPr>
        <a:xfrm>
          <a:off x="0" y="0"/>
          <a:ext cx="0" cy="0"/>
          <a:chOff x="0" y="0"/>
          <a:chExt cx="0" cy="0"/>
        </a:xfrm>
      </p:grpSpPr>
      <p:sp>
        <p:nvSpPr>
          <p:cNvPr id="4" name="Titre 1">
            <a:extLst>
              <a:ext uri="{FF2B5EF4-FFF2-40B4-BE49-F238E27FC236}">
                <a16:creationId xmlns:a16="http://schemas.microsoft.com/office/drawing/2014/main" id="{B513FFAD-4A4C-7CF7-18C3-ABFCF2797FAA}"/>
              </a:ext>
            </a:extLst>
          </p:cNvPr>
          <p:cNvSpPr txBox="1">
            <a:spLocks/>
          </p:cNvSpPr>
          <p:nvPr/>
        </p:nvSpPr>
        <p:spPr>
          <a:xfrm>
            <a:off x="2916194" y="878381"/>
            <a:ext cx="7018639" cy="1033284"/>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dirty="0"/>
              <a:t>Étape 3 : Modèle de Machine Learning</a:t>
            </a:r>
            <a:endParaRPr lang="fr-FR" dirty="0">
              <a:latin typeface="Times New Roman" panose="02020603050405020304" pitchFamily="18" charset="0"/>
              <a:cs typeface="Times New Roman" panose="02020603050405020304" pitchFamily="18" charset="0"/>
            </a:endParaRPr>
          </a:p>
        </p:txBody>
      </p:sp>
      <p:sp>
        <p:nvSpPr>
          <p:cNvPr id="5" name="ZoneTexte 4">
            <a:extLst>
              <a:ext uri="{FF2B5EF4-FFF2-40B4-BE49-F238E27FC236}">
                <a16:creationId xmlns:a16="http://schemas.microsoft.com/office/drawing/2014/main" id="{6DDB9AEA-7016-7B5E-5BDF-9892C1FB76F4}"/>
              </a:ext>
            </a:extLst>
          </p:cNvPr>
          <p:cNvSpPr txBox="1"/>
          <p:nvPr/>
        </p:nvSpPr>
        <p:spPr>
          <a:xfrm>
            <a:off x="1101634" y="1942279"/>
            <a:ext cx="11090366" cy="4893647"/>
          </a:xfrm>
          <a:prstGeom prst="rect">
            <a:avLst/>
          </a:prstGeom>
          <a:noFill/>
        </p:spPr>
        <p:txBody>
          <a:bodyPr wrap="square" rtlCol="0">
            <a:spAutoFit/>
          </a:bodyPr>
          <a:lstStyle/>
          <a:p>
            <a:r>
              <a:rPr lang="fr-FR" sz="2400" dirty="0"/>
              <a:t>• </a:t>
            </a:r>
            <a:r>
              <a:rPr lang="fr-FR" sz="2400" b="1" dirty="0"/>
              <a:t>Objectif : </a:t>
            </a:r>
            <a:r>
              <a:rPr lang="fr-FR" sz="2400" dirty="0"/>
              <a:t>Prédire le prix de clôture en fonction du volume.</a:t>
            </a:r>
          </a:p>
          <a:p>
            <a:endParaRPr lang="fr-FR" sz="2400" dirty="0"/>
          </a:p>
          <a:p>
            <a:r>
              <a:rPr lang="fr-FR" sz="2400" dirty="0"/>
              <a:t>• </a:t>
            </a:r>
            <a:r>
              <a:rPr lang="fr-FR" sz="2400" b="1" dirty="0"/>
              <a:t>Processus :</a:t>
            </a:r>
          </a:p>
          <a:p>
            <a:pPr algn="just"/>
            <a:r>
              <a:rPr lang="fr-FR" sz="2400" dirty="0"/>
              <a:t>  - </a:t>
            </a:r>
            <a:r>
              <a:rPr lang="fr-FR" sz="2400" u="sng" dirty="0"/>
              <a:t>Nettoyage et préparation </a:t>
            </a:r>
            <a:r>
              <a:rPr lang="fr-FR" sz="2400" dirty="0"/>
              <a:t>des données.</a:t>
            </a:r>
          </a:p>
          <a:p>
            <a:pPr lvl="0" algn="just"/>
            <a:r>
              <a:rPr lang="fr-FR" sz="2400" dirty="0"/>
              <a:t>  -</a:t>
            </a:r>
            <a:r>
              <a:rPr lang="fr-FR" sz="2400" u="sng" dirty="0"/>
              <a:t>Préparation des données </a:t>
            </a:r>
            <a:r>
              <a:rPr lang="fr-FR" sz="2400" dirty="0"/>
              <a:t>: Extraction des documents depuis 	</a:t>
            </a:r>
            <a:r>
              <a:rPr lang="fr-FR" sz="2400" dirty="0" err="1"/>
              <a:t>Elasticsearch</a:t>
            </a:r>
            <a:r>
              <a:rPr lang="fr-FR" sz="2400" dirty="0"/>
              <a:t>, transformation en </a:t>
            </a:r>
            <a:r>
              <a:rPr lang="fr-FR" sz="2400" dirty="0" err="1"/>
              <a:t>DataFrame</a:t>
            </a:r>
            <a:r>
              <a:rPr lang="fr-FR" sz="2400" dirty="0"/>
              <a:t> avec Pandas, puis 	séparation en deux ensembles :</a:t>
            </a:r>
          </a:p>
          <a:p>
            <a:pPr lvl="0" algn="just"/>
            <a:r>
              <a:rPr lang="fr-FR" sz="2400" dirty="0"/>
              <a:t>		Ensemble d'entraînement : 80 %</a:t>
            </a:r>
          </a:p>
          <a:p>
            <a:pPr lvl="0" algn="just"/>
            <a:r>
              <a:rPr lang="fr-FR" sz="2400" dirty="0"/>
              <a:t>		Ensemble de test : 20 %</a:t>
            </a:r>
          </a:p>
          <a:p>
            <a:pPr lvl="0" algn="just"/>
            <a:r>
              <a:rPr lang="fr-FR" sz="2400" dirty="0"/>
              <a:t>   -</a:t>
            </a:r>
            <a:r>
              <a:rPr lang="fr-FR" sz="2400" u="sng" dirty="0"/>
              <a:t>Modèles testés </a:t>
            </a:r>
            <a:r>
              <a:rPr lang="fr-FR" sz="2400" dirty="0"/>
              <a:t>:</a:t>
            </a:r>
            <a:r>
              <a:rPr lang="fr-FR" dirty="0"/>
              <a:t>Régression linéaire, Forêt aléatoire (</a:t>
            </a:r>
            <a:r>
              <a:rPr lang="fr-FR" i="1" dirty="0" err="1"/>
              <a:t>Random</a:t>
            </a:r>
            <a:r>
              <a:rPr lang="fr-FR" i="1" dirty="0"/>
              <a:t> Forest</a:t>
            </a:r>
            <a:r>
              <a:rPr lang="fr-FR" dirty="0"/>
              <a:t>),</a:t>
            </a:r>
            <a:r>
              <a:rPr lang="fr-FR" i="1" dirty="0"/>
              <a:t>Gradient </a:t>
            </a:r>
            <a:r>
              <a:rPr lang="fr-FR" i="1" dirty="0" err="1"/>
              <a:t>Boosting</a:t>
            </a:r>
            <a:endParaRPr lang="fr-FR" dirty="0"/>
          </a:p>
          <a:p>
            <a:pPr lvl="0" algn="just"/>
            <a:r>
              <a:rPr lang="fr-FR" sz="2400" dirty="0"/>
              <a:t>   -</a:t>
            </a:r>
            <a:r>
              <a:rPr lang="fr-FR" sz="2400" u="sng" dirty="0"/>
              <a:t>Métriques d’évaluation :</a:t>
            </a:r>
            <a:r>
              <a:rPr lang="fr-FR" dirty="0"/>
              <a:t>MSE (</a:t>
            </a:r>
            <a:r>
              <a:rPr lang="fr-FR" i="1" dirty="0" err="1"/>
              <a:t>Mean</a:t>
            </a:r>
            <a:r>
              <a:rPr lang="fr-FR" i="1" dirty="0"/>
              <a:t> </a:t>
            </a:r>
            <a:r>
              <a:rPr lang="fr-FR" i="1" dirty="0" err="1"/>
              <a:t>Squared</a:t>
            </a:r>
            <a:r>
              <a:rPr lang="fr-FR" i="1" dirty="0"/>
              <a:t> </a:t>
            </a:r>
            <a:r>
              <a:rPr lang="fr-FR" i="1" dirty="0" err="1"/>
              <a:t>Error</a:t>
            </a:r>
            <a:r>
              <a:rPr lang="fr-FR" dirty="0"/>
              <a:t>), R² (</a:t>
            </a:r>
            <a:r>
              <a:rPr lang="fr-FR" i="1" dirty="0"/>
              <a:t>coefficient de détermination</a:t>
            </a:r>
            <a:r>
              <a:rPr lang="fr-FR" dirty="0"/>
              <a:t>)</a:t>
            </a:r>
          </a:p>
          <a:p>
            <a:pPr lvl="0"/>
            <a:endParaRPr lang="fr-FR" sz="2400" dirty="0"/>
          </a:p>
          <a:p>
            <a:endParaRPr lang="fr-FR" sz="2400" dirty="0"/>
          </a:p>
        </p:txBody>
      </p:sp>
      <p:sp>
        <p:nvSpPr>
          <p:cNvPr id="3" name="Espace réservé du numéro de diapositive 2">
            <a:extLst>
              <a:ext uri="{FF2B5EF4-FFF2-40B4-BE49-F238E27FC236}">
                <a16:creationId xmlns:a16="http://schemas.microsoft.com/office/drawing/2014/main" id="{FB3A70FD-00C3-FDDC-7C61-05D9723E25BE}"/>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807439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1B228-1767-3D99-37B8-93594486180B}"/>
            </a:ext>
          </a:extLst>
        </p:cNvPr>
        <p:cNvGrpSpPr/>
        <p:nvPr/>
      </p:nvGrpSpPr>
      <p:grpSpPr>
        <a:xfrm>
          <a:off x="0" y="0"/>
          <a:ext cx="0" cy="0"/>
          <a:chOff x="0" y="0"/>
          <a:chExt cx="0" cy="0"/>
        </a:xfrm>
      </p:grpSpPr>
      <p:sp>
        <p:nvSpPr>
          <p:cNvPr id="4" name="Titre 1">
            <a:extLst>
              <a:ext uri="{FF2B5EF4-FFF2-40B4-BE49-F238E27FC236}">
                <a16:creationId xmlns:a16="http://schemas.microsoft.com/office/drawing/2014/main" id="{AEF2E80A-48F5-A768-4495-C74641F6EABF}"/>
              </a:ext>
            </a:extLst>
          </p:cNvPr>
          <p:cNvSpPr txBox="1">
            <a:spLocks/>
          </p:cNvSpPr>
          <p:nvPr/>
        </p:nvSpPr>
        <p:spPr>
          <a:xfrm>
            <a:off x="2916194" y="878381"/>
            <a:ext cx="7018639" cy="1033284"/>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dirty="0"/>
              <a:t>Étape 3 : Modèle de Machine Learning</a:t>
            </a:r>
            <a:endParaRPr lang="fr-FR" dirty="0">
              <a:latin typeface="Times New Roman" panose="02020603050405020304" pitchFamily="18" charset="0"/>
              <a:cs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C9D400B2-5C22-C78F-AAAA-1EB479E92450}"/>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6" name="Image 5">
            <a:extLst>
              <a:ext uri="{FF2B5EF4-FFF2-40B4-BE49-F238E27FC236}">
                <a16:creationId xmlns:a16="http://schemas.microsoft.com/office/drawing/2014/main" id="{C33F60DD-A8E8-3B76-AD34-1D7DA17D2FBD}"/>
              </a:ext>
            </a:extLst>
          </p:cNvPr>
          <p:cNvPicPr>
            <a:picLocks noChangeAspect="1"/>
          </p:cNvPicPr>
          <p:nvPr/>
        </p:nvPicPr>
        <p:blipFill>
          <a:blip r:embed="rId2"/>
          <a:stretch>
            <a:fillRect/>
          </a:stretch>
        </p:blipFill>
        <p:spPr>
          <a:xfrm>
            <a:off x="2102177" y="1911665"/>
            <a:ext cx="8586418" cy="4910580"/>
          </a:xfrm>
          <a:prstGeom prst="rect">
            <a:avLst/>
          </a:prstGeom>
        </p:spPr>
      </p:pic>
    </p:spTree>
    <p:extLst>
      <p:ext uri="{BB962C8B-B14F-4D97-AF65-F5344CB8AC3E}">
        <p14:creationId xmlns:p14="http://schemas.microsoft.com/office/powerpoint/2010/main" val="2657174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F3F5C1-1865-7CAF-B615-22B9AE2FFABC}"/>
            </a:ext>
          </a:extLst>
        </p:cNvPr>
        <p:cNvGrpSpPr/>
        <p:nvPr/>
      </p:nvGrpSpPr>
      <p:grpSpPr>
        <a:xfrm>
          <a:off x="0" y="0"/>
          <a:ext cx="0" cy="0"/>
          <a:chOff x="0" y="0"/>
          <a:chExt cx="0" cy="0"/>
        </a:xfrm>
      </p:grpSpPr>
      <p:sp>
        <p:nvSpPr>
          <p:cNvPr id="4" name="Titre 1">
            <a:extLst>
              <a:ext uri="{FF2B5EF4-FFF2-40B4-BE49-F238E27FC236}">
                <a16:creationId xmlns:a16="http://schemas.microsoft.com/office/drawing/2014/main" id="{940CBCDC-AEF8-404B-1D8A-64F1271C1CB8}"/>
              </a:ext>
            </a:extLst>
          </p:cNvPr>
          <p:cNvSpPr txBox="1">
            <a:spLocks/>
          </p:cNvSpPr>
          <p:nvPr/>
        </p:nvSpPr>
        <p:spPr>
          <a:xfrm>
            <a:off x="2916194" y="878381"/>
            <a:ext cx="7018639" cy="1033284"/>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dirty="0"/>
              <a:t>Étape 3 : Modèle de Machine Learning</a:t>
            </a:r>
            <a:endParaRPr lang="fr-FR" dirty="0">
              <a:latin typeface="Times New Roman" panose="02020603050405020304" pitchFamily="18" charset="0"/>
              <a:cs typeface="Times New Roman" panose="02020603050405020304" pitchFamily="18" charset="0"/>
            </a:endParaRPr>
          </a:p>
        </p:txBody>
      </p:sp>
      <p:sp>
        <p:nvSpPr>
          <p:cNvPr id="5" name="ZoneTexte 4">
            <a:extLst>
              <a:ext uri="{FF2B5EF4-FFF2-40B4-BE49-F238E27FC236}">
                <a16:creationId xmlns:a16="http://schemas.microsoft.com/office/drawing/2014/main" id="{68A20564-8104-F8C5-11FF-ED75F94C3233}"/>
              </a:ext>
            </a:extLst>
          </p:cNvPr>
          <p:cNvSpPr txBox="1"/>
          <p:nvPr/>
        </p:nvSpPr>
        <p:spPr>
          <a:xfrm>
            <a:off x="1724298" y="2024744"/>
            <a:ext cx="9117874" cy="3416320"/>
          </a:xfrm>
          <a:prstGeom prst="rect">
            <a:avLst/>
          </a:prstGeom>
          <a:noFill/>
        </p:spPr>
        <p:txBody>
          <a:bodyPr wrap="square" rtlCol="0">
            <a:spAutoFit/>
          </a:bodyPr>
          <a:lstStyle/>
          <a:p>
            <a:r>
              <a:rPr lang="fr-FR" sz="2400" b="1" dirty="0"/>
              <a:t>• Résultats : </a:t>
            </a:r>
            <a:r>
              <a:rPr lang="fr-FR" sz="2400" dirty="0"/>
              <a:t>Calcul des métriques comme MSE et R² pour évaluer les performances.</a:t>
            </a:r>
          </a:p>
          <a:p>
            <a:r>
              <a:rPr lang="fr-FR" sz="2400" dirty="0"/>
              <a:t>	- Régression linéaire (</a:t>
            </a:r>
            <a:r>
              <a:rPr lang="fr-FR" sz="2400" b="1" dirty="0"/>
              <a:t>R² = 0,033 </a:t>
            </a:r>
            <a:r>
              <a:rPr lang="fr-FR" sz="2400" dirty="0"/>
              <a:t>)</a:t>
            </a:r>
          </a:p>
          <a:p>
            <a:endParaRPr lang="fr-FR" sz="2400" dirty="0"/>
          </a:p>
          <a:p>
            <a:r>
              <a:rPr lang="fr-FR" sz="2400" dirty="0"/>
              <a:t>	- Forêt aléatoire  (</a:t>
            </a:r>
            <a:r>
              <a:rPr lang="fr-FR" sz="2400" b="1" dirty="0"/>
              <a:t>R² = 0,9823 </a:t>
            </a:r>
            <a:r>
              <a:rPr lang="fr-FR" sz="2400" dirty="0"/>
              <a:t>)</a:t>
            </a:r>
          </a:p>
          <a:p>
            <a:endParaRPr lang="fr-FR" sz="2400" dirty="0"/>
          </a:p>
          <a:p>
            <a:r>
              <a:rPr lang="fr-FR" sz="2400" dirty="0"/>
              <a:t>	-</a:t>
            </a:r>
            <a:r>
              <a:rPr lang="fr-FR" sz="2400" i="1" dirty="0"/>
              <a:t>Gradient </a:t>
            </a:r>
            <a:r>
              <a:rPr lang="fr-FR" sz="2400" i="1" dirty="0" err="1"/>
              <a:t>Boosting</a:t>
            </a:r>
            <a:r>
              <a:rPr lang="fr-FR" sz="2400" i="1" dirty="0"/>
              <a:t> </a:t>
            </a:r>
            <a:r>
              <a:rPr lang="fr-FR" sz="2400" dirty="0"/>
              <a:t>(</a:t>
            </a:r>
            <a:r>
              <a:rPr lang="fr-FR" sz="2400" b="1" dirty="0"/>
              <a:t>R² = 0,42 </a:t>
            </a:r>
            <a:r>
              <a:rPr lang="fr-FR" sz="2400" dirty="0"/>
              <a:t>)</a:t>
            </a:r>
          </a:p>
          <a:p>
            <a:endParaRPr lang="fr-FR" sz="2400" dirty="0"/>
          </a:p>
          <a:p>
            <a:r>
              <a:rPr lang="fr-FR" sz="2400" dirty="0"/>
              <a:t> </a:t>
            </a:r>
            <a:r>
              <a:rPr lang="fr-FR" sz="2400" b="1" dirty="0"/>
              <a:t>• Interprétation</a:t>
            </a:r>
            <a:endParaRPr lang="fr-FR" sz="2400" dirty="0"/>
          </a:p>
        </p:txBody>
      </p:sp>
      <p:sp>
        <p:nvSpPr>
          <p:cNvPr id="3" name="Espace réservé du numéro de diapositive 2">
            <a:extLst>
              <a:ext uri="{FF2B5EF4-FFF2-40B4-BE49-F238E27FC236}">
                <a16:creationId xmlns:a16="http://schemas.microsoft.com/office/drawing/2014/main" id="{8C7D23F9-9B76-B8F6-2256-0CD29F90BFB5}"/>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4048479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66DFDD53-C690-4DD6-B3BC-115E0BAD363F}"/>
              </a:ext>
            </a:extLst>
          </p:cNvPr>
          <p:cNvSpPr txBox="1">
            <a:spLocks/>
          </p:cNvSpPr>
          <p:nvPr/>
        </p:nvSpPr>
        <p:spPr>
          <a:xfrm>
            <a:off x="2916194" y="878381"/>
            <a:ext cx="7018639" cy="103328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dirty="0"/>
              <a:t>Challenges</a:t>
            </a:r>
            <a:endParaRPr lang="fr-FR" dirty="0">
              <a:latin typeface="Times New Roman" panose="02020603050405020304" pitchFamily="18" charset="0"/>
              <a:cs typeface="Times New Roman" panose="02020603050405020304" pitchFamily="18" charset="0"/>
            </a:endParaRPr>
          </a:p>
        </p:txBody>
      </p:sp>
      <p:sp>
        <p:nvSpPr>
          <p:cNvPr id="5" name="ZoneTexte 4">
            <a:extLst>
              <a:ext uri="{FF2B5EF4-FFF2-40B4-BE49-F238E27FC236}">
                <a16:creationId xmlns:a16="http://schemas.microsoft.com/office/drawing/2014/main" id="{DF3761E3-DC20-4C2B-9173-16EA6F71BA87}"/>
              </a:ext>
            </a:extLst>
          </p:cNvPr>
          <p:cNvSpPr txBox="1"/>
          <p:nvPr/>
        </p:nvSpPr>
        <p:spPr>
          <a:xfrm>
            <a:off x="2916194" y="1911665"/>
            <a:ext cx="7481840" cy="4708981"/>
          </a:xfrm>
          <a:prstGeom prst="rect">
            <a:avLst/>
          </a:prstGeom>
          <a:noFill/>
        </p:spPr>
        <p:txBody>
          <a:bodyPr wrap="square" rtlCol="0">
            <a:spAutoFit/>
          </a:bodyPr>
          <a:lstStyle/>
          <a:p>
            <a:r>
              <a:rPr lang="fr-FR" sz="2400" dirty="0"/>
              <a:t>• Problèmes rencontrés :</a:t>
            </a:r>
          </a:p>
          <a:p>
            <a:r>
              <a:rPr lang="fr-FR" sz="2400" dirty="0"/>
              <a:t>  - Gestion des limites d'API Polygon.io.</a:t>
            </a:r>
          </a:p>
          <a:p>
            <a:r>
              <a:rPr lang="fr-FR" sz="2400" dirty="0"/>
              <a:t>  - Doublons dans les données collectées.</a:t>
            </a:r>
          </a:p>
          <a:p>
            <a:r>
              <a:rPr lang="fr-FR" sz="2400" dirty="0"/>
              <a:t>  - Optimisation des performances du modèle.</a:t>
            </a:r>
          </a:p>
          <a:p>
            <a:endParaRPr lang="fr-FR" sz="2400" dirty="0"/>
          </a:p>
          <a:p>
            <a:r>
              <a:rPr lang="fr-FR" sz="2400" dirty="0"/>
              <a:t>• Solutions :</a:t>
            </a:r>
          </a:p>
          <a:p>
            <a:r>
              <a:rPr lang="fr-FR" sz="2400" dirty="0"/>
              <a:t>  - Implémentation de vérifications pour éviter les doublons.</a:t>
            </a:r>
          </a:p>
          <a:p>
            <a:r>
              <a:rPr lang="fr-FR" sz="2400" dirty="0"/>
              <a:t>  - Paramétrage d'ElasticSearch pour des requêtes rapides.</a:t>
            </a:r>
          </a:p>
          <a:p>
            <a:r>
              <a:rPr lang="fr-FR" sz="2400" dirty="0"/>
              <a:t>  - Ajustement des hyperparamètres du modèle.</a:t>
            </a: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5A628CF4-6E6B-AD5B-BBCB-A2497AA4CC3E}"/>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085315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49F66-1C07-31A9-21ED-3FA10B46CC98}"/>
            </a:ext>
          </a:extLst>
        </p:cNvPr>
        <p:cNvGrpSpPr/>
        <p:nvPr/>
      </p:nvGrpSpPr>
      <p:grpSpPr>
        <a:xfrm>
          <a:off x="0" y="0"/>
          <a:ext cx="0" cy="0"/>
          <a:chOff x="0" y="0"/>
          <a:chExt cx="0" cy="0"/>
        </a:xfrm>
      </p:grpSpPr>
      <p:sp>
        <p:nvSpPr>
          <p:cNvPr id="4" name="Titre 1">
            <a:extLst>
              <a:ext uri="{FF2B5EF4-FFF2-40B4-BE49-F238E27FC236}">
                <a16:creationId xmlns:a16="http://schemas.microsoft.com/office/drawing/2014/main" id="{8D534C10-54B5-0C64-7B49-C41B3405DC2E}"/>
              </a:ext>
            </a:extLst>
          </p:cNvPr>
          <p:cNvSpPr txBox="1">
            <a:spLocks/>
          </p:cNvSpPr>
          <p:nvPr/>
        </p:nvSpPr>
        <p:spPr>
          <a:xfrm>
            <a:off x="2916194" y="878381"/>
            <a:ext cx="7018639" cy="103328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dirty="0"/>
              <a:t>Conclusion et Perspectives</a:t>
            </a:r>
            <a:endParaRPr lang="fr-FR" dirty="0">
              <a:latin typeface="Times New Roman" panose="02020603050405020304" pitchFamily="18" charset="0"/>
              <a:cs typeface="Times New Roman" panose="02020603050405020304" pitchFamily="18" charset="0"/>
            </a:endParaRPr>
          </a:p>
        </p:txBody>
      </p:sp>
      <p:sp>
        <p:nvSpPr>
          <p:cNvPr id="5" name="ZoneTexte 4">
            <a:extLst>
              <a:ext uri="{FF2B5EF4-FFF2-40B4-BE49-F238E27FC236}">
                <a16:creationId xmlns:a16="http://schemas.microsoft.com/office/drawing/2014/main" id="{D0D115F3-51CC-B7A8-1078-AB9A412C416D}"/>
              </a:ext>
            </a:extLst>
          </p:cNvPr>
          <p:cNvSpPr txBox="1"/>
          <p:nvPr/>
        </p:nvSpPr>
        <p:spPr>
          <a:xfrm>
            <a:off x="2916194" y="1779687"/>
            <a:ext cx="6598508" cy="5078313"/>
          </a:xfrm>
          <a:prstGeom prst="rect">
            <a:avLst/>
          </a:prstGeom>
          <a:noFill/>
        </p:spPr>
        <p:txBody>
          <a:bodyPr wrap="square" rtlCol="0">
            <a:spAutoFit/>
          </a:bodyPr>
          <a:lstStyle/>
          <a:p>
            <a:r>
              <a:rPr lang="fr-FR" sz="2400" dirty="0"/>
              <a:t>• Résumé :</a:t>
            </a:r>
          </a:p>
          <a:p>
            <a:r>
              <a:rPr lang="fr-FR" sz="2400" dirty="0"/>
              <a:t>  - Pipeline complet pour la collecte, l'analyse et la prédiction des données financières.</a:t>
            </a:r>
          </a:p>
          <a:p>
            <a:endParaRPr lang="fr-FR" sz="2400" dirty="0"/>
          </a:p>
          <a:p>
            <a:r>
              <a:rPr lang="fr-FR" sz="2400" dirty="0"/>
              <a:t>• Perspectives :</a:t>
            </a:r>
          </a:p>
          <a:p>
            <a:r>
              <a:rPr lang="fr-FR" sz="2400" dirty="0"/>
              <a:t>  - Extension à d'autres types de données financières.</a:t>
            </a:r>
          </a:p>
          <a:p>
            <a:r>
              <a:rPr lang="fr-FR" sz="2400" dirty="0"/>
              <a:t>  - Automatisation des mises à jour en temps réel.</a:t>
            </a:r>
          </a:p>
          <a:p>
            <a:r>
              <a:rPr lang="fr-FR" sz="2400" dirty="0"/>
              <a:t>  - Amélioration des performances du modèle.</a:t>
            </a: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C5773B6B-55B7-B9C1-5AD4-BC0FC4701EC8}"/>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818758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B6B7E9-5B03-453A-B703-54A0ADF9B105}"/>
              </a:ext>
            </a:extLst>
          </p:cNvPr>
          <p:cNvSpPr>
            <a:spLocks noGrp="1"/>
          </p:cNvSpPr>
          <p:nvPr>
            <p:ph type="ctrTitle"/>
          </p:nvPr>
        </p:nvSpPr>
        <p:spPr>
          <a:xfrm>
            <a:off x="2916194" y="878381"/>
            <a:ext cx="7018639" cy="1033284"/>
          </a:xfrm>
        </p:spPr>
        <p:txBody>
          <a:bodyPr/>
          <a:lstStyle/>
          <a:p>
            <a:pPr algn="ctr"/>
            <a:r>
              <a:rPr lang="fr-FR" dirty="0">
                <a:latin typeface="Times New Roman" panose="02020603050405020304" pitchFamily="18" charset="0"/>
                <a:cs typeface="Times New Roman" panose="02020603050405020304" pitchFamily="18" charset="0"/>
              </a:rPr>
              <a:t>PLAN</a:t>
            </a:r>
          </a:p>
        </p:txBody>
      </p:sp>
      <p:sp>
        <p:nvSpPr>
          <p:cNvPr id="3" name="Sous-titre 2">
            <a:extLst>
              <a:ext uri="{FF2B5EF4-FFF2-40B4-BE49-F238E27FC236}">
                <a16:creationId xmlns:a16="http://schemas.microsoft.com/office/drawing/2014/main" id="{0A2985A9-0265-4D2C-9536-C8383AE9100F}"/>
              </a:ext>
            </a:extLst>
          </p:cNvPr>
          <p:cNvSpPr>
            <a:spLocks noGrp="1"/>
          </p:cNvSpPr>
          <p:nvPr>
            <p:ph type="subTitle" idx="1"/>
          </p:nvPr>
        </p:nvSpPr>
        <p:spPr>
          <a:xfrm>
            <a:off x="3738391" y="2421015"/>
            <a:ext cx="6333071" cy="3222139"/>
          </a:xfrm>
        </p:spPr>
        <p:txBody>
          <a:bodyPr>
            <a:normAutofit/>
          </a:bodyPr>
          <a:lstStyle/>
          <a:p>
            <a:pPr marL="285750" indent="-285750">
              <a:buFont typeface="Wingdings" panose="05000000000000000000" pitchFamily="2" charset="2"/>
              <a:buChar char="§"/>
            </a:pPr>
            <a:r>
              <a:rPr lang="fr-FR" sz="3600" dirty="0">
                <a:latin typeface="Times New Roman" panose="02020603050405020304" pitchFamily="18" charset="0"/>
                <a:cs typeface="Times New Roman" panose="02020603050405020304" pitchFamily="18" charset="0"/>
              </a:rPr>
              <a:t>INTRODUCTION</a:t>
            </a:r>
          </a:p>
          <a:p>
            <a:pPr marL="285750" indent="-285750">
              <a:buFont typeface="Wingdings" panose="05000000000000000000" pitchFamily="2" charset="2"/>
              <a:buChar char="§"/>
            </a:pPr>
            <a:r>
              <a:rPr lang="fr-FR" sz="3600" dirty="0">
                <a:latin typeface="Times New Roman" panose="02020603050405020304" pitchFamily="18" charset="0"/>
                <a:cs typeface="Times New Roman" panose="02020603050405020304" pitchFamily="18" charset="0"/>
              </a:rPr>
              <a:t>ARCHITECTURE KAPPA</a:t>
            </a:r>
          </a:p>
          <a:p>
            <a:pPr marL="285750" indent="-285750">
              <a:buFont typeface="Wingdings" panose="05000000000000000000" pitchFamily="2" charset="2"/>
              <a:buChar char="§"/>
            </a:pPr>
            <a:r>
              <a:rPr lang="fr-FR" sz="3600" dirty="0">
                <a:latin typeface="Times New Roman" panose="02020603050405020304" pitchFamily="18" charset="0"/>
                <a:cs typeface="Times New Roman" panose="02020603050405020304" pitchFamily="18" charset="0"/>
              </a:rPr>
              <a:t>CHALLENGES</a:t>
            </a:r>
          </a:p>
          <a:p>
            <a:pPr marL="285750" indent="-285750">
              <a:buFont typeface="Wingdings" panose="05000000000000000000" pitchFamily="2" charset="2"/>
              <a:buChar char="§"/>
            </a:pPr>
            <a:r>
              <a:rPr lang="fr-FR" sz="36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333413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66DFDD53-C690-4DD6-B3BC-115E0BAD363F}"/>
              </a:ext>
            </a:extLst>
          </p:cNvPr>
          <p:cNvSpPr txBox="1">
            <a:spLocks/>
          </p:cNvSpPr>
          <p:nvPr/>
        </p:nvSpPr>
        <p:spPr>
          <a:xfrm>
            <a:off x="2916194" y="878381"/>
            <a:ext cx="7018639" cy="103328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dirty="0">
                <a:latin typeface="Times New Roman" panose="02020603050405020304" pitchFamily="18" charset="0"/>
                <a:cs typeface="Times New Roman" panose="02020603050405020304" pitchFamily="18" charset="0"/>
              </a:rPr>
              <a:t>INTRODUCTION</a:t>
            </a:r>
          </a:p>
        </p:txBody>
      </p:sp>
      <p:sp>
        <p:nvSpPr>
          <p:cNvPr id="5" name="ZoneTexte 4">
            <a:extLst>
              <a:ext uri="{FF2B5EF4-FFF2-40B4-BE49-F238E27FC236}">
                <a16:creationId xmlns:a16="http://schemas.microsoft.com/office/drawing/2014/main" id="{DF3761E3-DC20-4C2B-9173-16EA6F71BA87}"/>
              </a:ext>
            </a:extLst>
          </p:cNvPr>
          <p:cNvSpPr txBox="1"/>
          <p:nvPr/>
        </p:nvSpPr>
        <p:spPr>
          <a:xfrm>
            <a:off x="2677297" y="1911665"/>
            <a:ext cx="7916679" cy="4955203"/>
          </a:xfrm>
          <a:prstGeom prst="rect">
            <a:avLst/>
          </a:prstGeom>
          <a:noFill/>
        </p:spPr>
        <p:txBody>
          <a:bodyPr wrap="square" rtlCol="0">
            <a:spAutoFit/>
          </a:bodyPr>
          <a:lstStyle/>
          <a:p>
            <a:r>
              <a:rPr lang="fr-FR" sz="2800" dirty="0"/>
              <a:t>• Contexte : Les marchés financiers génèrent d'importants volumes de données en temps réel.</a:t>
            </a:r>
          </a:p>
          <a:p>
            <a:endParaRPr lang="fr-FR" sz="2800" dirty="0"/>
          </a:p>
          <a:p>
            <a:r>
              <a:rPr lang="fr-FR" sz="2800" dirty="0"/>
              <a:t>• Objectif : Mettre en place un pipeline d'analyse et de prédiction basé sur l'architecture Kappa.</a:t>
            </a:r>
          </a:p>
          <a:p>
            <a:endParaRPr lang="fr-FR" sz="2800" dirty="0"/>
          </a:p>
          <a:p>
            <a:r>
              <a:rPr lang="fr-FR" sz="2800" dirty="0"/>
              <a:t>• Défis : Collecte, stockage et analyse efficace des données volumineuses.</a:t>
            </a:r>
          </a:p>
          <a:p>
            <a:endParaRPr lang="fr-FR" dirty="0"/>
          </a:p>
          <a:p>
            <a:endParaRPr lang="fr-FR" dirty="0"/>
          </a:p>
        </p:txBody>
      </p:sp>
      <p:sp>
        <p:nvSpPr>
          <p:cNvPr id="3" name="Espace réservé du numéro de diapositive 2">
            <a:extLst>
              <a:ext uri="{FF2B5EF4-FFF2-40B4-BE49-F238E27FC236}">
                <a16:creationId xmlns:a16="http://schemas.microsoft.com/office/drawing/2014/main" id="{56A845F0-BD83-1E06-2581-3EBCD21E2367}"/>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608000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25F88-ED44-228E-F58B-26DCF27C33AF}"/>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BE324C91-12C7-3C88-6345-698DCFFA80AB}"/>
              </a:ext>
            </a:extLst>
          </p:cNvPr>
          <p:cNvSpPr txBox="1"/>
          <p:nvPr/>
        </p:nvSpPr>
        <p:spPr>
          <a:xfrm>
            <a:off x="1886464" y="1152907"/>
            <a:ext cx="7916679" cy="646331"/>
          </a:xfrm>
          <a:prstGeom prst="rect">
            <a:avLst/>
          </a:prstGeom>
          <a:noFill/>
        </p:spPr>
        <p:txBody>
          <a:bodyPr wrap="square" rtlCol="0">
            <a:spAutoFit/>
          </a:bodyPr>
          <a:lstStyle/>
          <a:p>
            <a:endParaRPr lang="fr-FR" dirty="0"/>
          </a:p>
          <a:p>
            <a:endParaRPr lang="fr-FR" dirty="0"/>
          </a:p>
        </p:txBody>
      </p:sp>
      <p:sp>
        <p:nvSpPr>
          <p:cNvPr id="3" name="Espace réservé du numéro de diapositive 2">
            <a:extLst>
              <a:ext uri="{FF2B5EF4-FFF2-40B4-BE49-F238E27FC236}">
                <a16:creationId xmlns:a16="http://schemas.microsoft.com/office/drawing/2014/main" id="{F9DC87A9-250F-A7A3-5E39-0A6B9088DCE9}"/>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2" name="ZoneTexte 1">
            <a:extLst>
              <a:ext uri="{FF2B5EF4-FFF2-40B4-BE49-F238E27FC236}">
                <a16:creationId xmlns:a16="http://schemas.microsoft.com/office/drawing/2014/main" id="{C716C245-C6C3-52AE-E46D-C142A62DDA99}"/>
              </a:ext>
            </a:extLst>
          </p:cNvPr>
          <p:cNvSpPr txBox="1"/>
          <p:nvPr/>
        </p:nvSpPr>
        <p:spPr>
          <a:xfrm>
            <a:off x="2001793" y="689788"/>
            <a:ext cx="10070757" cy="5478423"/>
          </a:xfrm>
          <a:prstGeom prst="rect">
            <a:avLst/>
          </a:prstGeom>
          <a:noFill/>
        </p:spPr>
        <p:txBody>
          <a:bodyPr wrap="square" rtlCol="0">
            <a:spAutoFit/>
          </a:bodyPr>
          <a:lstStyle/>
          <a:p>
            <a:r>
              <a:rPr lang="fr-FR" sz="2800" dirty="0"/>
              <a:t>• Problématique :</a:t>
            </a:r>
          </a:p>
          <a:p>
            <a:pPr marL="914400" lvl="1" indent="-457200">
              <a:buFont typeface="Wingdings" panose="05000000000000000000" pitchFamily="2" charset="2"/>
              <a:buChar char="Ø"/>
            </a:pPr>
            <a:r>
              <a:rPr lang="fr-FR" sz="2800" dirty="0"/>
              <a:t>Les marchés évoluent rapidement</a:t>
            </a:r>
          </a:p>
          <a:p>
            <a:pPr marL="914400" lvl="1" indent="-457200">
              <a:buFont typeface="Wingdings" panose="05000000000000000000" pitchFamily="2" charset="2"/>
              <a:buChar char="Ø"/>
            </a:pPr>
            <a:r>
              <a:rPr lang="fr-FR" sz="2800" dirty="0"/>
              <a:t>Ils génèrent aussi un volume important de données en temps réel</a:t>
            </a:r>
          </a:p>
          <a:p>
            <a:pPr lvl="1"/>
            <a:endParaRPr lang="fr-FR" sz="2800" dirty="0"/>
          </a:p>
          <a:p>
            <a:pPr marL="0" lvl="1" algn="just"/>
            <a:r>
              <a:rPr lang="fr-FR" sz="2400" dirty="0"/>
              <a:t>Ainsi il devient essentiel de disposer d’outils performants permettant non seulement de capter ces flux continus, mais aussi d’en extraire des informations décisionnelles instantanément.</a:t>
            </a:r>
          </a:p>
          <a:p>
            <a:pPr marL="0" lvl="1" algn="just"/>
            <a:endParaRPr lang="fr-FR" sz="2400" dirty="0"/>
          </a:p>
          <a:p>
            <a:pPr marL="0" lvl="1" algn="just"/>
            <a:r>
              <a:rPr lang="fr-FR" sz="2400" dirty="0">
                <a:solidFill>
                  <a:srgbClr val="FF0000"/>
                </a:solidFill>
              </a:rPr>
              <a:t>Questions ?</a:t>
            </a:r>
          </a:p>
          <a:p>
            <a:pPr marL="0" lvl="1" algn="just"/>
            <a:r>
              <a:rPr lang="fr-FR" b="1" i="1" dirty="0">
                <a:solidFill>
                  <a:srgbClr val="FF0000"/>
                </a:solidFill>
              </a:rPr>
              <a:t>Comment mettre en œuvre un pipeline de traitement en temps réel permettant de prédire la valeur de clôture (close) d’un actif financier à partir du volume de transactions (volume) ?</a:t>
            </a:r>
            <a:endParaRPr lang="fr-FR" dirty="0">
              <a:solidFill>
                <a:srgbClr val="FF0000"/>
              </a:solidFill>
            </a:endParaRPr>
          </a:p>
          <a:p>
            <a:endParaRPr lang="fr-FR" dirty="0"/>
          </a:p>
          <a:p>
            <a:endParaRPr lang="fr-FR" dirty="0"/>
          </a:p>
        </p:txBody>
      </p:sp>
    </p:spTree>
    <p:extLst>
      <p:ext uri="{BB962C8B-B14F-4D97-AF65-F5344CB8AC3E}">
        <p14:creationId xmlns:p14="http://schemas.microsoft.com/office/powerpoint/2010/main" val="2369729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2B05C7-074E-5AFD-3649-FE61D555F9D7}"/>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53481BEB-7D1C-4834-863D-7236F90FB2CE}"/>
              </a:ext>
            </a:extLst>
          </p:cNvPr>
          <p:cNvSpPr txBox="1"/>
          <p:nvPr/>
        </p:nvSpPr>
        <p:spPr>
          <a:xfrm>
            <a:off x="1886464" y="1152907"/>
            <a:ext cx="7916679" cy="646331"/>
          </a:xfrm>
          <a:prstGeom prst="rect">
            <a:avLst/>
          </a:prstGeom>
          <a:noFill/>
        </p:spPr>
        <p:txBody>
          <a:bodyPr wrap="square" rtlCol="0">
            <a:spAutoFit/>
          </a:bodyPr>
          <a:lstStyle/>
          <a:p>
            <a:endParaRPr lang="fr-FR" dirty="0"/>
          </a:p>
          <a:p>
            <a:endParaRPr lang="fr-FR" dirty="0"/>
          </a:p>
        </p:txBody>
      </p:sp>
      <p:sp>
        <p:nvSpPr>
          <p:cNvPr id="3" name="Espace réservé du numéro de diapositive 2">
            <a:extLst>
              <a:ext uri="{FF2B5EF4-FFF2-40B4-BE49-F238E27FC236}">
                <a16:creationId xmlns:a16="http://schemas.microsoft.com/office/drawing/2014/main" id="{25B869B0-D547-CBD4-8DA3-54F347E1CDDC}"/>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2" name="ZoneTexte 1">
            <a:extLst>
              <a:ext uri="{FF2B5EF4-FFF2-40B4-BE49-F238E27FC236}">
                <a16:creationId xmlns:a16="http://schemas.microsoft.com/office/drawing/2014/main" id="{550EB7DB-D91A-59F6-1F80-3D807C875E7C}"/>
              </a:ext>
            </a:extLst>
          </p:cNvPr>
          <p:cNvSpPr txBox="1"/>
          <p:nvPr/>
        </p:nvSpPr>
        <p:spPr>
          <a:xfrm>
            <a:off x="1886464" y="952852"/>
            <a:ext cx="10070757" cy="1846659"/>
          </a:xfrm>
          <a:prstGeom prst="rect">
            <a:avLst/>
          </a:prstGeom>
          <a:noFill/>
        </p:spPr>
        <p:txBody>
          <a:bodyPr wrap="square" rtlCol="0">
            <a:spAutoFit/>
          </a:bodyPr>
          <a:lstStyle/>
          <a:p>
            <a:r>
              <a:rPr lang="fr-FR" sz="2800" dirty="0"/>
              <a:t>• Solution :</a:t>
            </a:r>
          </a:p>
          <a:p>
            <a:endParaRPr lang="fr-FR" sz="2800" dirty="0"/>
          </a:p>
          <a:p>
            <a:r>
              <a:rPr lang="fr-FR" sz="4000" dirty="0"/>
              <a:t>Basée sur l’</a:t>
            </a:r>
            <a:r>
              <a:rPr lang="fr-FR" sz="4000" b="1" dirty="0"/>
              <a:t>architecture Kappa </a:t>
            </a:r>
          </a:p>
          <a:p>
            <a:endParaRPr lang="fr-FR" dirty="0"/>
          </a:p>
        </p:txBody>
      </p:sp>
    </p:spTree>
    <p:extLst>
      <p:ext uri="{BB962C8B-B14F-4D97-AF65-F5344CB8AC3E}">
        <p14:creationId xmlns:p14="http://schemas.microsoft.com/office/powerpoint/2010/main" val="2782622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07A2AD-68E0-B670-6309-93643BD1341C}"/>
            </a:ext>
          </a:extLst>
        </p:cNvPr>
        <p:cNvGrpSpPr/>
        <p:nvPr/>
      </p:nvGrpSpPr>
      <p:grpSpPr>
        <a:xfrm>
          <a:off x="0" y="0"/>
          <a:ext cx="0" cy="0"/>
          <a:chOff x="0" y="0"/>
          <a:chExt cx="0" cy="0"/>
        </a:xfrm>
      </p:grpSpPr>
      <p:sp>
        <p:nvSpPr>
          <p:cNvPr id="4" name="Titre 1">
            <a:extLst>
              <a:ext uri="{FF2B5EF4-FFF2-40B4-BE49-F238E27FC236}">
                <a16:creationId xmlns:a16="http://schemas.microsoft.com/office/drawing/2014/main" id="{767F925F-D2E6-958C-61D1-DA3DB56F0E88}"/>
              </a:ext>
            </a:extLst>
          </p:cNvPr>
          <p:cNvSpPr txBox="1">
            <a:spLocks/>
          </p:cNvSpPr>
          <p:nvPr/>
        </p:nvSpPr>
        <p:spPr>
          <a:xfrm>
            <a:off x="2916194" y="878381"/>
            <a:ext cx="7018639" cy="103328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dirty="0"/>
              <a:t>Architecture Kappa</a:t>
            </a:r>
            <a:endParaRPr lang="fr-FR" dirty="0">
              <a:latin typeface="Times New Roman" panose="02020603050405020304" pitchFamily="18" charset="0"/>
              <a:cs typeface="Times New Roman" panose="02020603050405020304" pitchFamily="18" charset="0"/>
            </a:endParaRPr>
          </a:p>
        </p:txBody>
      </p:sp>
      <p:sp>
        <p:nvSpPr>
          <p:cNvPr id="5" name="ZoneTexte 4">
            <a:extLst>
              <a:ext uri="{FF2B5EF4-FFF2-40B4-BE49-F238E27FC236}">
                <a16:creationId xmlns:a16="http://schemas.microsoft.com/office/drawing/2014/main" id="{5D1B3AD7-9B53-7D54-6F70-ACE958ED6FDF}"/>
              </a:ext>
            </a:extLst>
          </p:cNvPr>
          <p:cNvSpPr txBox="1"/>
          <p:nvPr/>
        </p:nvSpPr>
        <p:spPr>
          <a:xfrm>
            <a:off x="2916194" y="1636555"/>
            <a:ext cx="7325086" cy="4431983"/>
          </a:xfrm>
          <a:prstGeom prst="rect">
            <a:avLst/>
          </a:prstGeom>
          <a:noFill/>
        </p:spPr>
        <p:txBody>
          <a:bodyPr wrap="square" rtlCol="0">
            <a:spAutoFit/>
          </a:bodyPr>
          <a:lstStyle/>
          <a:p>
            <a:r>
              <a:rPr lang="fr-FR" sz="2400" dirty="0"/>
              <a:t>• Sources des données : API de Polygon.io pour les données financières.</a:t>
            </a:r>
          </a:p>
          <a:p>
            <a:endParaRPr lang="fr-FR" sz="2400" dirty="0"/>
          </a:p>
          <a:p>
            <a:r>
              <a:rPr lang="fr-FR" sz="2400" dirty="0"/>
              <a:t>• Stream Layer : Collecte des données en temps réel avec Python.</a:t>
            </a:r>
          </a:p>
          <a:p>
            <a:endParaRPr lang="fr-FR" sz="2400" dirty="0"/>
          </a:p>
          <a:p>
            <a:r>
              <a:rPr lang="fr-FR" sz="2400" dirty="0"/>
              <a:t>• Serving Layer : Indexation et stockage dans ElasticSearch.</a:t>
            </a:r>
          </a:p>
          <a:p>
            <a:endParaRPr lang="fr-FR" sz="2400" dirty="0"/>
          </a:p>
          <a:p>
            <a:r>
              <a:rPr lang="fr-FR" sz="2400" dirty="0"/>
              <a:t>• Machine Learning : Prédiction des clôtures financières avec un modèle supervisé.</a:t>
            </a:r>
          </a:p>
          <a:p>
            <a:endParaRPr lang="fr-FR" dirty="0"/>
          </a:p>
        </p:txBody>
      </p:sp>
      <p:sp>
        <p:nvSpPr>
          <p:cNvPr id="3" name="Espace réservé du numéro de diapositive 2">
            <a:extLst>
              <a:ext uri="{FF2B5EF4-FFF2-40B4-BE49-F238E27FC236}">
                <a16:creationId xmlns:a16="http://schemas.microsoft.com/office/drawing/2014/main" id="{687B1B54-7AA6-113F-EB59-33B9847AFB2D}"/>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481122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3C324-09AD-DFC4-9875-BF38242E8070}"/>
            </a:ext>
          </a:extLst>
        </p:cNvPr>
        <p:cNvGrpSpPr/>
        <p:nvPr/>
      </p:nvGrpSpPr>
      <p:grpSpPr>
        <a:xfrm>
          <a:off x="0" y="0"/>
          <a:ext cx="0" cy="0"/>
          <a:chOff x="0" y="0"/>
          <a:chExt cx="0" cy="0"/>
        </a:xfrm>
      </p:grpSpPr>
      <p:sp>
        <p:nvSpPr>
          <p:cNvPr id="4" name="Titre 1">
            <a:extLst>
              <a:ext uri="{FF2B5EF4-FFF2-40B4-BE49-F238E27FC236}">
                <a16:creationId xmlns:a16="http://schemas.microsoft.com/office/drawing/2014/main" id="{D591C2D0-86F0-C28A-D548-7F9317EB07A1}"/>
              </a:ext>
            </a:extLst>
          </p:cNvPr>
          <p:cNvSpPr txBox="1">
            <a:spLocks/>
          </p:cNvSpPr>
          <p:nvPr/>
        </p:nvSpPr>
        <p:spPr>
          <a:xfrm>
            <a:off x="2916194" y="878381"/>
            <a:ext cx="7018639" cy="1033284"/>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dirty="0"/>
              <a:t>Schéma de l'architecture Kappa</a:t>
            </a:r>
            <a:endParaRPr lang="fr-FR" dirty="0">
              <a:latin typeface="Times New Roman" panose="02020603050405020304" pitchFamily="18" charset="0"/>
              <a:cs typeface="Times New Roman" panose="02020603050405020304" pitchFamily="18" charset="0"/>
            </a:endParaRPr>
          </a:p>
        </p:txBody>
      </p:sp>
      <p:pic>
        <p:nvPicPr>
          <p:cNvPr id="3" name="Image 2">
            <a:extLst>
              <a:ext uri="{FF2B5EF4-FFF2-40B4-BE49-F238E27FC236}">
                <a16:creationId xmlns:a16="http://schemas.microsoft.com/office/drawing/2014/main" id="{EE0452F5-FA84-0713-5879-275C3A0115CE}"/>
              </a:ext>
            </a:extLst>
          </p:cNvPr>
          <p:cNvPicPr>
            <a:picLocks noChangeAspect="1"/>
          </p:cNvPicPr>
          <p:nvPr/>
        </p:nvPicPr>
        <p:blipFill>
          <a:blip r:embed="rId2"/>
          <a:stretch>
            <a:fillRect/>
          </a:stretch>
        </p:blipFill>
        <p:spPr>
          <a:xfrm>
            <a:off x="3289735" y="1911665"/>
            <a:ext cx="5439534" cy="4277322"/>
          </a:xfrm>
          <a:prstGeom prst="rect">
            <a:avLst/>
          </a:prstGeom>
        </p:spPr>
      </p:pic>
      <p:sp>
        <p:nvSpPr>
          <p:cNvPr id="5" name="Espace réservé du numéro de diapositive 4">
            <a:extLst>
              <a:ext uri="{FF2B5EF4-FFF2-40B4-BE49-F238E27FC236}">
                <a16:creationId xmlns:a16="http://schemas.microsoft.com/office/drawing/2014/main" id="{BD48A3CF-7F41-839A-C176-554CABA42AC1}"/>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099658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3CCEF-5DC7-7934-257E-DB3675814024}"/>
            </a:ext>
          </a:extLst>
        </p:cNvPr>
        <p:cNvGrpSpPr/>
        <p:nvPr/>
      </p:nvGrpSpPr>
      <p:grpSpPr>
        <a:xfrm>
          <a:off x="0" y="0"/>
          <a:ext cx="0" cy="0"/>
          <a:chOff x="0" y="0"/>
          <a:chExt cx="0" cy="0"/>
        </a:xfrm>
      </p:grpSpPr>
      <p:sp>
        <p:nvSpPr>
          <p:cNvPr id="4" name="Titre 1">
            <a:extLst>
              <a:ext uri="{FF2B5EF4-FFF2-40B4-BE49-F238E27FC236}">
                <a16:creationId xmlns:a16="http://schemas.microsoft.com/office/drawing/2014/main" id="{27DE732B-D042-9D86-8AF2-EF8C5C2DCFA5}"/>
              </a:ext>
            </a:extLst>
          </p:cNvPr>
          <p:cNvSpPr txBox="1">
            <a:spLocks/>
          </p:cNvSpPr>
          <p:nvPr/>
        </p:nvSpPr>
        <p:spPr>
          <a:xfrm>
            <a:off x="2916194" y="878381"/>
            <a:ext cx="7018639" cy="103328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dirty="0"/>
              <a:t>Étape 1 : Stream Layer</a:t>
            </a:r>
            <a:endParaRPr lang="fr-FR" dirty="0">
              <a:latin typeface="Times New Roman" panose="02020603050405020304" pitchFamily="18" charset="0"/>
              <a:cs typeface="Times New Roman" panose="02020603050405020304" pitchFamily="18" charset="0"/>
            </a:endParaRPr>
          </a:p>
        </p:txBody>
      </p:sp>
      <p:sp>
        <p:nvSpPr>
          <p:cNvPr id="5" name="ZoneTexte 4">
            <a:extLst>
              <a:ext uri="{FF2B5EF4-FFF2-40B4-BE49-F238E27FC236}">
                <a16:creationId xmlns:a16="http://schemas.microsoft.com/office/drawing/2014/main" id="{42216839-95D7-FAC3-16CE-BD24EC5F5C2D}"/>
              </a:ext>
            </a:extLst>
          </p:cNvPr>
          <p:cNvSpPr txBox="1"/>
          <p:nvPr/>
        </p:nvSpPr>
        <p:spPr>
          <a:xfrm>
            <a:off x="3101546" y="2397211"/>
            <a:ext cx="6598508" cy="4062651"/>
          </a:xfrm>
          <a:prstGeom prst="rect">
            <a:avLst/>
          </a:prstGeom>
          <a:noFill/>
        </p:spPr>
        <p:txBody>
          <a:bodyPr wrap="square" rtlCol="0">
            <a:spAutoFit/>
          </a:bodyPr>
          <a:lstStyle/>
          <a:p>
            <a:r>
              <a:rPr lang="fr-FR" sz="2400" dirty="0"/>
              <a:t>• Fonctionnalité : Collecte de données via l'API Polygon.io.</a:t>
            </a:r>
          </a:p>
          <a:p>
            <a:endParaRPr lang="fr-FR" sz="2400" dirty="0"/>
          </a:p>
          <a:p>
            <a:r>
              <a:rPr lang="fr-FR" sz="2400" dirty="0"/>
              <a:t>• Langages : Python.</a:t>
            </a:r>
          </a:p>
          <a:p>
            <a:endParaRPr lang="fr-FR" sz="2400" dirty="0"/>
          </a:p>
          <a:p>
            <a:r>
              <a:rPr lang="fr-FR" sz="2400" dirty="0"/>
              <a:t>• Exécution : Extraction des données à intervalles réguliers.</a:t>
            </a:r>
          </a:p>
          <a:p>
            <a:endParaRPr lang="fr-FR" sz="2400" dirty="0"/>
          </a:p>
          <a:p>
            <a:r>
              <a:rPr lang="fr-FR" sz="2400" dirty="0"/>
              <a:t>• Défi principal : Gestion des doublons et des limites d'API.</a:t>
            </a:r>
          </a:p>
          <a:p>
            <a:endParaRPr lang="fr-FR" dirty="0"/>
          </a:p>
        </p:txBody>
      </p:sp>
      <p:sp>
        <p:nvSpPr>
          <p:cNvPr id="3" name="Espace réservé du numéro de diapositive 2">
            <a:extLst>
              <a:ext uri="{FF2B5EF4-FFF2-40B4-BE49-F238E27FC236}">
                <a16:creationId xmlns:a16="http://schemas.microsoft.com/office/drawing/2014/main" id="{6EEAEC43-D819-B6C4-60E4-8555C7F7D266}"/>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052987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482E01-3A3F-D28A-39FB-9894F6C9C4EA}"/>
            </a:ext>
          </a:extLst>
        </p:cNvPr>
        <p:cNvGrpSpPr/>
        <p:nvPr/>
      </p:nvGrpSpPr>
      <p:grpSpPr>
        <a:xfrm>
          <a:off x="0" y="0"/>
          <a:ext cx="0" cy="0"/>
          <a:chOff x="0" y="0"/>
          <a:chExt cx="0" cy="0"/>
        </a:xfrm>
      </p:grpSpPr>
      <p:sp>
        <p:nvSpPr>
          <p:cNvPr id="4" name="Titre 1">
            <a:extLst>
              <a:ext uri="{FF2B5EF4-FFF2-40B4-BE49-F238E27FC236}">
                <a16:creationId xmlns:a16="http://schemas.microsoft.com/office/drawing/2014/main" id="{ED6F94D2-8573-A667-7240-CAF52C536162}"/>
              </a:ext>
            </a:extLst>
          </p:cNvPr>
          <p:cNvSpPr txBox="1">
            <a:spLocks/>
          </p:cNvSpPr>
          <p:nvPr/>
        </p:nvSpPr>
        <p:spPr>
          <a:xfrm>
            <a:off x="3015048" y="119623"/>
            <a:ext cx="7018639" cy="103328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dirty="0"/>
              <a:t>Étape 1 : Stream Layer</a:t>
            </a:r>
            <a:endParaRPr lang="fr-FR" dirty="0">
              <a:latin typeface="Times New Roman" panose="02020603050405020304" pitchFamily="18" charset="0"/>
              <a:cs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AF6F0E4E-180B-362C-215D-D4FF713F7DCD}"/>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6" name="Image 5">
            <a:extLst>
              <a:ext uri="{FF2B5EF4-FFF2-40B4-BE49-F238E27FC236}">
                <a16:creationId xmlns:a16="http://schemas.microsoft.com/office/drawing/2014/main" id="{104E9061-93DD-ED39-2ADA-3D1483D87B86}"/>
              </a:ext>
            </a:extLst>
          </p:cNvPr>
          <p:cNvPicPr>
            <a:picLocks noChangeAspect="1"/>
          </p:cNvPicPr>
          <p:nvPr/>
        </p:nvPicPr>
        <p:blipFill>
          <a:blip r:embed="rId2"/>
          <a:srcRect r="36686"/>
          <a:stretch>
            <a:fillRect/>
          </a:stretch>
        </p:blipFill>
        <p:spPr>
          <a:xfrm>
            <a:off x="3015048" y="866433"/>
            <a:ext cx="7438766" cy="5871944"/>
          </a:xfrm>
          <a:prstGeom prst="rect">
            <a:avLst/>
          </a:prstGeom>
        </p:spPr>
      </p:pic>
    </p:spTree>
    <p:extLst>
      <p:ext uri="{BB962C8B-B14F-4D97-AF65-F5344CB8AC3E}">
        <p14:creationId xmlns:p14="http://schemas.microsoft.com/office/powerpoint/2010/main" val="4136864372"/>
      </p:ext>
    </p:extLst>
  </p:cSld>
  <p:clrMapOvr>
    <a:masterClrMapping/>
  </p:clrMapOvr>
</p:sld>
</file>

<file path=ppt/theme/theme1.xml><?xml version="1.0" encoding="utf-8"?>
<a:theme xmlns:a="http://schemas.openxmlformats.org/drawingml/2006/main" name="Bri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3198</TotalTime>
  <Words>917</Words>
  <Application>Microsoft Office PowerPoint</Application>
  <PresentationFormat>Grand écran</PresentationFormat>
  <Paragraphs>117</Paragraphs>
  <Slides>17</Slides>
  <Notes>1</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17</vt:i4>
      </vt:variant>
    </vt:vector>
  </HeadingPairs>
  <TitlesOfParts>
    <vt:vector size="26" baseType="lpstr">
      <vt:lpstr>Arial</vt:lpstr>
      <vt:lpstr>Arial Rounded MT Bold</vt:lpstr>
      <vt:lpstr>Calibri</vt:lpstr>
      <vt:lpstr>Century Gothic</vt:lpstr>
      <vt:lpstr>Roboto</vt:lpstr>
      <vt:lpstr>Times New Roman</vt:lpstr>
      <vt:lpstr>Wingdings</vt:lpstr>
      <vt:lpstr>Wingdings 3</vt:lpstr>
      <vt:lpstr>Brin</vt:lpstr>
      <vt:lpstr>Présentation PowerPoint</vt:lpstr>
      <vt:lpstr>PLAN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Neimata</dc:creator>
  <cp:lastModifiedBy>Bamogo Abdallah</cp:lastModifiedBy>
  <cp:revision>29</cp:revision>
  <dcterms:created xsi:type="dcterms:W3CDTF">2025-05-17T16:38:52Z</dcterms:created>
  <dcterms:modified xsi:type="dcterms:W3CDTF">2025-06-12T10:48:43Z</dcterms:modified>
</cp:coreProperties>
</file>