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370" r:id="rId4"/>
    <p:sldId id="274" r:id="rId5"/>
    <p:sldId id="340" r:id="rId6"/>
    <p:sldId id="339" r:id="rId7"/>
    <p:sldId id="336" r:id="rId8"/>
    <p:sldId id="337" r:id="rId9"/>
    <p:sldId id="338" r:id="rId10"/>
    <p:sldId id="341" r:id="rId11"/>
    <p:sldId id="342" r:id="rId12"/>
    <p:sldId id="343" r:id="rId13"/>
    <p:sldId id="347" r:id="rId14"/>
    <p:sldId id="345" r:id="rId15"/>
    <p:sldId id="346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4" r:id="rId31"/>
    <p:sldId id="365" r:id="rId32"/>
    <p:sldId id="366" r:id="rId33"/>
    <p:sldId id="367" r:id="rId34"/>
    <p:sldId id="368" r:id="rId35"/>
    <p:sldId id="369" r:id="rId36"/>
    <p:sldId id="363" r:id="rId37"/>
    <p:sldId id="3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6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E7A5-A5EA-4673-86A3-6F58F995D500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7F05-CE75-42D0-B3EF-2CC05435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76" y="2514600"/>
            <a:ext cx="5791200" cy="43434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410440" y="569022"/>
            <a:ext cx="9392635" cy="4051311"/>
            <a:chOff x="1158193" y="800248"/>
            <a:chExt cx="9392635" cy="4051311"/>
          </a:xfrm>
        </p:grpSpPr>
        <p:sp>
          <p:nvSpPr>
            <p:cNvPr id="2" name="Rectangle 1"/>
            <p:cNvSpPr/>
            <p:nvPr/>
          </p:nvSpPr>
          <p:spPr>
            <a:xfrm>
              <a:off x="1158193" y="800248"/>
              <a:ext cx="9392635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155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House Price </a:t>
              </a:r>
              <a:r>
                <a:rPr lang="en-US" sz="4800" dirty="0" smtClean="0">
                  <a:solidFill>
                    <a:srgbClr val="2155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</a:t>
              </a:r>
              <a:r>
                <a:rPr lang="en-US" sz="4800" dirty="0">
                  <a:solidFill>
                    <a:srgbClr val="2155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800" dirty="0" smtClean="0">
                  <a:solidFill>
                    <a:srgbClr val="2155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Machine and Deep </a:t>
              </a:r>
              <a:r>
                <a:rPr lang="en-US" sz="4800" dirty="0" smtClean="0">
                  <a:solidFill>
                    <a:srgbClr val="2155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</a:t>
              </a:r>
              <a:endParaRPr lang="ar-EG" sz="4800" dirty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Big Data Final Project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9915" y="3774341"/>
              <a:ext cx="520952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</a:t>
              </a:r>
              <a:r>
                <a: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Mustafa Abdul Salam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852116" y="2092516"/>
            <a:ext cx="6509282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Abdallah Tamer Mohamed El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Gahmry</a:t>
            </a:r>
            <a:endParaRPr lang="en-US" sz="3200" dirty="0">
              <a:solidFill>
                <a:srgbClr val="2155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2: Data </a:t>
            </a:r>
            <a:r>
              <a:rPr lang="en-US" sz="3200" dirty="0" smtClean="0">
                <a:solidFill>
                  <a:schemeClr val="bg1"/>
                </a:solidFill>
              </a:rPr>
              <a:t>Preparation - Feature Scaling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31" b="42906"/>
          <a:stretch/>
        </p:blipFill>
        <p:spPr>
          <a:xfrm>
            <a:off x="1071312" y="4466826"/>
            <a:ext cx="10039845" cy="2093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7384" b="6470"/>
          <a:stretch/>
        </p:blipFill>
        <p:spPr>
          <a:xfrm>
            <a:off x="1109907" y="1580919"/>
            <a:ext cx="10001250" cy="23122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7532" y="1038586"/>
            <a:ext cx="37739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before scaling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531" y="4016656"/>
            <a:ext cx="37739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after scaling</a:t>
            </a:r>
          </a:p>
        </p:txBody>
      </p:sp>
    </p:spTree>
    <p:extLst>
      <p:ext uri="{BB962C8B-B14F-4D97-AF65-F5344CB8AC3E}">
        <p14:creationId xmlns:p14="http://schemas.microsoft.com/office/powerpoint/2010/main" val="35675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2: Data </a:t>
            </a:r>
            <a:r>
              <a:rPr lang="en-US" sz="3200" dirty="0" smtClean="0">
                <a:solidFill>
                  <a:schemeClr val="bg1"/>
                </a:solidFill>
              </a:rPr>
              <a:t>Preparation – Data Splitting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912" y="1083706"/>
            <a:ext cx="106706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 for training.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 for testing.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472" y="2514800"/>
            <a:ext cx="5959529" cy="41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3: Model Planning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1141686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machine and deep learning models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to the data for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Layer Perceptron (MLP)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(ANNs)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(CNNs)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Units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(GRUs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Networks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</a:t>
            </a:r>
            <a:r>
              <a:rPr lang="en-US" sz="3200" dirty="0">
                <a:solidFill>
                  <a:schemeClr val="bg1"/>
                </a:solidFill>
              </a:rPr>
              <a:t>SVM </a:t>
            </a:r>
            <a:r>
              <a:rPr lang="en-US" sz="3200" dirty="0" smtClean="0">
                <a:solidFill>
                  <a:schemeClr val="bg1"/>
                </a:solidFill>
              </a:rPr>
              <a:t>Hyper-parameters Tuning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483" y="1048684"/>
            <a:ext cx="10082048" cy="54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parameters are obtained by using the grid search.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60522"/>
              </p:ext>
            </p:extLst>
          </p:nvPr>
        </p:nvGraphicFramePr>
        <p:xfrm>
          <a:off x="3234558" y="1823817"/>
          <a:ext cx="5520558" cy="1371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60279">
                  <a:extLst>
                    <a:ext uri="{9D8B030D-6E8A-4147-A177-3AD203B41FA5}">
                      <a16:colId xmlns:a16="http://schemas.microsoft.com/office/drawing/2014/main" val="1889419637"/>
                    </a:ext>
                  </a:extLst>
                </a:gridCol>
                <a:gridCol w="2760279">
                  <a:extLst>
                    <a:ext uri="{9D8B030D-6E8A-4147-A177-3AD203B41FA5}">
                      <a16:colId xmlns:a16="http://schemas.microsoft.com/office/drawing/2014/main" val="348689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2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266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6580" r="7122" b="3918"/>
          <a:stretch/>
        </p:blipFill>
        <p:spPr>
          <a:xfrm>
            <a:off x="3755476" y="3281485"/>
            <a:ext cx="4478722" cy="3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</a:t>
            </a:r>
            <a:r>
              <a:rPr lang="en-US" sz="3200" dirty="0">
                <a:solidFill>
                  <a:schemeClr val="bg1"/>
                </a:solidFill>
              </a:rPr>
              <a:t>– </a:t>
            </a:r>
            <a:r>
              <a:rPr lang="en-US" sz="3200" dirty="0" smtClean="0">
                <a:solidFill>
                  <a:schemeClr val="bg1"/>
                </a:solidFill>
              </a:rPr>
              <a:t>SVM Cross </a:t>
            </a:r>
            <a:r>
              <a:rPr lang="en-US" sz="3200" dirty="0">
                <a:solidFill>
                  <a:schemeClr val="bg1"/>
                </a:solidFill>
              </a:rPr>
              <a:t>Validation </a:t>
            </a:r>
            <a:r>
              <a:rPr lang="en-US" sz="3200" dirty="0" smtClean="0">
                <a:solidFill>
                  <a:schemeClr val="bg1"/>
                </a:solidFill>
              </a:rPr>
              <a:t>Score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12959" y="1681655"/>
            <a:ext cx="9556555" cy="4248480"/>
            <a:chOff x="951843" y="1642571"/>
            <a:chExt cx="10070026" cy="44767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843" y="1642571"/>
              <a:ext cx="1943100" cy="44767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3424" y="1642571"/>
              <a:ext cx="8038445" cy="441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4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</a:t>
            </a:r>
            <a:r>
              <a:rPr lang="en-US" sz="3200" dirty="0">
                <a:solidFill>
                  <a:schemeClr val="bg1"/>
                </a:solidFill>
              </a:rPr>
              <a:t>SVM 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61885" y="1597573"/>
            <a:ext cx="9831936" cy="4437449"/>
            <a:chOff x="1391307" y="2354318"/>
            <a:chExt cx="9249103" cy="40650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19930"/>
            <a:stretch/>
          </p:blipFill>
          <p:spPr>
            <a:xfrm>
              <a:off x="4001485" y="2354318"/>
              <a:ext cx="6638925" cy="40650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1307" y="3634363"/>
              <a:ext cx="251460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5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KNN </a:t>
            </a:r>
            <a:r>
              <a:rPr lang="en-US" sz="3200" dirty="0">
                <a:solidFill>
                  <a:schemeClr val="bg1"/>
                </a:solidFill>
              </a:rPr>
              <a:t>Hyper-parameters Tuning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483" y="1048684"/>
            <a:ext cx="10082048" cy="54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parameters are obtained by using the grid search.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29791"/>
              </p:ext>
            </p:extLst>
          </p:nvPr>
        </p:nvGraphicFramePr>
        <p:xfrm>
          <a:off x="2898228" y="1823817"/>
          <a:ext cx="5520558" cy="1981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60279">
                  <a:extLst>
                    <a:ext uri="{9D8B030D-6E8A-4147-A177-3AD203B41FA5}">
                      <a16:colId xmlns:a16="http://schemas.microsoft.com/office/drawing/2014/main" val="1889419637"/>
                    </a:ext>
                  </a:extLst>
                </a:gridCol>
                <a:gridCol w="2760279">
                  <a:extLst>
                    <a:ext uri="{9D8B030D-6E8A-4147-A177-3AD203B41FA5}">
                      <a16:colId xmlns:a16="http://schemas.microsoft.com/office/drawing/2014/main" val="348689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Manhattan Distance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2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298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419" y="3907551"/>
            <a:ext cx="3739216" cy="29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KNN Cross </a:t>
            </a:r>
            <a:r>
              <a:rPr lang="en-US" sz="3200" dirty="0">
                <a:solidFill>
                  <a:schemeClr val="bg1"/>
                </a:solidFill>
              </a:rPr>
              <a:t>Validation </a:t>
            </a:r>
            <a:r>
              <a:rPr lang="en-US" sz="3200" dirty="0" smtClean="0">
                <a:solidFill>
                  <a:schemeClr val="bg1"/>
                </a:solidFill>
              </a:rPr>
              <a:t>Score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8028" y="1671145"/>
            <a:ext cx="10361941" cy="4304807"/>
            <a:chOff x="665271" y="1460116"/>
            <a:chExt cx="10844600" cy="45053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3753" y="1460116"/>
              <a:ext cx="8546118" cy="436901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71" y="1460116"/>
              <a:ext cx="1990725" cy="4505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2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KNN </a:t>
            </a:r>
            <a:r>
              <a:rPr lang="en-US" sz="3200" dirty="0">
                <a:solidFill>
                  <a:schemeClr val="bg1"/>
                </a:solidFill>
              </a:rPr>
              <a:t>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30272" y="1598930"/>
            <a:ext cx="9921930" cy="4654888"/>
            <a:chOff x="514842" y="1577910"/>
            <a:chExt cx="9921930" cy="46548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21610"/>
            <a:stretch/>
          </p:blipFill>
          <p:spPr>
            <a:xfrm>
              <a:off x="2962767" y="1577910"/>
              <a:ext cx="7474005" cy="46548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42" y="2762742"/>
              <a:ext cx="2447925" cy="164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6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MLP </a:t>
            </a:r>
            <a:r>
              <a:rPr lang="en-US" sz="3200" dirty="0">
                <a:solidFill>
                  <a:schemeClr val="bg1"/>
                </a:solidFill>
              </a:rPr>
              <a:t>Hyper-parameters Tuning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483" y="1048684"/>
            <a:ext cx="10082048" cy="54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parameters are obtained by using the grid search.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535"/>
              </p:ext>
            </p:extLst>
          </p:nvPr>
        </p:nvGraphicFramePr>
        <p:xfrm>
          <a:off x="2957840" y="2427198"/>
          <a:ext cx="6266794" cy="1828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133397">
                  <a:extLst>
                    <a:ext uri="{9D8B030D-6E8A-4147-A177-3AD203B41FA5}">
                      <a16:colId xmlns:a16="http://schemas.microsoft.com/office/drawing/2014/main" val="1889419637"/>
                    </a:ext>
                  </a:extLst>
                </a:gridCol>
                <a:gridCol w="3133397">
                  <a:extLst>
                    <a:ext uri="{9D8B030D-6E8A-4147-A177-3AD203B41FA5}">
                      <a16:colId xmlns:a16="http://schemas.microsoft.com/office/drawing/2014/main" val="348689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2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Size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80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 b="18774"/>
          <a:stretch/>
        </p:blipFill>
        <p:spPr>
          <a:xfrm>
            <a:off x="5548805" y="3888828"/>
            <a:ext cx="6457949" cy="296917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Team Members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1" y="1219200"/>
            <a:ext cx="103763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Abdallah Tamer Mohamed El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Gahmry</a:t>
            </a:r>
            <a:r>
              <a:rPr lang="ar-EG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ar-EG" sz="2600" dirty="0" smtClean="0">
              <a:solidFill>
                <a:srgbClr val="2155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Elsayed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Heiba</a:t>
            </a:r>
            <a:r>
              <a:rPr lang="ar-EG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</a:p>
          <a:p>
            <a:pPr algn="just">
              <a:lnSpc>
                <a:spcPct val="15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Nasser Abdel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Hafaz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Ahmed			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ar-EG" sz="2600" dirty="0" smtClean="0">
              <a:solidFill>
                <a:srgbClr val="2155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i-FI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Hamdy Ali Hassan </a:t>
            </a:r>
            <a:r>
              <a:rPr lang="fi-FI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Harazon</a:t>
            </a:r>
            <a:r>
              <a:rPr lang="ar-EG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US" sz="2600" dirty="0">
              <a:solidFill>
                <a:srgbClr val="2155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MLP Cross </a:t>
            </a:r>
            <a:r>
              <a:rPr lang="en-US" sz="3200" dirty="0">
                <a:solidFill>
                  <a:schemeClr val="bg1"/>
                </a:solidFill>
              </a:rPr>
              <a:t>Validation </a:t>
            </a:r>
            <a:r>
              <a:rPr lang="en-US" sz="3200" dirty="0" smtClean="0">
                <a:solidFill>
                  <a:schemeClr val="bg1"/>
                </a:solidFill>
              </a:rPr>
              <a:t>Score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03266" y="1870841"/>
            <a:ext cx="9575318" cy="4028637"/>
            <a:chOff x="977747" y="1548425"/>
            <a:chExt cx="10616433" cy="44666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4180" y="1662711"/>
              <a:ext cx="8600000" cy="435238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747" y="1548425"/>
              <a:ext cx="1933333" cy="44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21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MLP </a:t>
            </a:r>
            <a:r>
              <a:rPr lang="en-US" sz="3200" dirty="0">
                <a:solidFill>
                  <a:schemeClr val="bg1"/>
                </a:solidFill>
              </a:rPr>
              <a:t>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8924" y="1589482"/>
            <a:ext cx="10324626" cy="4561905"/>
            <a:chOff x="603700" y="1610503"/>
            <a:chExt cx="10324626" cy="45619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6421" y="1610503"/>
              <a:ext cx="7361905" cy="45619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00" y="2613083"/>
              <a:ext cx="2828571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2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ANN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34" y="1129205"/>
            <a:ext cx="4693362" cy="54178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8247" y="1276350"/>
            <a:ext cx="3427422" cy="18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0.91381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ANN </a:t>
            </a:r>
            <a:r>
              <a:rPr lang="en-US" sz="3200" dirty="0">
                <a:solidFill>
                  <a:schemeClr val="bg1"/>
                </a:solidFill>
              </a:rPr>
              <a:t>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84197" y="1664042"/>
            <a:ext cx="10171429" cy="4580952"/>
            <a:chOff x="299206" y="1632511"/>
            <a:chExt cx="10171429" cy="458095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8730" y="1632511"/>
              <a:ext cx="7361905" cy="458095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206" y="2928393"/>
              <a:ext cx="2809524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5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CNN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247" y="1276350"/>
            <a:ext cx="3427422" cy="1820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0.91045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36" y="849631"/>
            <a:ext cx="4254719" cy="5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CNN </a:t>
            </a:r>
            <a:r>
              <a:rPr lang="en-US" sz="3200" dirty="0">
                <a:solidFill>
                  <a:schemeClr val="bg1"/>
                </a:solidFill>
              </a:rPr>
              <a:t>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73706" y="1735640"/>
            <a:ext cx="10383914" cy="4542857"/>
            <a:chOff x="1073706" y="1735640"/>
            <a:chExt cx="10383914" cy="45428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6668" y="1735640"/>
              <a:ext cx="7380952" cy="4542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706" y="2645600"/>
              <a:ext cx="2771429" cy="1819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4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LSTM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247" y="1276350"/>
            <a:ext cx="342742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 0.90011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902" y="1447635"/>
            <a:ext cx="4888943" cy="46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</a:t>
            </a:r>
            <a:r>
              <a:rPr lang="en-US" sz="3200" dirty="0">
                <a:solidFill>
                  <a:schemeClr val="bg1"/>
                </a:solidFill>
              </a:rPr>
              <a:t>LSTM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50541" y="1396692"/>
            <a:ext cx="10517590" cy="4695238"/>
            <a:chOff x="593189" y="1386181"/>
            <a:chExt cx="10517590" cy="46952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827" y="1386181"/>
              <a:ext cx="7380952" cy="469523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189" y="2589102"/>
              <a:ext cx="2828571" cy="174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0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GRU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8247" y="1276350"/>
            <a:ext cx="342742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0.90576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314" y="1099607"/>
            <a:ext cx="4512223" cy="55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– </a:t>
            </a:r>
            <a:r>
              <a:rPr lang="en-US" sz="3200" dirty="0">
                <a:solidFill>
                  <a:schemeClr val="bg1"/>
                </a:solidFill>
              </a:rPr>
              <a:t>GRU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48379" y="1506386"/>
            <a:ext cx="10285716" cy="4580952"/>
            <a:chOff x="859212" y="1506386"/>
            <a:chExt cx="10285716" cy="45809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595" y="1506386"/>
              <a:ext cx="7533333" cy="458095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212" y="2927065"/>
              <a:ext cx="2485714" cy="15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1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Analytics 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18" y="949093"/>
            <a:ext cx="6323778" cy="56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</a:t>
            </a:r>
            <a:r>
              <a:rPr lang="en-US" sz="3200" dirty="0">
                <a:solidFill>
                  <a:schemeClr val="bg1"/>
                </a:solidFill>
              </a:rPr>
              <a:t>– LGBM Hyper-parameters Tuning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483" y="1048684"/>
            <a:ext cx="10082048" cy="54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parameters are obtained by using the grid search.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49015"/>
              </p:ext>
            </p:extLst>
          </p:nvPr>
        </p:nvGraphicFramePr>
        <p:xfrm>
          <a:off x="3330958" y="2112677"/>
          <a:ext cx="5520558" cy="3657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60279">
                  <a:extLst>
                    <a:ext uri="{9D8B030D-6E8A-4147-A177-3AD203B41FA5}">
                      <a16:colId xmlns:a16="http://schemas.microsoft.com/office/drawing/2014/main" val="1889419637"/>
                    </a:ext>
                  </a:extLst>
                </a:gridCol>
                <a:gridCol w="2760279">
                  <a:extLst>
                    <a:ext uri="{9D8B030D-6E8A-4147-A177-3AD203B41FA5}">
                      <a16:colId xmlns:a16="http://schemas.microsoft.com/office/drawing/2014/main" val="348689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gbtree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2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Estimators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leaves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alpha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6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5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4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</a:t>
            </a:r>
            <a:r>
              <a:rPr lang="en-US" sz="3200" dirty="0">
                <a:solidFill>
                  <a:schemeClr val="bg1"/>
                </a:solidFill>
              </a:rPr>
              <a:t>– LGBM </a:t>
            </a:r>
            <a:r>
              <a:rPr lang="en-US" sz="3200" dirty="0" smtClean="0">
                <a:solidFill>
                  <a:schemeClr val="bg1"/>
                </a:solidFill>
              </a:rPr>
              <a:t>Cross </a:t>
            </a:r>
            <a:r>
              <a:rPr lang="en-US" sz="3200" dirty="0">
                <a:solidFill>
                  <a:schemeClr val="bg1"/>
                </a:solidFill>
              </a:rPr>
              <a:t>Validation </a:t>
            </a:r>
            <a:r>
              <a:rPr lang="en-US" sz="3200" dirty="0" smtClean="0">
                <a:solidFill>
                  <a:schemeClr val="bg1"/>
                </a:solidFill>
              </a:rPr>
              <a:t>Score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25878" y="1479445"/>
            <a:ext cx="10303016" cy="4466667"/>
            <a:chOff x="1188940" y="1416383"/>
            <a:chExt cx="10303016" cy="44666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8699" y="1618594"/>
              <a:ext cx="8023257" cy="41653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940" y="1416383"/>
              <a:ext cx="1952381" cy="44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5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</a:t>
            </a:r>
            <a:r>
              <a:rPr lang="en-US" sz="3200" dirty="0">
                <a:solidFill>
                  <a:schemeClr val="bg1"/>
                </a:solidFill>
              </a:rPr>
              <a:t>– LGBM 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81265" y="1439917"/>
            <a:ext cx="10419943" cy="4765008"/>
            <a:chOff x="231856" y="1397876"/>
            <a:chExt cx="10419943" cy="47650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9951" y="1397876"/>
              <a:ext cx="7781848" cy="47650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856" y="2801927"/>
              <a:ext cx="2638095" cy="159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8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</a:t>
            </a:r>
            <a:r>
              <a:rPr lang="en-US" sz="3200" dirty="0">
                <a:solidFill>
                  <a:schemeClr val="bg1"/>
                </a:solidFill>
              </a:rPr>
              <a:t>– </a:t>
            </a:r>
            <a:r>
              <a:rPr lang="en-US" sz="3200" dirty="0" err="1">
                <a:solidFill>
                  <a:schemeClr val="bg1"/>
                </a:solidFill>
              </a:rPr>
              <a:t>CatBoost</a:t>
            </a:r>
            <a:r>
              <a:rPr lang="en-US" sz="3200" dirty="0">
                <a:solidFill>
                  <a:schemeClr val="bg1"/>
                </a:solidFill>
              </a:rPr>
              <a:t> Hyper-parameters Tuning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483" y="1048684"/>
            <a:ext cx="10082048" cy="54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parameters are obtained by using the grid search.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42024"/>
              </p:ext>
            </p:extLst>
          </p:nvPr>
        </p:nvGraphicFramePr>
        <p:xfrm>
          <a:off x="3330958" y="2427988"/>
          <a:ext cx="5520558" cy="27432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60279">
                  <a:extLst>
                    <a:ext uri="{9D8B030D-6E8A-4147-A177-3AD203B41FA5}">
                      <a16:colId xmlns:a16="http://schemas.microsoft.com/office/drawing/2014/main" val="1889419637"/>
                    </a:ext>
                  </a:extLst>
                </a:gridCol>
                <a:gridCol w="2760279">
                  <a:extLst>
                    <a:ext uri="{9D8B030D-6E8A-4147-A177-3AD203B41FA5}">
                      <a16:colId xmlns:a16="http://schemas.microsoft.com/office/drawing/2014/main" val="348689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2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 count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</a:t>
            </a:r>
            <a:r>
              <a:rPr lang="en-US" sz="3200" dirty="0">
                <a:solidFill>
                  <a:schemeClr val="bg1"/>
                </a:solidFill>
              </a:rPr>
              <a:t>– </a:t>
            </a:r>
            <a:r>
              <a:rPr lang="en-US" sz="3200" dirty="0" err="1">
                <a:solidFill>
                  <a:schemeClr val="bg1"/>
                </a:solidFill>
              </a:rPr>
              <a:t>CatBoost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Cross </a:t>
            </a:r>
            <a:r>
              <a:rPr lang="en-US" sz="3200" dirty="0">
                <a:solidFill>
                  <a:schemeClr val="bg1"/>
                </a:solidFill>
              </a:rPr>
              <a:t>Validation </a:t>
            </a:r>
            <a:r>
              <a:rPr lang="en-US" sz="3200" dirty="0" smtClean="0">
                <a:solidFill>
                  <a:schemeClr val="bg1"/>
                </a:solidFill>
              </a:rPr>
              <a:t>Score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2377" y="1417719"/>
            <a:ext cx="10179307" cy="4683098"/>
            <a:chOff x="825025" y="1333636"/>
            <a:chExt cx="10179307" cy="468309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3502" y="1907594"/>
              <a:ext cx="7740830" cy="39698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025" y="1333636"/>
              <a:ext cx="1823582" cy="4683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9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4: </a:t>
            </a:r>
            <a:r>
              <a:rPr lang="en-US" sz="3200" dirty="0">
                <a:solidFill>
                  <a:schemeClr val="bg1"/>
                </a:solidFill>
              </a:rPr>
              <a:t>Model </a:t>
            </a:r>
            <a:r>
              <a:rPr lang="en-US" sz="3200" dirty="0" smtClean="0">
                <a:solidFill>
                  <a:schemeClr val="bg1"/>
                </a:solidFill>
              </a:rPr>
              <a:t>Building </a:t>
            </a:r>
            <a:r>
              <a:rPr lang="en-US" sz="3200" dirty="0">
                <a:solidFill>
                  <a:schemeClr val="bg1"/>
                </a:solidFill>
              </a:rPr>
              <a:t>– </a:t>
            </a:r>
            <a:r>
              <a:rPr lang="en-US" sz="3200" dirty="0" err="1">
                <a:solidFill>
                  <a:schemeClr val="bg1"/>
                </a:solidFill>
              </a:rPr>
              <a:t>CatBoost</a:t>
            </a:r>
            <a:r>
              <a:rPr lang="en-US" sz="3200" dirty="0">
                <a:solidFill>
                  <a:schemeClr val="bg1"/>
                </a:solidFill>
              </a:rPr>
              <a:t> Performance on the </a:t>
            </a:r>
            <a:r>
              <a:rPr lang="en-US" sz="3200" dirty="0" smtClean="0">
                <a:solidFill>
                  <a:schemeClr val="bg1"/>
                </a:solidFill>
              </a:rPr>
              <a:t>Testing </a:t>
            </a:r>
            <a:r>
              <a:rPr lang="en-US" sz="3200" dirty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35439" y="1600979"/>
            <a:ext cx="10710039" cy="4580952"/>
            <a:chOff x="504515" y="1632510"/>
            <a:chExt cx="10710039" cy="45809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5030" y="1632510"/>
              <a:ext cx="7609524" cy="458095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5" y="2741179"/>
              <a:ext cx="2942857" cy="1838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66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Phase </a:t>
            </a:r>
            <a:r>
              <a:rPr lang="en-US" sz="3200" dirty="0">
                <a:solidFill>
                  <a:schemeClr val="bg1"/>
                </a:solidFill>
              </a:rPr>
              <a:t>5: Communicate Results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74568"/>
              </p:ext>
            </p:extLst>
          </p:nvPr>
        </p:nvGraphicFramePr>
        <p:xfrm>
          <a:off x="1776329" y="2438502"/>
          <a:ext cx="8945125" cy="39624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04524">
                  <a:extLst>
                    <a:ext uri="{9D8B030D-6E8A-4147-A177-3AD203B41FA5}">
                      <a16:colId xmlns:a16="http://schemas.microsoft.com/office/drawing/2014/main" val="1889419637"/>
                    </a:ext>
                  </a:extLst>
                </a:gridCol>
                <a:gridCol w="1869815">
                  <a:extLst>
                    <a:ext uri="{9D8B030D-6E8A-4147-A177-3AD203B41FA5}">
                      <a16:colId xmlns:a16="http://schemas.microsoft.com/office/drawing/2014/main" val="3486899963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4184918775"/>
                    </a:ext>
                  </a:extLst>
                </a:gridCol>
                <a:gridCol w="1860331">
                  <a:extLst>
                    <a:ext uri="{9D8B030D-6E8A-4147-A177-3AD203B41FA5}">
                      <a16:colId xmlns:a16="http://schemas.microsoft.com/office/drawing/2014/main" val="50291645"/>
                    </a:ext>
                  </a:extLst>
                </a:gridCol>
                <a:gridCol w="1776248">
                  <a:extLst>
                    <a:ext uri="{9D8B030D-6E8A-4147-A177-3AD203B41FA5}">
                      <a16:colId xmlns:a16="http://schemas.microsoft.com/office/drawing/2014/main" val="2638462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 Score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R-Squared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215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8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0.91674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0.926817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39120.64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56632.300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2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0.89120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0.921054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47992.51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58819.751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0.91090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0.922150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42354.14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58409.952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5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0.91381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0.922918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38966.35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58121.084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0.91045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1558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0.944156</a:t>
                      </a:r>
                      <a:endParaRPr lang="en-US" sz="2000" dirty="0">
                        <a:solidFill>
                          <a:srgbClr val="21558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1558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35784.83</a:t>
                      </a:r>
                      <a:endParaRPr lang="en-US" sz="2000" dirty="0">
                        <a:solidFill>
                          <a:srgbClr val="21558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1558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49470.286</a:t>
                      </a:r>
                      <a:endParaRPr lang="en-US" sz="2000" dirty="0">
                        <a:solidFill>
                          <a:srgbClr val="21558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0.90011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0.930847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38415.125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55050.884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0.90576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0.942044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36951.295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50397.353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21558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0.91732</a:t>
                      </a:r>
                      <a:endParaRPr lang="en-US" sz="2000" dirty="0">
                        <a:solidFill>
                          <a:srgbClr val="21558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0.927664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43026.178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56303.542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0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0.91712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0.929133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42669.891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55728.831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309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7483" y="1048684"/>
            <a:ext cx="10082048" cy="104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achieves the best R-squared, MAE, and RMSE.</a:t>
            </a:r>
          </a:p>
          <a:p>
            <a:pPr>
              <a:lnSpc>
                <a:spcPct val="125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achieves the best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 score.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10" y="609600"/>
            <a:ext cx="5566148" cy="55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1: Discovery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1" y="1219200"/>
            <a:ext cx="10376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1107 records with 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features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model should be the 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of a house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features of the house.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a 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152611"/>
            <a:ext cx="100012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1: Discovery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1" y="1219200"/>
            <a:ext cx="10376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price is 2127500 L.E.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is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199000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is 772228 L.E.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8930" y="2965359"/>
            <a:ext cx="7808364" cy="3518702"/>
            <a:chOff x="1658007" y="2965359"/>
            <a:chExt cx="7808364" cy="35187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6096" y="2965359"/>
              <a:ext cx="2200275" cy="34194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007" y="2965359"/>
              <a:ext cx="4941426" cy="351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2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2: Data </a:t>
            </a:r>
            <a:r>
              <a:rPr lang="en-US" sz="3200" dirty="0" smtClean="0">
                <a:solidFill>
                  <a:schemeClr val="bg1"/>
                </a:solidFill>
              </a:rPr>
              <a:t>Preparation - </a:t>
            </a:r>
            <a:r>
              <a:rPr lang="en-US" sz="3200" dirty="0">
                <a:solidFill>
                  <a:schemeClr val="bg1"/>
                </a:solidFill>
              </a:rPr>
              <a:t>Taking care of missing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60" y="957262"/>
            <a:ext cx="40862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2: Data </a:t>
            </a:r>
            <a:r>
              <a:rPr lang="en-US" sz="3200" dirty="0" smtClean="0">
                <a:solidFill>
                  <a:schemeClr val="bg1"/>
                </a:solidFill>
              </a:rPr>
              <a:t>Preparation - </a:t>
            </a:r>
            <a:r>
              <a:rPr lang="en-US" sz="3200" dirty="0">
                <a:solidFill>
                  <a:schemeClr val="bg1"/>
                </a:solidFill>
              </a:rPr>
              <a:t>Removing outliers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1219200"/>
            <a:ext cx="112490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figures shows that there are 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outliers in the dataset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32793" y="2426394"/>
            <a:ext cx="10121096" cy="3518702"/>
            <a:chOff x="932793" y="2426394"/>
            <a:chExt cx="10121096" cy="35187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93" y="2426394"/>
              <a:ext cx="4941426" cy="35187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2470" y="2426394"/>
              <a:ext cx="4471419" cy="351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2: Data </a:t>
            </a:r>
            <a:r>
              <a:rPr lang="en-US" sz="3200" dirty="0" smtClean="0">
                <a:solidFill>
                  <a:schemeClr val="bg1"/>
                </a:solidFill>
              </a:rPr>
              <a:t>Preparation - </a:t>
            </a:r>
            <a:r>
              <a:rPr lang="en-US" sz="3200" dirty="0">
                <a:solidFill>
                  <a:schemeClr val="bg1"/>
                </a:solidFill>
              </a:rPr>
              <a:t>Removing outliers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1" y="1219200"/>
            <a:ext cx="106706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the distribution of the prices 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the outliers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dataset.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24" y="2678642"/>
            <a:ext cx="4941426" cy="35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819150"/>
            <a:chOff x="0" y="0"/>
            <a:chExt cx="9144000" cy="81915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42950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773431"/>
              <a:ext cx="9144000" cy="45719"/>
            </a:xfrm>
            <a:prstGeom prst="rect">
              <a:avLst/>
            </a:prstGeom>
            <a:gradFill>
              <a:gsLst>
                <a:gs pos="0">
                  <a:srgbClr val="22568F"/>
                </a:gs>
                <a:gs pos="100000">
                  <a:srgbClr val="062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725" y="95250"/>
            <a:ext cx="1201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Phase 2: Data </a:t>
            </a:r>
            <a:r>
              <a:rPr lang="en-US" sz="3200" dirty="0" smtClean="0">
                <a:solidFill>
                  <a:schemeClr val="bg1"/>
                </a:solidFill>
              </a:rPr>
              <a:t>Preparation - Feature Scaling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1" y="1219200"/>
            <a:ext cx="106706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performed during the data pre-processing to </a:t>
            </a:r>
            <a:r>
              <a:rPr lang="en-US" sz="2600" dirty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highly varying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effective technique which re-scales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so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it has distribution with </a:t>
            </a:r>
            <a:r>
              <a:rPr lang="en-US" sz="2600" dirty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mean value and variance equals to </a:t>
            </a:r>
            <a:r>
              <a:rPr lang="en-US" sz="2600" dirty="0" smtClean="0">
                <a:solidFill>
                  <a:srgbClr val="2155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9" b="5972"/>
          <a:stretch/>
        </p:blipFill>
        <p:spPr>
          <a:xfrm>
            <a:off x="1755229" y="3258208"/>
            <a:ext cx="8508614" cy="29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771</Words>
  <Application>Microsoft Office PowerPoint</Application>
  <PresentationFormat>Widescreen</PresentationFormat>
  <Paragraphs>193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Ghamry</dc:creator>
  <cp:lastModifiedBy>GHAMRY</cp:lastModifiedBy>
  <cp:revision>247</cp:revision>
  <dcterms:created xsi:type="dcterms:W3CDTF">2019-10-14T18:09:37Z</dcterms:created>
  <dcterms:modified xsi:type="dcterms:W3CDTF">2021-07-31T09:26:50Z</dcterms:modified>
</cp:coreProperties>
</file>