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51"/>
  </p:notesMasterIdLst>
  <p:sldIdLst>
    <p:sldId id="414" r:id="rId2"/>
    <p:sldId id="459" r:id="rId3"/>
    <p:sldId id="460" r:id="rId4"/>
    <p:sldId id="469" r:id="rId5"/>
    <p:sldId id="470" r:id="rId6"/>
    <p:sldId id="471" r:id="rId7"/>
    <p:sldId id="472" r:id="rId8"/>
    <p:sldId id="473" r:id="rId9"/>
    <p:sldId id="474" r:id="rId10"/>
    <p:sldId id="475" r:id="rId11"/>
    <p:sldId id="476" r:id="rId12"/>
    <p:sldId id="477" r:id="rId13"/>
    <p:sldId id="478" r:id="rId14"/>
    <p:sldId id="479" r:id="rId15"/>
    <p:sldId id="480" r:id="rId16"/>
    <p:sldId id="481" r:id="rId17"/>
    <p:sldId id="482" r:id="rId18"/>
    <p:sldId id="483" r:id="rId19"/>
    <p:sldId id="484" r:id="rId20"/>
    <p:sldId id="485" r:id="rId21"/>
    <p:sldId id="486" r:id="rId22"/>
    <p:sldId id="487" r:id="rId23"/>
    <p:sldId id="488" r:id="rId24"/>
    <p:sldId id="511" r:id="rId25"/>
    <p:sldId id="512" r:id="rId26"/>
    <p:sldId id="513" r:id="rId27"/>
    <p:sldId id="489" r:id="rId28"/>
    <p:sldId id="490" r:id="rId29"/>
    <p:sldId id="494" r:id="rId30"/>
    <p:sldId id="495" r:id="rId31"/>
    <p:sldId id="496" r:id="rId32"/>
    <p:sldId id="497" r:id="rId33"/>
    <p:sldId id="498" r:id="rId34"/>
    <p:sldId id="499" r:id="rId35"/>
    <p:sldId id="500" r:id="rId36"/>
    <p:sldId id="501" r:id="rId37"/>
    <p:sldId id="502" r:id="rId38"/>
    <p:sldId id="503" r:id="rId39"/>
    <p:sldId id="504" r:id="rId40"/>
    <p:sldId id="505" r:id="rId41"/>
    <p:sldId id="506" r:id="rId42"/>
    <p:sldId id="507" r:id="rId43"/>
    <p:sldId id="508" r:id="rId44"/>
    <p:sldId id="509" r:id="rId45"/>
    <p:sldId id="510" r:id="rId46"/>
    <p:sldId id="464" r:id="rId47"/>
    <p:sldId id="465" r:id="rId48"/>
    <p:sldId id="466" r:id="rId49"/>
    <p:sldId id="434" r:id="rId5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52"/>
    </p:embeddedFont>
    <p:embeddedFont>
      <p:font typeface="Economica" panose="020B0604020202020204" charset="0"/>
      <p:regular r:id="rId53"/>
      <p:bold r:id="rId54"/>
      <p:italic r:id="rId55"/>
      <p:boldItalic r:id="rId56"/>
    </p:embeddedFont>
    <p:embeddedFont>
      <p:font typeface="League Spartan" panose="020B0604020202020204" charset="0"/>
      <p:regular r:id="rId57"/>
    </p:embeddedFont>
    <p:embeddedFont>
      <p:font typeface="Open Sans Extra Bold" panose="020B0604020202020204" charset="0"/>
      <p:regular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9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7d10090c75d52c96f7353a8441b6860aa99f32ac544156f569d6e2d358364ec4::" providerId="AD" clId="Web-{AB14FF3D-B712-5399-6893-65B5E1294DF2}"/>
    <pc:docChg chg="modSld">
      <pc:chgData name="Guest User" userId="S::urn:spo:anon#7d10090c75d52c96f7353a8441b6860aa99f32ac544156f569d6e2d358364ec4::" providerId="AD" clId="Web-{AB14FF3D-B712-5399-6893-65B5E1294DF2}" dt="2024-04-17T17:47:39.441" v="11" actId="1076"/>
      <pc:docMkLst>
        <pc:docMk/>
      </pc:docMkLst>
      <pc:sldChg chg="addSp modSp">
        <pc:chgData name="Guest User" userId="S::urn:spo:anon#7d10090c75d52c96f7353a8441b6860aa99f32ac544156f569d6e2d358364ec4::" providerId="AD" clId="Web-{AB14FF3D-B712-5399-6893-65B5E1294DF2}" dt="2024-04-17T17:47:39.441" v="11" actId="1076"/>
        <pc:sldMkLst>
          <pc:docMk/>
          <pc:sldMk cId="3566437414" sldId="284"/>
        </pc:sldMkLst>
        <pc:spChg chg="add mod">
          <ac:chgData name="Guest User" userId="S::urn:spo:anon#7d10090c75d52c96f7353a8441b6860aa99f32ac544156f569d6e2d358364ec4::" providerId="AD" clId="Web-{AB14FF3D-B712-5399-6893-65B5E1294DF2}" dt="2024-04-17T17:47:39.441" v="11" actId="1076"/>
          <ac:spMkLst>
            <pc:docMk/>
            <pc:sldMk cId="3566437414" sldId="284"/>
            <ac:spMk id="3" creationId="{29EF93F6-873F-6191-575E-47D357BAB65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5527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444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320F9A-DFA0-4189-B502-951ABE0D96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3" y="0"/>
            <a:ext cx="9144000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B26E85-A47D-4EB8-AACC-5D71388BF9C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634" y="247660"/>
            <a:ext cx="963432" cy="4783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E96502-5A71-49D7-91EF-E9D795A00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02CB4-0340-43A8-A558-65E5F6C99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4AB7B-7005-4435-A7A3-37533F45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E7D51-1B41-4AAB-838C-EF900F85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E0C4BE-FE7F-4C02-9A3E-71BC3A48C6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8" y="0"/>
            <a:ext cx="1117324" cy="1039978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5140D0A2-F8A9-7918-6D42-0B21462A7985}"/>
              </a:ext>
            </a:extLst>
          </p:cNvPr>
          <p:cNvSpPr/>
          <p:nvPr userDrawn="1"/>
        </p:nvSpPr>
        <p:spPr>
          <a:xfrm>
            <a:off x="8199866" y="4758012"/>
            <a:ext cx="349568" cy="323942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E9A13-D855-42EA-8471-DDA8E13B3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7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27062-6971-4C1F-A975-AC85DCD0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55ECB-B9CD-4FA5-AACA-CDD01AACF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F606B-F0E0-4BB1-94D6-738E49DF72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65738-7A1D-4D54-ADFC-91C34D4F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7C986-B0A0-4B82-9134-1B7676F5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43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45B8BC-3AC4-4059-BB3C-B12B6148AC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8C1D0E-02A9-4DFB-8CA3-A94A10E72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3F7A1-D368-4F71-BA41-54CA742F49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D9678-2347-4C47-858A-5508F838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10E8F-0367-4945-87E5-F2D254AD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109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68A88-1EE1-3422-84E1-7CB361B1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1FC91-FAA2-D65F-E901-C6884F9C61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48D4D-60AF-93C1-9BF4-DCE9AEF78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DD901-3047-7838-FFFA-C6F934BA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4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0B6D-1D51-4444-8393-E35BA63F1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61446-D5C8-48D6-8362-2691AC20F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94AA4-5DCE-4AE8-9BC9-F29480FF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07058-AB46-40A5-B5AE-E9862D3C8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C426E-5AEB-4C83-A17B-241638168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341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BE44-49C7-449D-9550-1E7B6597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AA4F7-FE01-4FEF-BC23-4EBFFF370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B9BA3-57A0-4B4B-A089-2C5CE8708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2FDF6D-CD2D-433E-84D7-E83F8FCE5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634" y="247660"/>
            <a:ext cx="963432" cy="4783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2BDD0D-C88D-431E-BC92-4367CEB0061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8" y="0"/>
            <a:ext cx="1117324" cy="103997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FBEB5-E386-9685-E6D3-A062E9E4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39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25BB-1073-4118-9189-772DE573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BC724-756A-4777-8D83-3CD9AFD19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FC4DE-2AB7-4E43-BFBA-6FF436D9B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BCCFF-F409-4BF2-9883-91BA170B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82A71-7516-408D-862B-A5F340412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613D0-7994-4BCE-AE17-12E991FEC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670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CC53-ADBE-4538-BDCF-8A6C0C074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37BC3-80C1-40A0-B8BD-B9E9F5642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B7EDB-C158-4B0F-AC48-1D7DE7DC8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E96D1-3002-4810-98AF-A275B6334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DBB9A-2C9B-4E96-9E5C-6C3BE644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B99CCF-14FE-46E4-AEF3-3520D661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8493FD-6F8C-4BED-896C-CBA26D0E9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F6D6A-EFFC-4E81-9BDD-C595B6C9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696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6566-0B23-4F08-ACF0-2DDFF54A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396B25-2A2B-41A7-AF6D-57D5055F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F5C9F0-C082-4566-AEB4-F08316DE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F48D6-A9E0-485D-BA28-15D5DACA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78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92526D-307A-4059-80C4-1413758A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E1822F-3DE8-45A0-9F67-6061DB1F8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1B196-D439-43FF-B35C-F9A301B0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0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350E-3F73-4F95-89B8-BF9D660E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CE4F2-B1FE-4665-B99F-04C8EBAAC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1F0C4-D797-433C-B73A-9C3B4D1BA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3DABF-2DE9-4FD5-B4A8-5E200B98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32E28-C4D1-4761-BD12-20FBE946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CF5A0-DC82-4F6C-8E49-2C9987C4F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586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7410-9CC3-4CD7-A18A-2A1FBD8F7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617FFE-99AB-4F61-A4A2-7D7A5832C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EFC75-BA25-436F-A339-F8970D50B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AE525-9C27-44A4-ADC4-FEBFF45039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2E2F3-7DBB-4D25-9537-D2D24B0D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7A639-0697-4DE3-8BE3-94C24D6F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03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F972D6-1319-4F4E-A35B-D719D3F5F86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85C812-25A0-4E40-A6AB-B4A290A63150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634" y="247660"/>
            <a:ext cx="963432" cy="4783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91E89A-F8E2-4201-95AC-F9DBA9C318FE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8" y="0"/>
            <a:ext cx="1117324" cy="1039978"/>
          </a:xfrm>
          <a:prstGeom prst="rect">
            <a:avLst/>
          </a:prstGeom>
        </p:spPr>
      </p:pic>
      <p:sp>
        <p:nvSpPr>
          <p:cNvPr id="11" name="Freeform 6">
            <a:extLst>
              <a:ext uri="{FF2B5EF4-FFF2-40B4-BE49-F238E27FC236}">
                <a16:creationId xmlns:a16="http://schemas.microsoft.com/office/drawing/2014/main" id="{BE728FAA-6989-49E4-827F-768285FCB943}"/>
              </a:ext>
            </a:extLst>
          </p:cNvPr>
          <p:cNvSpPr/>
          <p:nvPr userDrawn="1"/>
        </p:nvSpPr>
        <p:spPr>
          <a:xfrm>
            <a:off x="8230642" y="4758012"/>
            <a:ext cx="349568" cy="323942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BAA08C-8FDB-46C4-8ADC-9425CB5F2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C7012-56A5-4A5F-AE60-B293BCF52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82B0E-0FEF-49F7-B246-1C5E6D54C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0253" y="4767263"/>
            <a:ext cx="32047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E8069-45EF-4F1D-8025-75594D26D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EE24C92-1265-4741-8F9F-404A15D938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99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numpy/reference/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sv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4A019-1D12-BE93-542A-C0C676A7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5EE24C92-1265-4741-8F9F-404A15D9386E}" type="slidenum">
              <a:rPr lang="en-US" kern="120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</a:t>
            </a:fld>
            <a:endParaRPr lang="en-US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8649" y="2044152"/>
            <a:ext cx="46618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br>
              <a:rPr lang="en-US" sz="24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3600" b="1" dirty="0">
                <a:latin typeface="Economica"/>
                <a:sym typeface="Economica"/>
              </a:rPr>
              <a:t>Mathematical Computing with Python (NumPy) </a:t>
            </a:r>
            <a:endParaRPr lang="en-US" sz="2400" kern="12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59167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13" y="682228"/>
            <a:ext cx="7886700" cy="994172"/>
          </a:xfrm>
        </p:spPr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3013" y="1777603"/>
            <a:ext cx="3886200" cy="326350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Structured lists of numbers.</a:t>
            </a:r>
          </a:p>
          <a:p>
            <a:r>
              <a:rPr lang="en-US" dirty="0"/>
              <a:t>Vectors </a:t>
            </a:r>
          </a:p>
          <a:p>
            <a:r>
              <a:rPr lang="en-US" dirty="0"/>
              <a:t>Matrices</a:t>
            </a:r>
          </a:p>
          <a:p>
            <a:r>
              <a:rPr lang="en-US" b="1" dirty="0"/>
              <a:t>Images</a:t>
            </a:r>
          </a:p>
          <a:p>
            <a:r>
              <a:rPr lang="en-US" dirty="0"/>
              <a:t>Tensors</a:t>
            </a:r>
          </a:p>
          <a:p>
            <a:r>
              <a:rPr lang="en-US" dirty="0" err="1"/>
              <a:t>ConvNets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20A6C-444A-4107-8DD7-8F9162F285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</p:txBody>
      </p:sp>
      <p:pic>
        <p:nvPicPr>
          <p:cNvPr id="6146" name="Picture 2" descr="Image result for bulldog puppy english">
            <a:extLst>
              <a:ext uri="{FF2B5EF4-FFF2-40B4-BE49-F238E27FC236}">
                <a16:creationId xmlns:a16="http://schemas.microsoft.com/office/drawing/2014/main" id="{DE755B79-94EA-4005-91FD-BAA44C6D9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759" y="1777603"/>
            <a:ext cx="2887801" cy="288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A56E8-A42F-4C29-88CA-48902864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220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41" y="784621"/>
            <a:ext cx="7886700" cy="994172"/>
          </a:xfrm>
        </p:spPr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9941" y="1879996"/>
            <a:ext cx="3886200" cy="326350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Structured lists of numbers.</a:t>
            </a:r>
          </a:p>
          <a:p>
            <a:r>
              <a:rPr lang="en-US" dirty="0"/>
              <a:t>Vectors </a:t>
            </a:r>
          </a:p>
          <a:p>
            <a:r>
              <a:rPr lang="en-US" dirty="0"/>
              <a:t>Matrices</a:t>
            </a:r>
          </a:p>
          <a:p>
            <a:r>
              <a:rPr lang="en-US" dirty="0"/>
              <a:t>Images</a:t>
            </a:r>
          </a:p>
          <a:p>
            <a:r>
              <a:rPr lang="en-US" b="1" dirty="0"/>
              <a:t>Tensors</a:t>
            </a:r>
          </a:p>
          <a:p>
            <a:r>
              <a:rPr lang="en-US" b="1" dirty="0" err="1"/>
              <a:t>ConvNets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20A6C-444A-4107-8DD7-8F9162F285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</p:txBody>
      </p:sp>
      <p:pic>
        <p:nvPicPr>
          <p:cNvPr id="5122" name="Picture 2" descr="Image result for tensor">
            <a:extLst>
              <a:ext uri="{FF2B5EF4-FFF2-40B4-BE49-F238E27FC236}">
                <a16:creationId xmlns:a16="http://schemas.microsoft.com/office/drawing/2014/main" id="{FD6E0BA3-D62D-489E-922B-40B463903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12" y="867369"/>
            <a:ext cx="2143125" cy="195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i.gyazo.com/10b67bfe29096e8ad7b31c72efc7c05c.png">
            <a:extLst>
              <a:ext uri="{FF2B5EF4-FFF2-40B4-BE49-F238E27FC236}">
                <a16:creationId xmlns:a16="http://schemas.microsoft.com/office/drawing/2014/main" id="{C6C76311-1AD5-4C0F-BA90-97250D0A6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959" y="3054917"/>
            <a:ext cx="2056346" cy="164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4077C-6D1F-4716-B905-73777593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391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23" y="627135"/>
            <a:ext cx="7886700" cy="994172"/>
          </a:xfrm>
        </p:spPr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723" y="1722510"/>
            <a:ext cx="3886200" cy="326350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Structured lists of numbers.</a:t>
            </a:r>
          </a:p>
          <a:p>
            <a:r>
              <a:rPr lang="en-US" dirty="0"/>
              <a:t>Vectors </a:t>
            </a:r>
          </a:p>
          <a:p>
            <a:r>
              <a:rPr lang="en-US" dirty="0"/>
              <a:t>Matrices</a:t>
            </a:r>
          </a:p>
          <a:p>
            <a:r>
              <a:rPr lang="en-US" dirty="0"/>
              <a:t>Images</a:t>
            </a:r>
          </a:p>
          <a:p>
            <a:r>
              <a:rPr lang="en-US" dirty="0"/>
              <a:t>Tensors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4FC7A-BEB4-4C6D-8B9E-4F1AA45A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030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BCD2-5531-413A-800D-06D65B877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074" y="679848"/>
            <a:ext cx="7886700" cy="994172"/>
          </a:xfrm>
        </p:spPr>
        <p:txBody>
          <a:bodyPr/>
          <a:lstStyle/>
          <a:p>
            <a:r>
              <a:rPr lang="en-US" dirty="0"/>
              <a:t>Arrays, Basic Properties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52E614-9946-4668-B9D5-7DD0CC6DB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828" y="1777604"/>
            <a:ext cx="8024817" cy="3263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([[1,2,3],[4,5,6]],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=np.float32)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a.ndim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a.shape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a.dtype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marL="0" indent="0">
              <a:buNone/>
            </a:pPr>
            <a:endParaRPr lang="en-US" sz="1800" dirty="0"/>
          </a:p>
          <a:p>
            <a:pPr marL="385763" indent="-385763">
              <a:buFont typeface="+mj-lt"/>
              <a:buAutoNum type="arabicPeriod"/>
            </a:pPr>
            <a:r>
              <a:rPr lang="en-US" sz="1500" dirty="0"/>
              <a:t>Arrays can have any number of dimensions, including zero (a scalar).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1500" dirty="0"/>
              <a:t>Arrays are typed: np.uint8, np.int64, np.float32, np.float64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1500" dirty="0"/>
              <a:t>Arrays are dense. Each element of the array exists and has the same type.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32C77-5F41-4963-9EC3-296EF533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711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68" y="682228"/>
            <a:ext cx="7886700" cy="994172"/>
          </a:xfrm>
        </p:spPr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6868" y="1777603"/>
            <a:ext cx="3886200" cy="3263504"/>
          </a:xfrm>
        </p:spPr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BDAD6-95E3-4304-9D59-B68617B6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42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07" y="685724"/>
            <a:ext cx="7886700" cy="994172"/>
          </a:xfrm>
        </p:spPr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6907" y="1781099"/>
            <a:ext cx="3886200" cy="3263504"/>
          </a:xfrm>
        </p:spPr>
        <p:txBody>
          <a:bodyPr/>
          <a:lstStyle/>
          <a:p>
            <a:r>
              <a:rPr lang="en-US" b="1" dirty="0" err="1"/>
              <a:t>np.ones</a:t>
            </a:r>
            <a:r>
              <a:rPr lang="en-US" b="1" dirty="0"/>
              <a:t>, </a:t>
            </a:r>
            <a:r>
              <a:rPr lang="en-US" b="1" dirty="0" err="1"/>
              <a:t>np.zeros</a:t>
            </a:r>
            <a:endParaRPr lang="en-US" b="1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pic>
        <p:nvPicPr>
          <p:cNvPr id="2050" name="Picture 2" descr="https://i.gyazo.com/ab7c9b4e16c8a76d8dc7704d30051267.png">
            <a:extLst>
              <a:ext uri="{FF2B5EF4-FFF2-40B4-BE49-F238E27FC236}">
                <a16:creationId xmlns:a16="http://schemas.microsoft.com/office/drawing/2014/main" id="{4E5B0FD0-66E1-4D88-AE87-FFD566AA018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107" y="1432579"/>
            <a:ext cx="4092777" cy="74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.gyazo.com/155ad9075990c94c1e98b750d365d49a.png">
            <a:extLst>
              <a:ext uri="{FF2B5EF4-FFF2-40B4-BE49-F238E27FC236}">
                <a16:creationId xmlns:a16="http://schemas.microsoft.com/office/drawing/2014/main" id="{F8350C03-9BBC-461B-8603-1E1869FA1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090" y="2487063"/>
            <a:ext cx="4050506" cy="183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2687B-855C-4168-B171-855746B2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33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59" y="574484"/>
            <a:ext cx="7886700" cy="994172"/>
          </a:xfrm>
        </p:spPr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9159" y="1669859"/>
            <a:ext cx="3886200" cy="3263504"/>
          </a:xfrm>
        </p:spPr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b="1" dirty="0" err="1"/>
              <a:t>np.arange</a:t>
            </a:r>
            <a:endParaRPr lang="en-US" b="1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pic>
        <p:nvPicPr>
          <p:cNvPr id="3076" name="Picture 4" descr="https://i.gyazo.com/8001a5fae4b908ca4cdec3a018885ba7.png">
            <a:extLst>
              <a:ext uri="{FF2B5EF4-FFF2-40B4-BE49-F238E27FC236}">
                <a16:creationId xmlns:a16="http://schemas.microsoft.com/office/drawing/2014/main" id="{F932B43B-F42C-4E3D-8306-84FD7EA80D0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15" y="2212167"/>
            <a:ext cx="4858985" cy="71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EFB67-0BB7-4EE7-8621-91042C11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034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23" y="682228"/>
            <a:ext cx="7886700" cy="994172"/>
          </a:xfrm>
        </p:spPr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6923" y="1777603"/>
            <a:ext cx="3886200" cy="3263504"/>
          </a:xfrm>
        </p:spPr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b="1" dirty="0" err="1"/>
              <a:t>np.concatenate</a:t>
            </a:r>
            <a:endParaRPr lang="en-US" b="1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pic>
        <p:nvPicPr>
          <p:cNvPr id="4098" name="Picture 2" descr="https://i.gyazo.com/c234df7922627afc111c3a02ede104fe.png">
            <a:extLst>
              <a:ext uri="{FF2B5EF4-FFF2-40B4-BE49-F238E27FC236}">
                <a16:creationId xmlns:a16="http://schemas.microsoft.com/office/drawing/2014/main" id="{614819F5-ED63-4F34-9FD4-B6D4F23FC57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924" y="1268491"/>
            <a:ext cx="4015209" cy="326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3119A-E469-41A1-8702-2A1963EE0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27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023" y="726529"/>
            <a:ext cx="7269480" cy="994172"/>
          </a:xfrm>
        </p:spPr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6023" y="1777603"/>
            <a:ext cx="3886200" cy="3263504"/>
          </a:xfrm>
        </p:spPr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b="1" dirty="0" err="1"/>
              <a:t>np.concatenate</a:t>
            </a:r>
            <a:endParaRPr lang="en-US" b="1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3119A-E469-41A1-8702-2A1963EE0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pic>
        <p:nvPicPr>
          <p:cNvPr id="1028" name="Picture 4" descr="https://i.gyazo.com/9b34cbafccfb8d9f78bdc66e8a0b283c.png">
            <a:extLst>
              <a:ext uri="{FF2B5EF4-FFF2-40B4-BE49-F238E27FC236}">
                <a16:creationId xmlns:a16="http://schemas.microsoft.com/office/drawing/2014/main" id="{F8464E02-05B7-4134-8D2A-B820C34B1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1913931"/>
            <a:ext cx="428625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859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141" y="599426"/>
            <a:ext cx="7886700" cy="994172"/>
          </a:xfrm>
        </p:spPr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6141" y="1694801"/>
            <a:ext cx="3886200" cy="3263504"/>
          </a:xfrm>
        </p:spPr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b="1" dirty="0" err="1"/>
              <a:t>np.astype</a:t>
            </a:r>
            <a:endParaRPr lang="en-US" b="1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AC6CB-0FAC-4ADE-B712-3462E3A6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pic>
        <p:nvPicPr>
          <p:cNvPr id="2050" name="Picture 2" descr="https://i.gyazo.com/6527c907bff1be4a73405f09257b094b.png">
            <a:extLst>
              <a:ext uri="{FF2B5EF4-FFF2-40B4-BE49-F238E27FC236}">
                <a16:creationId xmlns:a16="http://schemas.microsoft.com/office/drawing/2014/main" id="{BA877FBE-9E6A-4052-86D7-C87E7A20F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733" y="1593598"/>
            <a:ext cx="4886252" cy="241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66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652" b="17381"/>
          <a:stretch>
            <a:fillRect/>
          </a:stretch>
        </p:blipFill>
        <p:spPr>
          <a:xfrm>
            <a:off x="514350" y="1838457"/>
            <a:ext cx="2023409" cy="169979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420553" y="1838457"/>
            <a:ext cx="2096059" cy="182201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6397674" y="1659653"/>
            <a:ext cx="2057400" cy="20574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460791" y="742950"/>
            <a:ext cx="4015582" cy="636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50"/>
              </a:lnSpc>
            </a:pPr>
            <a:r>
              <a:rPr lang="en-US" sz="3750" dirty="0">
                <a:solidFill>
                  <a:schemeClr val="accent1"/>
                </a:solidFill>
                <a:latin typeface="+mj-lt"/>
              </a:rPr>
              <a:t>What is </a:t>
            </a:r>
            <a:r>
              <a:rPr lang="en-US" sz="3750" dirty="0" err="1">
                <a:solidFill>
                  <a:schemeClr val="accent1"/>
                </a:solidFill>
                <a:latin typeface="+mj-lt"/>
              </a:rPr>
              <a:t>Numpy</a:t>
            </a:r>
            <a:r>
              <a:rPr lang="en-US" sz="3750" dirty="0">
                <a:solidFill>
                  <a:schemeClr val="accent1"/>
                </a:solidFill>
                <a:latin typeface="+mj-lt"/>
              </a:rPr>
              <a:t>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7243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50" y="682228"/>
            <a:ext cx="7886700" cy="994172"/>
          </a:xfrm>
        </p:spPr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9050" y="1777603"/>
            <a:ext cx="3886200" cy="3263504"/>
          </a:xfrm>
        </p:spPr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b="1" dirty="0" err="1"/>
              <a:t>np.zeros_like</a:t>
            </a:r>
            <a:r>
              <a:rPr lang="en-US" b="1" dirty="0"/>
              <a:t>, </a:t>
            </a:r>
            <a:r>
              <a:rPr lang="en-US" b="1" dirty="0" err="1"/>
              <a:t>np.ones_like</a:t>
            </a:r>
            <a:endParaRPr lang="en-US" b="1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EE54A-B5E2-4DA9-952D-ABF5FCAC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pic>
        <p:nvPicPr>
          <p:cNvPr id="3076" name="Picture 4" descr="https://i.gyazo.com/06e91c14aeec5dcf6a8534c1282a5f4a.png">
            <a:extLst>
              <a:ext uri="{FF2B5EF4-FFF2-40B4-BE49-F238E27FC236}">
                <a16:creationId xmlns:a16="http://schemas.microsoft.com/office/drawing/2014/main" id="{41D56FE4-04AA-438C-8631-08EF4969E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686" y="2130083"/>
            <a:ext cx="3911030" cy="99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463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06353"/>
            <a:ext cx="7886700" cy="994172"/>
          </a:xfrm>
        </p:spPr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0" y="1701728"/>
            <a:ext cx="3886200" cy="3263504"/>
          </a:xfrm>
        </p:spPr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b="1" dirty="0" err="1"/>
              <a:t>np.random.random</a:t>
            </a:r>
            <a:endParaRPr lang="en-US" b="1" dirty="0"/>
          </a:p>
        </p:txBody>
      </p:sp>
      <p:pic>
        <p:nvPicPr>
          <p:cNvPr id="8194" name="Picture 2" descr="https://i.gyazo.com/c715415aae0a9590255726d83b03969a.png">
            <a:extLst>
              <a:ext uri="{FF2B5EF4-FFF2-40B4-BE49-F238E27FC236}">
                <a16:creationId xmlns:a16="http://schemas.microsoft.com/office/drawing/2014/main" id="{E541AB38-BA22-4FA5-A14B-75D61FBEE53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325" y="1600525"/>
            <a:ext cx="4664466" cy="226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E0011-A2F1-46FC-8A46-2806DDD6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16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CB4D8-D0E9-4BCD-821D-6B7E427A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995" y="682228"/>
            <a:ext cx="7886700" cy="994172"/>
          </a:xfrm>
        </p:spPr>
        <p:txBody>
          <a:bodyPr/>
          <a:lstStyle/>
          <a:p>
            <a:r>
              <a:rPr lang="en-US" dirty="0"/>
              <a:t>Arrays, danger 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1BCB1-4995-473A-9BA8-A513993C1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995" y="1777603"/>
            <a:ext cx="7886700" cy="3263504"/>
          </a:xfrm>
        </p:spPr>
        <p:txBody>
          <a:bodyPr/>
          <a:lstStyle/>
          <a:p>
            <a:r>
              <a:rPr lang="en-US" dirty="0"/>
              <a:t>Must be dense, no holes.</a:t>
            </a:r>
          </a:p>
          <a:p>
            <a:r>
              <a:rPr lang="en-US" dirty="0"/>
              <a:t>Must be one type</a:t>
            </a:r>
          </a:p>
          <a:p>
            <a:r>
              <a:rPr lang="en-US" dirty="0"/>
              <a:t>Cannot combine arrays of different shape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67E19-A685-470A-A7D5-A748A949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pic>
        <p:nvPicPr>
          <p:cNvPr id="4098" name="Picture 2" descr="https://i.gyazo.com/88b3935384eb021e466d9c9af6990c6c.png">
            <a:extLst>
              <a:ext uri="{FF2B5EF4-FFF2-40B4-BE49-F238E27FC236}">
                <a16:creationId xmlns:a16="http://schemas.microsoft.com/office/drawing/2014/main" id="{4575468C-C5EF-4F5C-9560-CBA90458A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008" y="3225796"/>
            <a:ext cx="6307931" cy="130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391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280E-624C-472D-A44B-C9D553FEE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704" y="679848"/>
            <a:ext cx="7886700" cy="994172"/>
          </a:xfrm>
        </p:spPr>
        <p:txBody>
          <a:bodyPr/>
          <a:lstStyle/>
          <a:p>
            <a:r>
              <a:rPr lang="en-US" dirty="0"/>
              <a:t>Shaping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D03DC-D93C-44FF-8EE4-91BB92EED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222" y="1777604"/>
            <a:ext cx="6926300" cy="326350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([1,2,3,4,5,6])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(3,2)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(2,-1)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a.ravel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Total number of elements cannot change.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Use -1 to infer axis shape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Row-major by default (MATLAB is column-major)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0F944-BFC9-488F-9A3B-65D19B30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074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280E-624C-472D-A44B-C9D553FEE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704" y="679848"/>
            <a:ext cx="7886700" cy="994172"/>
          </a:xfrm>
        </p:spPr>
        <p:txBody>
          <a:bodyPr/>
          <a:lstStyle/>
          <a:p>
            <a:r>
              <a:rPr lang="en-US" dirty="0"/>
              <a:t>Array Shape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0F944-BFC9-488F-9A3B-65D19B30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93"/>
          <a:stretch/>
        </p:blipFill>
        <p:spPr>
          <a:xfrm>
            <a:off x="1382501" y="2584444"/>
            <a:ext cx="6104149" cy="1815007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9B280E-624C-472D-A44B-C9D553FEE79C}"/>
              </a:ext>
            </a:extLst>
          </p:cNvPr>
          <p:cNvSpPr txBox="1">
            <a:spLocks/>
          </p:cNvSpPr>
          <p:nvPr/>
        </p:nvSpPr>
        <p:spPr>
          <a:xfrm>
            <a:off x="337703" y="1135060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US" sz="2000" dirty="0"/>
              <a:t>One dimensional arrays have a 1-tuple for their shape</a:t>
            </a:r>
          </a:p>
        </p:txBody>
      </p:sp>
    </p:spTree>
    <p:extLst>
      <p:ext uri="{BB962C8B-B14F-4D97-AF65-F5344CB8AC3E}">
        <p14:creationId xmlns:p14="http://schemas.microsoft.com/office/powerpoint/2010/main" val="452579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280E-624C-472D-A44B-C9D553FEE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704" y="679848"/>
            <a:ext cx="7886700" cy="994172"/>
          </a:xfrm>
        </p:spPr>
        <p:txBody>
          <a:bodyPr/>
          <a:lstStyle/>
          <a:p>
            <a:r>
              <a:rPr lang="en-US" dirty="0"/>
              <a:t>Array Shape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0F944-BFC9-488F-9A3B-65D19B30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29B280E-624C-472D-A44B-C9D553FEE79C}"/>
              </a:ext>
            </a:extLst>
          </p:cNvPr>
          <p:cNvSpPr txBox="1">
            <a:spLocks/>
          </p:cNvSpPr>
          <p:nvPr/>
        </p:nvSpPr>
        <p:spPr>
          <a:xfrm>
            <a:off x="337703" y="1135060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US" sz="2000" dirty="0"/>
              <a:t>Two dimensional arrays have a 2-tuple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3" t="17036" r="8455" b="17258"/>
          <a:stretch/>
        </p:blipFill>
        <p:spPr>
          <a:xfrm>
            <a:off x="1880753" y="2276079"/>
            <a:ext cx="4800600" cy="2143521"/>
          </a:xfrm>
        </p:spPr>
      </p:pic>
    </p:spTree>
    <p:extLst>
      <p:ext uri="{BB962C8B-B14F-4D97-AF65-F5344CB8AC3E}">
        <p14:creationId xmlns:p14="http://schemas.microsoft.com/office/powerpoint/2010/main" val="2827958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280E-624C-472D-A44B-C9D553FEE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704" y="679848"/>
            <a:ext cx="7886700" cy="994172"/>
          </a:xfrm>
        </p:spPr>
        <p:txBody>
          <a:bodyPr/>
          <a:lstStyle/>
          <a:p>
            <a:r>
              <a:rPr lang="en-US" dirty="0"/>
              <a:t>Array Shape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0F944-BFC9-488F-9A3B-65D19B30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29B280E-624C-472D-A44B-C9D553FEE79C}"/>
              </a:ext>
            </a:extLst>
          </p:cNvPr>
          <p:cNvSpPr txBox="1">
            <a:spLocks/>
          </p:cNvSpPr>
          <p:nvPr/>
        </p:nvSpPr>
        <p:spPr>
          <a:xfrm>
            <a:off x="337703" y="1135060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US" sz="2000" dirty="0"/>
              <a:t>And so on..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7" t="20969"/>
          <a:stretch/>
        </p:blipFill>
        <p:spPr>
          <a:xfrm>
            <a:off x="1590673" y="2129232"/>
            <a:ext cx="5380759" cy="2578245"/>
          </a:xfrm>
        </p:spPr>
      </p:pic>
    </p:spTree>
    <p:extLst>
      <p:ext uri="{BB962C8B-B14F-4D97-AF65-F5344CB8AC3E}">
        <p14:creationId xmlns:p14="http://schemas.microsoft.com/office/powerpoint/2010/main" val="2805188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12EE-4FB3-45AE-91CE-DB38D470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06353"/>
            <a:ext cx="7886700" cy="994172"/>
          </a:xfrm>
        </p:spPr>
        <p:txBody>
          <a:bodyPr/>
          <a:lstStyle/>
          <a:p>
            <a:r>
              <a:rPr lang="en-US" dirty="0"/>
              <a:t>Return values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316D2B-27C0-4CA9-B0F3-CB2D60BED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701728"/>
            <a:ext cx="7886700" cy="3263504"/>
          </a:xfrm>
        </p:spPr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functions return either </a:t>
            </a:r>
            <a:r>
              <a:rPr lang="en-US" b="1" dirty="0"/>
              <a:t>views </a:t>
            </a:r>
            <a:r>
              <a:rPr lang="en-US" dirty="0"/>
              <a:t>or </a:t>
            </a:r>
            <a:r>
              <a:rPr lang="en-US" b="1" dirty="0"/>
              <a:t>copies</a:t>
            </a:r>
            <a:r>
              <a:rPr lang="en-US" dirty="0"/>
              <a:t>.</a:t>
            </a:r>
          </a:p>
          <a:p>
            <a:r>
              <a:rPr lang="en-US" dirty="0"/>
              <a:t>Views share data with the original array, like references in Java/C++. Altering entries of a view, changes the same entries in the original.</a:t>
            </a:r>
          </a:p>
          <a:p>
            <a:r>
              <a:rPr lang="en-US" dirty="0"/>
              <a:t>The </a:t>
            </a:r>
            <a:r>
              <a:rPr lang="en-US" dirty="0" err="1">
                <a:hlinkClick r:id="rId2"/>
              </a:rPr>
              <a:t>numpy</a:t>
            </a:r>
            <a:r>
              <a:rPr lang="en-US" dirty="0">
                <a:hlinkClick r:id="rId2"/>
              </a:rPr>
              <a:t> documentation</a:t>
            </a:r>
            <a:r>
              <a:rPr lang="en-US" dirty="0"/>
              <a:t> says which functions return views or copies</a:t>
            </a:r>
          </a:p>
          <a:p>
            <a:r>
              <a:rPr lang="en-US" dirty="0" err="1"/>
              <a:t>Np.copy</a:t>
            </a:r>
            <a:r>
              <a:rPr lang="en-US" dirty="0"/>
              <a:t>, </a:t>
            </a:r>
            <a:r>
              <a:rPr lang="en-US" dirty="0" err="1"/>
              <a:t>np.view</a:t>
            </a:r>
            <a:r>
              <a:rPr lang="en-US" dirty="0"/>
              <a:t> make explicit copies and views.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8028D-73BC-4B58-A635-5352A484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333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60D98-DD27-4ACB-A354-CE3E9AC03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778" y="585571"/>
            <a:ext cx="7886700" cy="994172"/>
          </a:xfrm>
        </p:spPr>
        <p:txBody>
          <a:bodyPr/>
          <a:lstStyle/>
          <a:p>
            <a:r>
              <a:rPr lang="en-US" dirty="0"/>
              <a:t>Transposition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CA501-3E9A-4215-B15A-E787209F5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778" y="1680946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(10).reshape(5,2)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a.transpose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((1,0))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np.transpose</a:t>
            </a:r>
            <a:r>
              <a:rPr lang="en-US" dirty="0"/>
              <a:t> permutes axes.</a:t>
            </a:r>
          </a:p>
          <a:p>
            <a:pPr marL="0" indent="0">
              <a:buNone/>
            </a:pPr>
            <a:r>
              <a:rPr lang="en-US" dirty="0" err="1"/>
              <a:t>a.T</a:t>
            </a:r>
            <a:r>
              <a:rPr lang="en-US" dirty="0"/>
              <a:t> transposes the first two axes.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6EDE9-F5EC-47DA-B6AE-94270770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998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D7A9-8F00-479C-BC99-8F6D58DE0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585571"/>
            <a:ext cx="7886700" cy="994172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E43F9-F277-431F-909A-74B37ACDE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680946"/>
            <a:ext cx="788670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just saw how to create arrays, reshape them, and permute axes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Questions so far?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A6461-9290-42F0-AA57-3953570E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6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4350" y="962763"/>
            <a:ext cx="6917368" cy="295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7"/>
              </a:lnSpc>
              <a:spcBef>
                <a:spcPct val="0"/>
              </a:spcBef>
            </a:pPr>
            <a:r>
              <a:rPr lang="en-US" sz="1872" spc="94" dirty="0">
                <a:solidFill>
                  <a:schemeClr val="tx1"/>
                </a:solidFill>
                <a:latin typeface="League Spartan"/>
              </a:rPr>
              <a:t>WHAT IS NUMPY?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14350" y="1283364"/>
            <a:ext cx="7768511" cy="1922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39" lvl="1" indent="-172720">
              <a:lnSpc>
                <a:spcPts val="3920"/>
              </a:lnSpc>
              <a:buFont typeface="Arial"/>
              <a:buChar char="•"/>
            </a:pPr>
            <a:r>
              <a:rPr lang="en-US" sz="1600" spc="-5" dirty="0">
                <a:solidFill>
                  <a:srgbClr val="303030"/>
                </a:solidFill>
              </a:rPr>
              <a:t>NumPy is an open-source numerical Python library.</a:t>
            </a:r>
          </a:p>
          <a:p>
            <a:pPr marL="345439" lvl="1" indent="-172720">
              <a:lnSpc>
                <a:spcPts val="3920"/>
              </a:lnSpc>
              <a:buFont typeface="Arial"/>
              <a:buChar char="•"/>
            </a:pPr>
            <a:r>
              <a:rPr lang="en-US" sz="1600" dirty="0">
                <a:solidFill>
                  <a:srgbClr val="303030"/>
                </a:solidFill>
              </a:rPr>
              <a:t>Contains a large number of mathematical, algebraic, and transformation functions</a:t>
            </a:r>
          </a:p>
          <a:p>
            <a:pPr marL="345439" lvl="1" indent="-172720">
              <a:lnSpc>
                <a:spcPts val="3920"/>
              </a:lnSpc>
              <a:buFont typeface="Arial"/>
              <a:buChar char="•"/>
            </a:pPr>
            <a:r>
              <a:rPr lang="en-US" sz="1600" spc="-5" dirty="0" err="1">
                <a:solidFill>
                  <a:srgbClr val="303030"/>
                </a:solidFill>
              </a:rPr>
              <a:t>Numpy</a:t>
            </a:r>
            <a:r>
              <a:rPr lang="en-US" sz="1600" spc="-5" dirty="0">
                <a:solidFill>
                  <a:srgbClr val="303030"/>
                </a:solidFill>
              </a:rPr>
              <a:t> also contains random number generators.</a:t>
            </a:r>
          </a:p>
          <a:p>
            <a:pPr marL="345439" lvl="1" indent="-172720">
              <a:lnSpc>
                <a:spcPts val="3920"/>
              </a:lnSpc>
              <a:buFont typeface="Arial"/>
              <a:buChar char="•"/>
            </a:pPr>
            <a:r>
              <a:rPr lang="en-US" sz="1600" dirty="0">
                <a:solidFill>
                  <a:srgbClr val="303030"/>
                </a:solidFill>
              </a:rPr>
              <a:t>Pandas objects rely heavily on NumPy 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13092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D7A9-8F00-479C-BC99-8F6D58DE0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777" y="592499"/>
            <a:ext cx="7886700" cy="994172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E43F9-F277-431F-909A-74B37ACDE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777" y="1687874"/>
            <a:ext cx="788670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just saw how to create arrays, reshape them, and permute axes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Questions so far?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Now: let’s do some math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A6461-9290-42F0-AA57-3953570E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4884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09A9-6098-436C-87F7-406170622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996" y="578644"/>
            <a:ext cx="7886700" cy="994172"/>
          </a:xfrm>
        </p:spPr>
        <p:txBody>
          <a:bodyPr/>
          <a:lstStyle/>
          <a:p>
            <a:r>
              <a:rPr lang="en-US" dirty="0"/>
              <a:t>Mathematical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5249-2309-4EA0-9074-788F2CF52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996" y="1674019"/>
            <a:ext cx="7886700" cy="3263504"/>
          </a:xfrm>
        </p:spPr>
        <p:txBody>
          <a:bodyPr/>
          <a:lstStyle/>
          <a:p>
            <a:r>
              <a:rPr lang="en-US" dirty="0"/>
              <a:t>Arithmetic operations are element-wise</a:t>
            </a:r>
          </a:p>
          <a:p>
            <a:r>
              <a:rPr lang="en-US" dirty="0"/>
              <a:t>Logical operator return a bool array</a:t>
            </a:r>
          </a:p>
          <a:p>
            <a:r>
              <a:rPr lang="en-US" dirty="0"/>
              <a:t>In place operations modify the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9134D-2521-43BD-B944-88D1CA6A5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5446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09A9-6098-436C-87F7-406170622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23" y="606353"/>
            <a:ext cx="7886700" cy="994172"/>
          </a:xfrm>
        </p:spPr>
        <p:txBody>
          <a:bodyPr/>
          <a:lstStyle/>
          <a:p>
            <a:r>
              <a:rPr lang="en-US" dirty="0"/>
              <a:t>Mathematical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5249-2309-4EA0-9074-788F2CF52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23" y="1701728"/>
            <a:ext cx="7886700" cy="3263504"/>
          </a:xfrm>
        </p:spPr>
        <p:txBody>
          <a:bodyPr/>
          <a:lstStyle/>
          <a:p>
            <a:r>
              <a:rPr lang="en-US" b="1" dirty="0"/>
              <a:t>Arithmetic operations are element-wise</a:t>
            </a:r>
          </a:p>
          <a:p>
            <a:r>
              <a:rPr lang="en-US" dirty="0"/>
              <a:t>Logical operator return a bool array</a:t>
            </a:r>
          </a:p>
          <a:p>
            <a:r>
              <a:rPr lang="en-US" dirty="0"/>
              <a:t>In place operations modify the array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4" name="Picture 6" descr="https://i.gyazo.com/509018a5a2bcc538b7cca770d10583f2.png">
            <a:extLst>
              <a:ext uri="{FF2B5EF4-FFF2-40B4-BE49-F238E27FC236}">
                <a16:creationId xmlns:a16="http://schemas.microsoft.com/office/drawing/2014/main" id="{9CDF5429-6E48-473C-AA7B-B98FDC023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30" y="2942463"/>
            <a:ext cx="6446520" cy="196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F6569-12B9-4B6C-B423-E50954A3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1344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09A9-6098-436C-87F7-406170622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996" y="557575"/>
            <a:ext cx="7886700" cy="994172"/>
          </a:xfrm>
        </p:spPr>
        <p:txBody>
          <a:bodyPr/>
          <a:lstStyle/>
          <a:p>
            <a:r>
              <a:rPr lang="en-US" dirty="0"/>
              <a:t>Mathematical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5249-2309-4EA0-9074-788F2CF52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996" y="1652950"/>
            <a:ext cx="7886700" cy="3263504"/>
          </a:xfrm>
        </p:spPr>
        <p:txBody>
          <a:bodyPr/>
          <a:lstStyle/>
          <a:p>
            <a:r>
              <a:rPr lang="en-US" dirty="0"/>
              <a:t>Arithmetic operations are element-wise</a:t>
            </a:r>
          </a:p>
          <a:p>
            <a:r>
              <a:rPr lang="en-US" b="1" dirty="0"/>
              <a:t>Logical operator return a bool array</a:t>
            </a:r>
          </a:p>
          <a:p>
            <a:r>
              <a:rPr lang="en-US" dirty="0"/>
              <a:t>In place operations modify the array</a:t>
            </a:r>
          </a:p>
        </p:txBody>
      </p:sp>
      <p:pic>
        <p:nvPicPr>
          <p:cNvPr id="4" name="Picture 4" descr="https://i.gyazo.com/00fecd0f78c51b89cbfbebc8345213ec.png">
            <a:extLst>
              <a:ext uri="{FF2B5EF4-FFF2-40B4-BE49-F238E27FC236}">
                <a16:creationId xmlns:a16="http://schemas.microsoft.com/office/drawing/2014/main" id="{9E39EEA0-9085-42AC-81BC-2CE42C8CB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980" y="2897516"/>
            <a:ext cx="5487369" cy="195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847E8-DF0A-45CF-A95B-EA0D5C53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0086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09A9-6098-436C-87F7-406170622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23" y="585571"/>
            <a:ext cx="7886700" cy="994172"/>
          </a:xfrm>
        </p:spPr>
        <p:txBody>
          <a:bodyPr/>
          <a:lstStyle/>
          <a:p>
            <a:r>
              <a:rPr lang="en-US" dirty="0"/>
              <a:t>Mathematical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5249-2309-4EA0-9074-788F2CF52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23" y="1680946"/>
            <a:ext cx="7886700" cy="3263504"/>
          </a:xfrm>
        </p:spPr>
        <p:txBody>
          <a:bodyPr/>
          <a:lstStyle/>
          <a:p>
            <a:r>
              <a:rPr lang="en-US" dirty="0"/>
              <a:t>Arithmetic operations are element-wise</a:t>
            </a:r>
          </a:p>
          <a:p>
            <a:r>
              <a:rPr lang="en-US" dirty="0"/>
              <a:t>Logical operator return a bool array</a:t>
            </a:r>
          </a:p>
          <a:p>
            <a:r>
              <a:rPr lang="en-US" b="1" dirty="0"/>
              <a:t>In place operations modify the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547B5-FD0F-442D-9FCE-3C7EFE08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  <p:pic>
        <p:nvPicPr>
          <p:cNvPr id="5122" name="Picture 2" descr="https://i.gyazo.com/fc48869a67d3070f755bec760d3ae81b.png">
            <a:extLst>
              <a:ext uri="{FF2B5EF4-FFF2-40B4-BE49-F238E27FC236}">
                <a16:creationId xmlns:a16="http://schemas.microsoft.com/office/drawing/2014/main" id="{FA609B51-C12F-403D-9490-4AE544374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049" y="1680946"/>
            <a:ext cx="2003822" cy="234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3565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46CF-D0DF-42EA-B65D-12D9C73A6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23" y="620208"/>
            <a:ext cx="7886700" cy="994172"/>
          </a:xfrm>
        </p:spPr>
        <p:txBody>
          <a:bodyPr/>
          <a:lstStyle/>
          <a:p>
            <a:r>
              <a:rPr lang="en-US" dirty="0"/>
              <a:t>Math, upcasting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CA564-FD33-44FC-9B91-EBDFC381D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23" y="1715583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Just as in Python and Java, the result of a math operator is cast to the more general or precise datatype.</a:t>
            </a:r>
          </a:p>
          <a:p>
            <a:pPr marL="0" indent="0">
              <a:buNone/>
            </a:pPr>
            <a:r>
              <a:rPr lang="en-US" dirty="0"/>
              <a:t>	uint64 + uint16 =&gt; uint64</a:t>
            </a:r>
          </a:p>
          <a:p>
            <a:pPr marL="0" indent="0">
              <a:buNone/>
            </a:pPr>
            <a:r>
              <a:rPr lang="en-US" dirty="0"/>
              <a:t>	float32 / int32 =&gt; float32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Warning: upcasting does not prevent overflow/underflow. You must manually cast first.</a:t>
            </a:r>
          </a:p>
          <a:p>
            <a:pPr marL="0" indent="0">
              <a:buNone/>
            </a:pPr>
            <a:r>
              <a:rPr lang="en-US" dirty="0"/>
              <a:t>Use case: images often stored as uint8. You should convert to float32 or float64 before doing math.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C1733-E4F5-4078-B89B-43BB5C3A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21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2955-94F5-41E5-8028-CC785B438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996" y="592499"/>
            <a:ext cx="7886700" cy="994172"/>
          </a:xfrm>
        </p:spPr>
        <p:txBody>
          <a:bodyPr/>
          <a:lstStyle/>
          <a:p>
            <a:r>
              <a:rPr lang="en-US" dirty="0"/>
              <a:t>Math, universal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180DA-1E40-4761-A5C5-2CAE24C04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996" y="1687874"/>
            <a:ext cx="788670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Also called </a:t>
            </a:r>
            <a:r>
              <a:rPr lang="en-US" dirty="0" err="1"/>
              <a:t>ufuncs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Element-wise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lvl="1"/>
            <a:r>
              <a:rPr lang="en-US" dirty="0" err="1"/>
              <a:t>np.exp</a:t>
            </a:r>
            <a:endParaRPr lang="en-US" dirty="0"/>
          </a:p>
          <a:p>
            <a:pPr lvl="1"/>
            <a:r>
              <a:rPr lang="en-US" dirty="0" err="1"/>
              <a:t>np.sqrt</a:t>
            </a:r>
            <a:endParaRPr lang="en-US" dirty="0"/>
          </a:p>
          <a:p>
            <a:pPr lvl="1"/>
            <a:r>
              <a:rPr lang="en-US" dirty="0" err="1"/>
              <a:t>np.sin</a:t>
            </a:r>
            <a:endParaRPr lang="en-US" dirty="0"/>
          </a:p>
          <a:p>
            <a:pPr lvl="1"/>
            <a:r>
              <a:rPr lang="en-US" dirty="0" err="1"/>
              <a:t>np.cos</a:t>
            </a:r>
            <a:endParaRPr lang="en-US" dirty="0"/>
          </a:p>
          <a:p>
            <a:pPr lvl="1"/>
            <a:r>
              <a:rPr lang="en-US" dirty="0" err="1"/>
              <a:t>np.isnan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1EE73-906F-4E48-A791-795B9DD2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748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2955-94F5-41E5-8028-CC785B438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06353"/>
            <a:ext cx="7886700" cy="994172"/>
          </a:xfrm>
        </p:spPr>
        <p:txBody>
          <a:bodyPr/>
          <a:lstStyle/>
          <a:p>
            <a:r>
              <a:rPr lang="en-US" dirty="0"/>
              <a:t>Math, universal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180DA-1E40-4761-A5C5-2CAE24C04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701728"/>
            <a:ext cx="788670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Also called </a:t>
            </a:r>
            <a:r>
              <a:rPr lang="en-US" dirty="0" err="1"/>
              <a:t>ufuncs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Element-wise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lvl="1"/>
            <a:r>
              <a:rPr lang="en-US" dirty="0" err="1"/>
              <a:t>np.exp</a:t>
            </a:r>
            <a:endParaRPr lang="en-US" dirty="0"/>
          </a:p>
          <a:p>
            <a:pPr lvl="1"/>
            <a:r>
              <a:rPr lang="en-US" dirty="0" err="1"/>
              <a:t>np.sqrt</a:t>
            </a:r>
            <a:endParaRPr lang="en-US" dirty="0"/>
          </a:p>
          <a:p>
            <a:pPr lvl="1"/>
            <a:r>
              <a:rPr lang="en-US" dirty="0" err="1"/>
              <a:t>np.sin</a:t>
            </a:r>
            <a:endParaRPr lang="en-US" dirty="0"/>
          </a:p>
          <a:p>
            <a:pPr lvl="1"/>
            <a:r>
              <a:rPr lang="en-US" dirty="0" err="1"/>
              <a:t>np.cos</a:t>
            </a:r>
            <a:endParaRPr lang="en-US" dirty="0"/>
          </a:p>
          <a:p>
            <a:pPr lvl="1"/>
            <a:r>
              <a:rPr lang="en-US" dirty="0" err="1"/>
              <a:t>np.isnan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1EE73-906F-4E48-A791-795B9DD2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1578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2955-94F5-41E5-8028-CC785B438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777" y="599426"/>
            <a:ext cx="7886700" cy="994172"/>
          </a:xfrm>
        </p:spPr>
        <p:txBody>
          <a:bodyPr/>
          <a:lstStyle/>
          <a:p>
            <a:r>
              <a:rPr lang="en-US" dirty="0"/>
              <a:t>Math, universal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180DA-1E40-4761-A5C5-2CAE24C04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777" y="1694801"/>
            <a:ext cx="788670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Also called </a:t>
            </a:r>
            <a:r>
              <a:rPr lang="en-US" dirty="0" err="1"/>
              <a:t>ufuncs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Element-wise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lvl="1"/>
            <a:r>
              <a:rPr lang="en-US" dirty="0" err="1"/>
              <a:t>np.exp</a:t>
            </a:r>
            <a:endParaRPr lang="en-US" dirty="0"/>
          </a:p>
          <a:p>
            <a:pPr lvl="1"/>
            <a:r>
              <a:rPr lang="en-US" dirty="0" err="1"/>
              <a:t>np.sqrt</a:t>
            </a:r>
            <a:endParaRPr lang="en-US" dirty="0"/>
          </a:p>
          <a:p>
            <a:pPr lvl="1"/>
            <a:r>
              <a:rPr lang="en-US" dirty="0" err="1"/>
              <a:t>np.sin</a:t>
            </a:r>
            <a:endParaRPr lang="en-US" dirty="0"/>
          </a:p>
          <a:p>
            <a:pPr lvl="1"/>
            <a:r>
              <a:rPr lang="en-US" dirty="0" err="1"/>
              <a:t>np.cos</a:t>
            </a:r>
            <a:endParaRPr lang="en-US" dirty="0"/>
          </a:p>
          <a:p>
            <a:pPr lvl="1"/>
            <a:r>
              <a:rPr lang="en-US" dirty="0" err="1"/>
              <a:t>np.isnan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1EE73-906F-4E48-A791-795B9DD2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38</a:t>
            </a:fld>
            <a:endParaRPr lang="en-US" dirty="0"/>
          </a:p>
        </p:txBody>
      </p:sp>
      <p:pic>
        <p:nvPicPr>
          <p:cNvPr id="8196" name="Picture 4" descr="https://i.gyazo.com/3c8048a319756e9d63a33dfc2a734f9b.png">
            <a:extLst>
              <a:ext uri="{FF2B5EF4-FFF2-40B4-BE49-F238E27FC236}">
                <a16:creationId xmlns:a16="http://schemas.microsoft.com/office/drawing/2014/main" id="{9A891E8F-E138-44A8-8ABA-46E703819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213" y="1760547"/>
            <a:ext cx="2715686" cy="240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690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29A8-3687-423E-8E54-A142B03D0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13280"/>
            <a:ext cx="7886700" cy="994172"/>
          </a:xfrm>
        </p:spPr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F7A8-CCA5-49A9-8B3C-99C2259F0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708655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x[0,0]  	# top-left element</a:t>
            </a:r>
          </a:p>
          <a:p>
            <a:pPr marL="0" indent="0">
              <a:buNone/>
            </a:pP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x[0,-1] 	# first row, last column</a:t>
            </a:r>
          </a:p>
          <a:p>
            <a:pPr marL="0" indent="0">
              <a:buNone/>
            </a:pP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x[0,:]	# first row (many entries)</a:t>
            </a:r>
          </a:p>
          <a:p>
            <a:pPr marL="0" indent="0">
              <a:buNone/>
            </a:pP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x[:,0]	# first column (many entries)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Notes:</a:t>
            </a:r>
          </a:p>
          <a:p>
            <a:pPr lvl="1"/>
            <a:r>
              <a:rPr lang="en-US" dirty="0"/>
              <a:t>Zero-indexing</a:t>
            </a:r>
          </a:p>
          <a:p>
            <a:pPr lvl="1"/>
            <a:r>
              <a:rPr lang="en-US" dirty="0"/>
              <a:t>Multi-dimensional indices are comma-separated (i.e., a tuple)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BC654-7FE9-4E8A-BAFB-E8869D3BC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078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F23F4-2CD7-4725-927B-9B6C6CB5C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21" y="730450"/>
            <a:ext cx="7886700" cy="994172"/>
          </a:xfrm>
        </p:spPr>
        <p:txBody>
          <a:bodyPr/>
          <a:lstStyle/>
          <a:p>
            <a:r>
              <a:rPr lang="en-US" dirty="0"/>
              <a:t>Why do we need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78C65-5C46-4F2B-A0C7-54F9548E3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077" y="1640682"/>
            <a:ext cx="6446520" cy="32635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Let’s see for ourselves!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C0748-FB0C-4E27-AF6A-2B327B8C9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0029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EE1B-1298-4975-968C-25E92DB04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23" y="613280"/>
            <a:ext cx="7886700" cy="994172"/>
          </a:xfrm>
        </p:spPr>
        <p:txBody>
          <a:bodyPr/>
          <a:lstStyle/>
          <a:p>
            <a:r>
              <a:rPr lang="en-US" dirty="0"/>
              <a:t>Indexing, slices and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81472-89C9-448B-9324-71314AF23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677" y="1705084"/>
            <a:ext cx="7458633" cy="3263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I[1:-1,1:-1] 		# select all but one-pixel border </a:t>
            </a:r>
          </a:p>
          <a:p>
            <a:pPr marL="0" indent="0">
              <a:buNone/>
            </a:pP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I = I[:,:,::-1] 	# swap channel order </a:t>
            </a:r>
          </a:p>
          <a:p>
            <a:pPr marL="0" indent="0">
              <a:buNone/>
            </a:pP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I[I&lt;10] = 0		# set dark pixels to black</a:t>
            </a:r>
          </a:p>
          <a:p>
            <a:pPr marL="0" indent="0">
              <a:buNone/>
            </a:pP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I[[1,3], :]		# select 2nd and 4th row</a:t>
            </a:r>
          </a:p>
          <a:p>
            <a:pPr marL="0" indent="0">
              <a:buNone/>
            </a:pPr>
            <a:endParaRPr lang="en-US" dirty="0"/>
          </a:p>
          <a:p>
            <a:pPr marL="385763" indent="-385763">
              <a:buAutoNum type="arabicPeriod"/>
            </a:pPr>
            <a:r>
              <a:rPr lang="en-US" dirty="0"/>
              <a:t>Slices are </a:t>
            </a:r>
            <a:r>
              <a:rPr lang="en-US" b="1" dirty="0"/>
              <a:t>views</a:t>
            </a:r>
            <a:r>
              <a:rPr lang="en-US" dirty="0"/>
              <a:t>. Writing to a slice overwrites the original array.</a:t>
            </a:r>
          </a:p>
          <a:p>
            <a:pPr marL="385763" indent="-385763">
              <a:buAutoNum type="arabicPeriod"/>
            </a:pPr>
            <a:r>
              <a:rPr lang="en-US" dirty="0"/>
              <a:t>Can also index by a list or </a:t>
            </a:r>
            <a:r>
              <a:rPr lang="en-US" dirty="0" err="1"/>
              <a:t>boolean</a:t>
            </a:r>
            <a:r>
              <a:rPr lang="en-US" dirty="0"/>
              <a:t> array.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A8B62-B657-4206-A0E8-1E178D69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5611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4807-290B-4611-A3D4-F318CE40F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141" y="571716"/>
            <a:ext cx="7886700" cy="994172"/>
          </a:xfrm>
        </p:spPr>
        <p:txBody>
          <a:bodyPr/>
          <a:lstStyle/>
          <a:p>
            <a:r>
              <a:rPr lang="en-US" dirty="0"/>
              <a:t>Python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63D1-B938-4081-939F-07E76E716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895" y="1669472"/>
            <a:ext cx="7139657" cy="32635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Syntax: </a:t>
            </a:r>
            <a:r>
              <a:rPr lang="en-US" dirty="0" err="1"/>
              <a:t>start:stop:step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= list(range(10))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a[:3] # indices 0, 1, 2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a[-3:] # indices 7, 8, 9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a[3:8:2] # indices 3, 5, 7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a[4:1:-1] # indices 4, 3, 2 (this one is tricky)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1B666-6E37-4E9E-9A65-B416B9EE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0399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16200-7B6F-4224-AFAA-543BD098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13280"/>
            <a:ext cx="7886700" cy="994172"/>
          </a:xfrm>
        </p:spPr>
        <p:txBody>
          <a:bodyPr/>
          <a:lstStyle/>
          <a:p>
            <a:r>
              <a:rPr lang="en-US" dirty="0"/>
              <a:t>Axes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EF8E2-764C-4799-9045-BA2E65679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708655"/>
            <a:ext cx="788670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# sum all entries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(axis=0) # sum over rows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(axis=1) # sum over columns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(axis=1,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keepdims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=True)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Use the axis parameter to control which axis NumPy operates on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Typically, the axis specified will disappear, </a:t>
            </a:r>
            <a:r>
              <a:rPr lang="en-US" dirty="0" err="1"/>
              <a:t>keepdims</a:t>
            </a:r>
            <a:r>
              <a:rPr lang="en-US" dirty="0"/>
              <a:t> keeps all dimensions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2AD18-4618-46CD-A602-65A6BD34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6543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2DAAF-D363-4ABA-8BD7-5C4A6287B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592499"/>
            <a:ext cx="7886700" cy="994172"/>
          </a:xfrm>
        </p:spPr>
        <p:txBody>
          <a:bodyPr/>
          <a:lstStyle/>
          <a:p>
            <a:r>
              <a:rPr lang="en-US" dirty="0"/>
              <a:t>Broadcasting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B2C8C-B6CC-4270-998B-BA9BD1590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687874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a + 1 # add one to every element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operating on multiple arrays, broadcasting rules are used.</a:t>
            </a:r>
          </a:p>
          <a:p>
            <a:pPr marL="0" indent="0">
              <a:buNone/>
            </a:pPr>
            <a:r>
              <a:rPr lang="en-US" dirty="0"/>
              <a:t>Each dimension must match, from right-to-left </a:t>
            </a:r>
          </a:p>
          <a:p>
            <a:pPr marL="385763" indent="-385763">
              <a:buAutoNum type="arabicPeriod"/>
            </a:pPr>
            <a:r>
              <a:rPr lang="en-US" dirty="0"/>
              <a:t>Dimensions of size 1 will broadcast (as if the value was repeated). </a:t>
            </a:r>
          </a:p>
          <a:p>
            <a:pPr marL="385763" indent="-385763">
              <a:buAutoNum type="arabicPeriod"/>
            </a:pPr>
            <a:r>
              <a:rPr lang="en-US" dirty="0"/>
              <a:t>Otherwise, the dimension must have the same shape. </a:t>
            </a:r>
          </a:p>
          <a:p>
            <a:pPr marL="385763" indent="-385763">
              <a:buAutoNum type="arabicPeriod"/>
            </a:pPr>
            <a:r>
              <a:rPr lang="en-US" dirty="0"/>
              <a:t>Extra dimensions of size 1 are added to the left as needed.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E2C5B-95B2-4CDB-8B13-FFC0C14C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022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54496-11C4-4518-A4F5-F37179853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704" y="606353"/>
            <a:ext cx="7886700" cy="994172"/>
          </a:xfrm>
        </p:spPr>
        <p:txBody>
          <a:bodyPr/>
          <a:lstStyle/>
          <a:p>
            <a:r>
              <a:rPr lang="en-US" dirty="0"/>
              <a:t>Broadcasting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8557E-669F-4F52-9539-F61FE7F33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704" y="1701728"/>
            <a:ext cx="788670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Suppose we want to add a color value to an image</a:t>
            </a:r>
          </a:p>
          <a:p>
            <a:pPr marL="0" indent="0">
              <a:buNone/>
            </a:pPr>
            <a:r>
              <a:rPr lang="en-US" dirty="0" err="1"/>
              <a:t>a.shape</a:t>
            </a:r>
            <a:r>
              <a:rPr lang="en-US" dirty="0"/>
              <a:t> is 100, 200, 3 </a:t>
            </a:r>
          </a:p>
          <a:p>
            <a:pPr marL="0" indent="0">
              <a:buNone/>
            </a:pPr>
            <a:r>
              <a:rPr lang="en-US" dirty="0" err="1"/>
              <a:t>b.shape</a:t>
            </a:r>
            <a:r>
              <a:rPr lang="en-US" dirty="0"/>
              <a:t> is 3 </a:t>
            </a:r>
          </a:p>
          <a:p>
            <a:pPr marL="0" indent="0">
              <a:buNone/>
            </a:pPr>
            <a:r>
              <a:rPr lang="en-US" dirty="0"/>
              <a:t>a + b will pad b with two extra dimensions so it has an effective shape of 1 x 1 x 3. </a:t>
            </a:r>
          </a:p>
          <a:p>
            <a:pPr marL="0" indent="0">
              <a:buNone/>
            </a:pPr>
            <a:r>
              <a:rPr lang="en-US" dirty="0"/>
              <a:t>So, the addition will broadcast over the first and second dimensions.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08729-C4C4-4348-A3BF-6189BC41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1185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AAFED-09AE-4DC6-85EF-374A5D788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995" y="620208"/>
            <a:ext cx="7886700" cy="994172"/>
          </a:xfrm>
        </p:spPr>
        <p:txBody>
          <a:bodyPr/>
          <a:lstStyle/>
          <a:p>
            <a:r>
              <a:rPr lang="en-US" dirty="0"/>
              <a:t>Broadcasting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CFCED-CA8D-40E6-B1B8-6FC2C63B3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995" y="1715583"/>
            <a:ext cx="788670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a.shape</a:t>
            </a:r>
            <a:r>
              <a:rPr lang="en-US" dirty="0"/>
              <a:t> is 100, 200, 3 but </a:t>
            </a:r>
            <a:r>
              <a:rPr lang="en-US" dirty="0" err="1"/>
              <a:t>b.shape</a:t>
            </a:r>
            <a:r>
              <a:rPr lang="en-US" dirty="0"/>
              <a:t> is 4 then a + b will fail. The trailing dimensions must have the same shape (or be 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25938-D151-4AEC-9621-644BB6534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6819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927759" y="2571750"/>
            <a:ext cx="2558891" cy="257175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85110" y="2293178"/>
            <a:ext cx="3190399" cy="737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dirty="0">
                <a:solidFill>
                  <a:schemeClr val="tx1"/>
                </a:solidFill>
                <a:latin typeface="Open Sans Extra Bold"/>
              </a:rPr>
              <a:t>Let's Code!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25699"/>
      </p:ext>
    </p:extLst>
  </p:cSld>
  <p:clrMapOvr>
    <a:masterClrMapping/>
  </p:clrMapOvr>
  <p:transition spd="slow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514600" y="514350"/>
            <a:ext cx="4114800" cy="41148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033911" y="2147888"/>
            <a:ext cx="3076178" cy="737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dirty="0">
                <a:solidFill>
                  <a:schemeClr val="tx1"/>
                </a:solidFill>
                <a:latin typeface="Open Sans Extra Bold"/>
              </a:rPr>
              <a:t>Quiz Time!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5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858595" y="296625"/>
            <a:ext cx="2182263" cy="247984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38717" y="2428612"/>
            <a:ext cx="1964900" cy="2714888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2426256" y="2147888"/>
            <a:ext cx="4291489" cy="737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dirty="0">
                <a:solidFill>
                  <a:schemeClr val="tx1"/>
                </a:solidFill>
                <a:latin typeface="Open Sans Extra Bold"/>
              </a:rPr>
              <a:t>Any Questions?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26958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49</a:t>
            </a:fld>
            <a:endParaRPr/>
          </a:p>
        </p:txBody>
      </p:sp>
      <p:sp>
        <p:nvSpPr>
          <p:cNvPr id="632" name="Google Shape;632;p55"/>
          <p:cNvSpPr txBox="1"/>
          <p:nvPr/>
        </p:nvSpPr>
        <p:spPr>
          <a:xfrm>
            <a:off x="3025776" y="1824373"/>
            <a:ext cx="2955925" cy="1028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94" rIns="0" bIns="0" anchor="ctr" anchorCtr="0">
            <a:spAutoFit/>
          </a:bodyPr>
          <a:lstStyle/>
          <a:p>
            <a:pPr marL="12700">
              <a:buClr>
                <a:srgbClr val="21C3AB"/>
              </a:buClr>
              <a:buSzPts val="8800"/>
            </a:pPr>
            <a:r>
              <a:rPr lang="en-US" sz="6600">
                <a:solidFill>
                  <a:srgbClr val="21C3AB"/>
                </a:solidFill>
                <a:latin typeface="Calibri"/>
                <a:ea typeface="Calibri"/>
                <a:cs typeface="Calibri"/>
                <a:sym typeface="Calibri"/>
              </a:rPr>
              <a:t>Thanks</a:t>
            </a:r>
            <a:endParaRPr sz="6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37F6-5CF7-4B32-A1C6-65C50A981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96" y="682228"/>
            <a:ext cx="7886700" cy="994172"/>
          </a:xfrm>
        </p:spPr>
        <p:txBody>
          <a:bodyPr/>
          <a:lstStyle/>
          <a:p>
            <a:r>
              <a:rPr lang="en-US" dirty="0"/>
              <a:t>Why do we need 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094CE-5002-4591-8979-8EC0CB4D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96" y="1777603"/>
            <a:ext cx="7886700" cy="3263504"/>
          </a:xfrm>
        </p:spPr>
        <p:txBody>
          <a:bodyPr/>
          <a:lstStyle/>
          <a:p>
            <a:r>
              <a:rPr lang="en-US" dirty="0"/>
              <a:t>Python does numerical computations slowly.</a:t>
            </a:r>
          </a:p>
          <a:p>
            <a:r>
              <a:rPr lang="en-US" dirty="0"/>
              <a:t>1000 x 1000 matrix multiply</a:t>
            </a:r>
          </a:p>
          <a:p>
            <a:pPr lvl="1"/>
            <a:r>
              <a:rPr lang="en-US" dirty="0"/>
              <a:t>Python triple loop takes &gt; 10 min.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takes ~0.03 seconds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CF1E-16BA-47A7-8C5B-097487F2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97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33874-2E8F-4085-A615-0A548444E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04" y="784621"/>
            <a:ext cx="7886700" cy="994172"/>
          </a:xfrm>
        </p:spPr>
        <p:txBody>
          <a:bodyPr/>
          <a:lstStyle/>
          <a:p>
            <a:r>
              <a:rPr lang="en-US" dirty="0"/>
              <a:t>Logistics: Versioning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42930-0225-49ED-B18F-CF38B672D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04" y="1879996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In this class, your code will be tested with:</a:t>
            </a:r>
          </a:p>
          <a:p>
            <a:pPr lvl="1"/>
            <a:r>
              <a:rPr lang="en-US" dirty="0"/>
              <a:t>Python 2.7.6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version: 1.8.2</a:t>
            </a:r>
          </a:p>
          <a:p>
            <a:pPr lvl="1"/>
            <a:r>
              <a:rPr lang="en-US" dirty="0" err="1"/>
              <a:t>Scipy</a:t>
            </a:r>
            <a:r>
              <a:rPr lang="en-US" dirty="0"/>
              <a:t> version: 0.13.3</a:t>
            </a:r>
          </a:p>
          <a:p>
            <a:pPr lvl="1"/>
            <a:r>
              <a:rPr lang="en-US" dirty="0"/>
              <a:t>OpenCV version: 2.4.8</a:t>
            </a:r>
          </a:p>
          <a:p>
            <a:pPr lvl="1"/>
            <a:endParaRPr lang="en-US" dirty="0"/>
          </a:p>
          <a:p>
            <a:r>
              <a:rPr lang="en-US" dirty="0"/>
              <a:t>Two easy options:</a:t>
            </a:r>
          </a:p>
          <a:p>
            <a:pPr lvl="1"/>
            <a:r>
              <a:rPr lang="en-US" dirty="0"/>
              <a:t>Class virtual machine (always test on the VM)</a:t>
            </a:r>
          </a:p>
          <a:p>
            <a:pPr lvl="1"/>
            <a:r>
              <a:rPr lang="en-US" dirty="0"/>
              <a:t>Anaconda 2 (some assembly required)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4AC91-2923-4280-BD53-B1898CE9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18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8B4A-134A-4B13-83C8-B59995B2B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23" y="682228"/>
            <a:ext cx="7886700" cy="994172"/>
          </a:xfrm>
        </p:spPr>
        <p:txBody>
          <a:bodyPr/>
          <a:lstStyle/>
          <a:p>
            <a:r>
              <a:rPr lang="en-US" dirty="0"/>
              <a:t>NumPy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3880A-609B-4481-8F2D-A51B80B82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23" y="1777603"/>
            <a:ext cx="7886700" cy="3263504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Arrays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Shaping and transposition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Mathematical Operations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Indexing and slicing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Broadcasting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8959C-82A3-41EB-86B6-F61D1129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558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78" y="682228"/>
            <a:ext cx="7886700" cy="994172"/>
          </a:xfrm>
        </p:spPr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4578" y="1777603"/>
            <a:ext cx="38862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Structured lists of numbers.</a:t>
            </a:r>
          </a:p>
          <a:p>
            <a:r>
              <a:rPr lang="en-US" dirty="0"/>
              <a:t>Vectors </a:t>
            </a:r>
          </a:p>
          <a:p>
            <a:r>
              <a:rPr lang="en-US" dirty="0"/>
              <a:t>Matrices</a:t>
            </a:r>
          </a:p>
          <a:p>
            <a:r>
              <a:rPr lang="en-US" dirty="0"/>
              <a:t>Images</a:t>
            </a:r>
          </a:p>
          <a:p>
            <a:r>
              <a:rPr lang="en-US" dirty="0"/>
              <a:t>Tensors</a:t>
            </a:r>
          </a:p>
          <a:p>
            <a:r>
              <a:rPr lang="en-US" dirty="0" err="1"/>
              <a:t>ConvNets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338AB-1186-4DFC-8E5B-AE743C47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542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68" y="731044"/>
            <a:ext cx="7886700" cy="994172"/>
          </a:xfrm>
        </p:spPr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6868" y="1826419"/>
            <a:ext cx="38862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Structured lists of numbers.</a:t>
            </a:r>
          </a:p>
          <a:p>
            <a:r>
              <a:rPr lang="en-US" b="1" dirty="0"/>
              <a:t>Vectors </a:t>
            </a:r>
          </a:p>
          <a:p>
            <a:r>
              <a:rPr lang="en-US" b="1" dirty="0"/>
              <a:t>Matrices</a:t>
            </a:r>
          </a:p>
          <a:p>
            <a:r>
              <a:rPr lang="en-US" dirty="0"/>
              <a:t>Images</a:t>
            </a:r>
          </a:p>
          <a:p>
            <a:r>
              <a:rPr lang="en-US" dirty="0"/>
              <a:t>Tensors</a:t>
            </a:r>
          </a:p>
          <a:p>
            <a:r>
              <a:rPr lang="en-US" dirty="0" err="1"/>
              <a:t>ConvNets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7C20A6C-444A-4107-8DD7-8F9162F2853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7C20A6C-444A-4107-8DD7-8F9162F285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338AB-1186-4DFC-8E5B-AE743C47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227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1972</TotalTime>
  <Words>1552</Words>
  <Application>Microsoft Office PowerPoint</Application>
  <PresentationFormat>On-screen Show (16:9)</PresentationFormat>
  <Paragraphs>322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Cambria Math</vt:lpstr>
      <vt:lpstr>Calibri Light</vt:lpstr>
      <vt:lpstr>Courier New</vt:lpstr>
      <vt:lpstr>League Spartan</vt:lpstr>
      <vt:lpstr>Arial</vt:lpstr>
      <vt:lpstr>Calibri</vt:lpstr>
      <vt:lpstr>Economica</vt:lpstr>
      <vt:lpstr>Open Sans Extra Bold</vt:lpstr>
      <vt:lpstr>Office Theme</vt:lpstr>
      <vt:lpstr>PowerPoint Presentation</vt:lpstr>
      <vt:lpstr>PowerPoint Presentation</vt:lpstr>
      <vt:lpstr>PowerPoint Presentation</vt:lpstr>
      <vt:lpstr>Why do we need NumPy</vt:lpstr>
      <vt:lpstr>Why do we need NumPy</vt:lpstr>
      <vt:lpstr>Logistics: Versioning</vt:lpstr>
      <vt:lpstr>NumPy Overview</vt:lpstr>
      <vt:lpstr>Arrays</vt:lpstr>
      <vt:lpstr>Arrays</vt:lpstr>
      <vt:lpstr>Arrays</vt:lpstr>
      <vt:lpstr>Arrays</vt:lpstr>
      <vt:lpstr>Arrays</vt:lpstr>
      <vt:lpstr>Arrays, Basic Properties</vt:lpstr>
      <vt:lpstr>Arrays, creation</vt:lpstr>
      <vt:lpstr>Arrays, creation</vt:lpstr>
      <vt:lpstr>Arrays, creation</vt:lpstr>
      <vt:lpstr>Arrays, creation</vt:lpstr>
      <vt:lpstr>Arrays, creation</vt:lpstr>
      <vt:lpstr>Arrays, creation</vt:lpstr>
      <vt:lpstr>Arrays, creation</vt:lpstr>
      <vt:lpstr>Arrays, creation</vt:lpstr>
      <vt:lpstr>Arrays, danger zone</vt:lpstr>
      <vt:lpstr>Shaping</vt:lpstr>
      <vt:lpstr>Array Shape </vt:lpstr>
      <vt:lpstr>Array Shape </vt:lpstr>
      <vt:lpstr>Array Shape </vt:lpstr>
      <vt:lpstr>Return values</vt:lpstr>
      <vt:lpstr>Transposition</vt:lpstr>
      <vt:lpstr>Recap</vt:lpstr>
      <vt:lpstr>Recap</vt:lpstr>
      <vt:lpstr>Mathematical operators</vt:lpstr>
      <vt:lpstr>Mathematical operators</vt:lpstr>
      <vt:lpstr>Mathematical operators</vt:lpstr>
      <vt:lpstr>Mathematical operators</vt:lpstr>
      <vt:lpstr>Math, upcasting</vt:lpstr>
      <vt:lpstr>Math, universal functions</vt:lpstr>
      <vt:lpstr>Math, universal functions</vt:lpstr>
      <vt:lpstr>Math, universal functions</vt:lpstr>
      <vt:lpstr>Indexing</vt:lpstr>
      <vt:lpstr>Indexing, slices and arrays</vt:lpstr>
      <vt:lpstr>Python Slicing</vt:lpstr>
      <vt:lpstr>Axes</vt:lpstr>
      <vt:lpstr>Broadcasting</vt:lpstr>
      <vt:lpstr>Broadcasting example</vt:lpstr>
      <vt:lpstr>Broadcasting failures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DS0101EN Introduction to Data Science</dc:title>
  <dc:creator>Mai</dc:creator>
  <cp:lastModifiedBy>Mohammad Aboali</cp:lastModifiedBy>
  <cp:revision>111</cp:revision>
  <dcterms:modified xsi:type="dcterms:W3CDTF">2024-10-07T08:51:21Z</dcterms:modified>
</cp:coreProperties>
</file>