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9" r:id="rId2"/>
    <p:sldId id="260" r:id="rId3"/>
    <p:sldId id="263" r:id="rId4"/>
    <p:sldId id="266" r:id="rId5"/>
    <p:sldId id="268" r:id="rId6"/>
    <p:sldId id="267" r:id="rId7"/>
    <p:sldId id="269" r:id="rId8"/>
    <p:sldId id="275" r:id="rId9"/>
    <p:sldId id="271" r:id="rId10"/>
    <p:sldId id="276" r:id="rId11"/>
    <p:sldId id="270" r:id="rId12"/>
    <p:sldId id="272" r:id="rId13"/>
    <p:sldId id="277" r:id="rId14"/>
    <p:sldId id="273" r:id="rId15"/>
    <p:sldId id="278" r:id="rId16"/>
    <p:sldId id="279" r:id="rId17"/>
    <p:sldId id="281" r:id="rId18"/>
    <p:sldId id="282" r:id="rId19"/>
    <p:sldId id="283" r:id="rId20"/>
    <p:sldId id="284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3C95"/>
    <a:srgbClr val="F1F1F1"/>
    <a:srgbClr val="F8F5F2"/>
    <a:srgbClr val="F6F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3DB14-E671-4D6C-AB1A-F47C69626F12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DB5D-BDAC-4914-AAE6-E8D70871A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48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BDB5D-BDAC-4914-AAE6-E8D70871AB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5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F2321-6963-8422-5F78-06C4ABB79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469036-AD7E-D022-DA51-CEEA7CA8A1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92E20A-DE9F-9B5E-C4BE-DCEB14FD45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AEDA3-9EAC-7281-79CA-B8561A8B20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BDB5D-BDAC-4914-AAE6-E8D70871AB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61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B713C-9123-B1B9-EC6B-125006B20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E4D7A1-D538-9615-F363-0B51E0BAD9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D48185-419D-AFE9-BCFA-F8A2A3941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75756-FF07-1E13-C6B4-7525F6ACCE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BDB5D-BDAC-4914-AAE6-E8D70871AB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60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46A2A-8F54-36B1-FF87-73B438E92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AA7918-6A87-4C7C-CACE-3AFBCB26EA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CABA5D-7FC9-5506-FE9F-86CB725C6E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F25E2-A282-3A1F-C6C8-2823CEB8EC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BDB5D-BDAC-4914-AAE6-E8D70871AB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45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51A0E-2E5C-E4F7-8F15-52488BC50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6A3DF8-86F6-B01F-1079-051847F156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5431A2-F832-414F-C7B8-8AA64CF45E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98E2B-6164-9C85-F110-467A730000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BDB5D-BDAC-4914-AAE6-E8D70871AB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64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DD23-932A-1E60-E4D5-C3F08A3DC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F8219-8DB6-FDA9-ADF7-5C63EFE52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83189-5784-E919-1F73-A621AF76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ED32-E67C-4797-9C64-40528E777E5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2560A-E7C8-B186-C73B-33035C5CE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527AA-5DE0-16D1-3E19-17AA1A35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BC2E-A9FB-4511-A790-7B0C1166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9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4D75-CE0B-432B-C0CC-D8465037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C7EE7-EB3A-99C2-163C-AE0184539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1465D-E280-2FED-D1E9-34402BEA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ED32-E67C-4797-9C64-40528E777E5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07177-FBD6-9FFE-74CB-4BBA1F8AE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58945-034E-550B-72C8-69F05E18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BC2E-A9FB-4511-A790-7B0C1166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6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3CA5F-184C-5B18-9364-70CEEF343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5DE55-D818-9B4C-60A8-01110E25B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85A24-EB47-4581-19C4-55A1C7CA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ED32-E67C-4797-9C64-40528E777E5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90D16-426D-1FB4-B88A-A9A71CC3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54F40-352D-FC1E-CA22-77BAD956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BC2E-A9FB-4511-A790-7B0C1166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9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1EB4F-BEFA-2755-D7E0-21B5BA1E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BB07A-C142-E260-FAB8-073BF643B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DEA2E-0129-0C24-F384-5A163522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ED32-E67C-4797-9C64-40528E777E5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99400-D460-6D4D-493D-9094DBD8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50F68-298C-754A-7780-1459DABC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BC2E-A9FB-4511-A790-7B0C1166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2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5BFF-8208-B426-0D3C-EB502401F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2B8FF-EF42-45E7-5C5A-B78E93AB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A6068-0D5C-C153-A860-8611ED85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ED32-E67C-4797-9C64-40528E777E5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B2890-D76E-ABAD-B054-3D704C39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A8602-1647-D5DD-EC4F-CC298742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BC2E-A9FB-4511-A790-7B0C1166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7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4599-80BA-BECA-9500-1319D23C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4DC7B-F419-EDA5-585B-DC52BA450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D777C-BAF3-6E65-A532-64EB1F9C6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46B32-E870-6FB8-FDA0-81E26BA3E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ED32-E67C-4797-9C64-40528E777E5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3403B-21D3-10B2-98D2-1B595372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5EA3-0B80-2BBE-5D69-E091AE38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BC2E-A9FB-4511-A790-7B0C1166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2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966BE-7C18-D8B2-192E-2B7B0E0BF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987AC-F9A7-4109-0A5A-45153DAFD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B2C89-D158-2D0E-5ACD-D3C7C57FD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1D28E-3C59-BFD3-352D-B5DAC60D1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98CCB-A1A2-1240-91A0-6D2CDCD4F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8139C2-4A70-23E3-A096-B5C16320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ED32-E67C-4797-9C64-40528E777E5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290D06-C44D-33B1-54B0-97C1B5EF4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C82BD-0EED-C7CC-7B80-82A03AC2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BC2E-A9FB-4511-A790-7B0C1166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4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8267-CEAE-A43F-1D44-8E401880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A59E2-6BB7-43E5-20A0-EE0BF157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ED32-E67C-4797-9C64-40528E777E5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A7312-86E0-BCF4-1B2F-02D52D92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FD4D1-CC0C-1187-16CB-A747B309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BC2E-A9FB-4511-A790-7B0C1166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3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9DFDD-8060-F89B-7F1C-E5802B3A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ED32-E67C-4797-9C64-40528E777E5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5D895A-9CCA-BDD2-8F66-6CBCFE28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C8AD2-0D5F-A2BF-3277-11303890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BC2E-A9FB-4511-A790-7B0C1166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578C-C166-8E45-8FB3-CD693E1FF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94AFA-AFCD-1B58-C228-D1A652F43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C1DB0-8C1F-F782-5559-245328C08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FEF9F-4287-1109-5F79-C2AA5D81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ED32-E67C-4797-9C64-40528E777E5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80BD7-4D31-950B-6E8D-91496955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6187B-0216-3276-8233-B6C0FDAB3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BC2E-A9FB-4511-A790-7B0C1166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5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B001F-BB09-F8F3-D211-40958540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FD38A-CC42-88BD-D53C-28CB19477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1BFEF-AAA1-AE39-D468-77216880D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9D954-BE56-FD4A-C563-90163022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ED32-E67C-4797-9C64-40528E777E5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BB2E2-2314-F708-7238-72D7FD053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136C1-D9FD-9013-AE20-3BB26CD3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BC2E-A9FB-4511-A790-7B0C1166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1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4FCAA-67C0-4457-9006-431B6FE5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CD886-B731-E94D-FA1E-AFA91463E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BFFF7-197E-C93A-FEB2-9048918C8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DAED32-E67C-4797-9C64-40528E777E5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0476D-738B-F173-146D-D638EAB57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67012-AEF6-D9C0-824A-92CD11093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1BBC2E-A9FB-4511-A790-7B0C1166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7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ahmoudelhemaly/students-grading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DB27C1-1585-C9E3-510C-F3E8013C1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74CB46-C85F-28DD-B33E-B0CD9021EA8C}"/>
              </a:ext>
            </a:extLst>
          </p:cNvPr>
          <p:cNvSpPr txBox="1"/>
          <p:nvPr/>
        </p:nvSpPr>
        <p:spPr>
          <a:xfrm>
            <a:off x="515816" y="3130062"/>
            <a:ext cx="97653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283C95"/>
                </a:solidFill>
                <a:latin typeface="Aptos ExtraBold" panose="020B0004020202020204" pitchFamily="34" charset="0"/>
              </a:rPr>
              <a:t>Student Performance Insights Challenge – EDA</a:t>
            </a:r>
            <a:endParaRPr lang="en-US" sz="4400" dirty="0">
              <a:solidFill>
                <a:srgbClr val="283C95"/>
              </a:solidFill>
              <a:effectLst>
                <a:outerShdw blurRad="50800" dist="38100" dir="2700000" algn="tl" rotWithShape="0">
                  <a:srgbClr val="F8F5F2">
                    <a:alpha val="53000"/>
                  </a:srgbClr>
                </a:outerShdw>
              </a:effectLst>
              <a:latin typeface="Aptos ExtraBold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19FF3-5ADF-B1C9-01C2-D1A966CC43AE}"/>
              </a:ext>
            </a:extLst>
          </p:cNvPr>
          <p:cNvSpPr txBox="1"/>
          <p:nvPr/>
        </p:nvSpPr>
        <p:spPr>
          <a:xfrm>
            <a:off x="621325" y="4752621"/>
            <a:ext cx="434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ptos ExtraBold" panose="020B0004020202020204" pitchFamily="34" charset="0"/>
              </a:rPr>
              <a:t>Abdallah Gasem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0AAFA-0D56-9B48-2FE6-B01B8BDDCB8E}"/>
              </a:ext>
            </a:extLst>
          </p:cNvPr>
          <p:cNvSpPr txBox="1"/>
          <p:nvPr/>
        </p:nvSpPr>
        <p:spPr>
          <a:xfrm>
            <a:off x="621325" y="5419622"/>
            <a:ext cx="4759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ptos ExtraBold" panose="020B0004020202020204" pitchFamily="34" charset="0"/>
              </a:rPr>
              <a:t>Supervised by: Mahmoud Talaat</a:t>
            </a:r>
          </a:p>
        </p:txBody>
      </p:sp>
      <p:pic>
        <p:nvPicPr>
          <p:cNvPr id="7" name="Picture 6" descr="A logo of a globe with a graduation cap&#10;&#10;AI-generated content may be incorrect.">
            <a:extLst>
              <a:ext uri="{FF2B5EF4-FFF2-40B4-BE49-F238E27FC236}">
                <a16:creationId xmlns:a16="http://schemas.microsoft.com/office/drawing/2014/main" id="{A003B0A3-4EFA-CDBF-F97B-CE3D18361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25" y="382466"/>
            <a:ext cx="1114155" cy="1024304"/>
          </a:xfrm>
          <a:prstGeom prst="rect">
            <a:avLst/>
          </a:prstGeom>
        </p:spPr>
      </p:pic>
      <p:pic>
        <p:nvPicPr>
          <p:cNvPr id="9" name="Picture 8" descr="A blue and black logo&#10;&#10;AI-generated content may be incorrect.">
            <a:extLst>
              <a:ext uri="{FF2B5EF4-FFF2-40B4-BE49-F238E27FC236}">
                <a16:creationId xmlns:a16="http://schemas.microsoft.com/office/drawing/2014/main" id="{2BFB7216-14CE-051E-5E9C-330268CFB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016" y="513618"/>
            <a:ext cx="1758462" cy="710867"/>
          </a:xfrm>
          <a:prstGeom prst="rect">
            <a:avLst/>
          </a:prstGeom>
        </p:spPr>
      </p:pic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25F0455D-D6EE-775E-69C1-1300C3C30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050" y="513618"/>
            <a:ext cx="1571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238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4C144-B289-B142-F421-7C84A24F3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46EB-DED5-ADB2-A288-EF40022B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18" y="214540"/>
            <a:ext cx="10515600" cy="1325563"/>
          </a:xfrm>
        </p:spPr>
        <p:txBody>
          <a:bodyPr/>
          <a:lstStyle/>
          <a:p>
            <a:r>
              <a:rPr lang="en-US" sz="4400" dirty="0">
                <a:solidFill>
                  <a:srgbClr val="283C95"/>
                </a:solidFill>
                <a:latin typeface="Aptos ExtraBold" panose="020B0004020202020204" pitchFamily="34" charset="0"/>
              </a:rPr>
              <a:t>04 EDA Insights</a:t>
            </a:r>
            <a:endParaRPr lang="en-US" dirty="0">
              <a:solidFill>
                <a:srgbClr val="283C95"/>
              </a:solidFill>
              <a:latin typeface="Aptos ExtraBold" panose="020B00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319DC64-5169-96BF-BC53-80D0D1CA2C38}"/>
              </a:ext>
            </a:extLst>
          </p:cNvPr>
          <p:cNvSpPr txBox="1">
            <a:spLocks/>
          </p:cNvSpPr>
          <p:nvPr/>
        </p:nvSpPr>
        <p:spPr>
          <a:xfrm>
            <a:off x="838200" y="3448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283C95"/>
              </a:solidFill>
              <a:latin typeface="Aptos ExtraBold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3643AB-2EAB-8411-D106-3A9747062771}"/>
              </a:ext>
            </a:extLst>
          </p:cNvPr>
          <p:cNvSpPr txBox="1"/>
          <p:nvPr/>
        </p:nvSpPr>
        <p:spPr>
          <a:xfrm>
            <a:off x="606318" y="1343650"/>
            <a:ext cx="6392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Behavioral and Lifestyle Factors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228576-7621-6A79-1CFF-045FA80FD3CC}"/>
              </a:ext>
            </a:extLst>
          </p:cNvPr>
          <p:cNvGrpSpPr/>
          <p:nvPr/>
        </p:nvGrpSpPr>
        <p:grpSpPr>
          <a:xfrm>
            <a:off x="7727803" y="1061983"/>
            <a:ext cx="4215512" cy="1609773"/>
            <a:chOff x="838200" y="2161381"/>
            <a:chExt cx="4215512" cy="160977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53BBFF-BC50-B422-25CF-33A393273ACA}"/>
                </a:ext>
              </a:extLst>
            </p:cNvPr>
            <p:cNvSpPr txBox="1"/>
            <p:nvPr/>
          </p:nvSpPr>
          <p:spPr>
            <a:xfrm>
              <a:off x="1162643" y="2161381"/>
              <a:ext cx="32805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rgbClr val="283C95"/>
                  </a:solidFill>
                  <a:latin typeface="Aptos ExtraBold" panose="020B0004020202020204" pitchFamily="34" charset="0"/>
                </a:rPr>
                <a:t>59.3% </a:t>
              </a:r>
              <a:r>
                <a:rPr lang="en-US" sz="1400" b="1" dirty="0">
                  <a:solidFill>
                    <a:srgbClr val="283C95"/>
                  </a:solidFill>
                  <a:latin typeface="Aptos ExtraBold" panose="020B0004020202020204" pitchFamily="34" charset="0"/>
                </a:rPr>
                <a:t>of</a:t>
              </a:r>
              <a:endParaRPr lang="en-US" sz="5400" b="1" dirty="0">
                <a:solidFill>
                  <a:srgbClr val="283C95"/>
                </a:solidFill>
                <a:latin typeface="Aptos ExtraBold" panose="020B00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4DDBF1-D5BB-13A4-2411-9007C7838E5B}"/>
                </a:ext>
              </a:extLst>
            </p:cNvPr>
            <p:cNvSpPr txBox="1"/>
            <p:nvPr/>
          </p:nvSpPr>
          <p:spPr>
            <a:xfrm>
              <a:off x="838200" y="3063268"/>
              <a:ext cx="42155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+mj-lt"/>
                </a:rPr>
                <a:t>The students Reported a stress level between 5 and10 </a:t>
              </a:r>
            </a:p>
          </p:txBody>
        </p:sp>
      </p:grpSp>
      <p:pic>
        <p:nvPicPr>
          <p:cNvPr id="12" name="Picture 11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F24BBC4D-D27A-04D6-2E2C-F179A1D32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052" y="3048019"/>
            <a:ext cx="4720509" cy="32217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B97EEE-B77D-0942-48B5-5D95951259F2}"/>
              </a:ext>
            </a:extLst>
          </p:cNvPr>
          <p:cNvSpPr txBox="1"/>
          <p:nvPr/>
        </p:nvSpPr>
        <p:spPr>
          <a:xfrm>
            <a:off x="600456" y="2317813"/>
            <a:ext cx="60172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Students experiencing a </a:t>
            </a:r>
            <a:r>
              <a:rPr lang="en-US" sz="2400" b="1" dirty="0">
                <a:latin typeface="+mj-lt"/>
              </a:rPr>
              <a:t>medium stress leve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 </a:t>
            </a:r>
            <a:r>
              <a:rPr lang="en-US" sz="2400" b="1" dirty="0">
                <a:latin typeface="+mj-lt"/>
              </a:rPr>
              <a:t>achieved the highest number of A and B grades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suggesting that a </a:t>
            </a:r>
            <a:r>
              <a:rPr lang="en-US" sz="2400" b="1" dirty="0">
                <a:latin typeface="+mj-lt"/>
              </a:rPr>
              <a:t>balanced level of stress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may be linked to </a:t>
            </a:r>
            <a:r>
              <a:rPr lang="en-US" sz="2400" b="1" dirty="0">
                <a:latin typeface="+mj-lt"/>
              </a:rPr>
              <a:t>better academic performance.</a:t>
            </a:r>
          </a:p>
          <a:p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Low and Medium stress students are more likely to get better grades (A, B).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High stress students are over-represented in lower grades like D and F.</a:t>
            </a:r>
          </a:p>
        </p:txBody>
      </p:sp>
    </p:spTree>
    <p:extLst>
      <p:ext uri="{BB962C8B-B14F-4D97-AF65-F5344CB8AC3E}">
        <p14:creationId xmlns:p14="http://schemas.microsoft.com/office/powerpoint/2010/main" val="932934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EA4FA-BFFB-759E-D515-196F3517D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DF40-6B39-8278-32BC-F553CC205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18" y="214540"/>
            <a:ext cx="10515600" cy="1325563"/>
          </a:xfrm>
        </p:spPr>
        <p:txBody>
          <a:bodyPr/>
          <a:lstStyle/>
          <a:p>
            <a:r>
              <a:rPr lang="en-US" sz="4400" dirty="0">
                <a:solidFill>
                  <a:srgbClr val="283C95"/>
                </a:solidFill>
                <a:latin typeface="Aptos ExtraBold" panose="020B0004020202020204" pitchFamily="34" charset="0"/>
              </a:rPr>
              <a:t>04 EDA Insights</a:t>
            </a:r>
            <a:endParaRPr lang="en-US" dirty="0">
              <a:solidFill>
                <a:srgbClr val="283C95"/>
              </a:solidFill>
              <a:latin typeface="Aptos ExtraBold" panose="020B00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AF552B-E2D0-E976-950F-93A227F0E600}"/>
              </a:ext>
            </a:extLst>
          </p:cNvPr>
          <p:cNvSpPr txBox="1">
            <a:spLocks/>
          </p:cNvSpPr>
          <p:nvPr/>
        </p:nvSpPr>
        <p:spPr>
          <a:xfrm>
            <a:off x="838200" y="3448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283C95"/>
              </a:solidFill>
              <a:latin typeface="Aptos ExtraBold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52FFA-5046-6E32-6E3C-9AEE2401DA73}"/>
              </a:ext>
            </a:extLst>
          </p:cNvPr>
          <p:cNvSpPr txBox="1"/>
          <p:nvPr/>
        </p:nvSpPr>
        <p:spPr>
          <a:xfrm>
            <a:off x="606318" y="1343650"/>
            <a:ext cx="64275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Extracurricular and Environmental Factors</a:t>
            </a:r>
            <a:endParaRPr lang="en-US" sz="28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644CDB41-A42B-26D0-0E39-C01A5D501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146" y="2344245"/>
            <a:ext cx="5278012" cy="32945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610DDF-6F93-D927-4246-67EE446D707A}"/>
              </a:ext>
            </a:extLst>
          </p:cNvPr>
          <p:cNvSpPr txBox="1"/>
          <p:nvPr/>
        </p:nvSpPr>
        <p:spPr>
          <a:xfrm>
            <a:off x="480646" y="2728645"/>
            <a:ext cx="56153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Analysis shows that the </a:t>
            </a:r>
            <a:r>
              <a:rPr lang="en-US" sz="2400" b="1" dirty="0">
                <a:latin typeface="+mj-lt"/>
              </a:rPr>
              <a:t>higher percentage of the A &amp; B grade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Students </a:t>
            </a:r>
            <a:r>
              <a:rPr lang="en-US" sz="2400" b="1" dirty="0">
                <a:latin typeface="+mj-lt"/>
              </a:rPr>
              <a:t>do not Participate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 Activities.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So, there Might Be a bad Influence on the performance For the students who Participated in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Extracurricular_Activities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!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8557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BB7C8-2FBF-BE4E-C405-A16414416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6F256-7884-6BE0-5759-D5B57323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18" y="214540"/>
            <a:ext cx="10515600" cy="1325563"/>
          </a:xfrm>
        </p:spPr>
        <p:txBody>
          <a:bodyPr/>
          <a:lstStyle/>
          <a:p>
            <a:r>
              <a:rPr lang="en-US" sz="4400" dirty="0">
                <a:solidFill>
                  <a:srgbClr val="283C95"/>
                </a:solidFill>
                <a:latin typeface="Aptos ExtraBold" panose="020B0004020202020204" pitchFamily="34" charset="0"/>
              </a:rPr>
              <a:t>04 EDA Insights</a:t>
            </a:r>
            <a:endParaRPr lang="en-US" dirty="0">
              <a:solidFill>
                <a:srgbClr val="283C95"/>
              </a:solidFill>
              <a:latin typeface="Aptos ExtraBold" panose="020B00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7E93C0-380B-C0E2-2786-535C6CFB8EFC}"/>
              </a:ext>
            </a:extLst>
          </p:cNvPr>
          <p:cNvSpPr txBox="1">
            <a:spLocks/>
          </p:cNvSpPr>
          <p:nvPr/>
        </p:nvSpPr>
        <p:spPr>
          <a:xfrm>
            <a:off x="838200" y="3448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283C95"/>
              </a:solidFill>
              <a:latin typeface="Aptos ExtraBold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13DF26-7867-6C38-D64E-988C4D6D1C8D}"/>
              </a:ext>
            </a:extLst>
          </p:cNvPr>
          <p:cNvSpPr txBox="1"/>
          <p:nvPr/>
        </p:nvSpPr>
        <p:spPr>
          <a:xfrm>
            <a:off x="606318" y="1343650"/>
            <a:ext cx="6427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Parental and S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ocioeconomic Factors</a:t>
            </a:r>
            <a:endParaRPr lang="en-US" sz="28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pic>
        <p:nvPicPr>
          <p:cNvPr id="6" name="Picture 5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D273C74D-3D20-6123-2895-C75459116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69" y="2011744"/>
            <a:ext cx="4937770" cy="42976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6FF9C9-027D-88D9-F78C-3A26C98125F9}"/>
              </a:ext>
            </a:extLst>
          </p:cNvPr>
          <p:cNvSpPr txBox="1"/>
          <p:nvPr/>
        </p:nvSpPr>
        <p:spPr>
          <a:xfrm>
            <a:off x="956832" y="3221014"/>
            <a:ext cx="53150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The Higher the Parent Education Level may lead to a Higher student Grades!</a:t>
            </a:r>
          </a:p>
        </p:txBody>
      </p:sp>
    </p:spTree>
    <p:extLst>
      <p:ext uri="{BB962C8B-B14F-4D97-AF65-F5344CB8AC3E}">
        <p14:creationId xmlns:p14="http://schemas.microsoft.com/office/powerpoint/2010/main" val="181860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AC9E6-82D0-B7F7-39CD-3C744D1B6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1FCF-8B8D-D853-33F2-C1983303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18" y="214540"/>
            <a:ext cx="10515600" cy="1325563"/>
          </a:xfrm>
        </p:spPr>
        <p:txBody>
          <a:bodyPr/>
          <a:lstStyle/>
          <a:p>
            <a:r>
              <a:rPr lang="en-US" sz="4400" dirty="0">
                <a:solidFill>
                  <a:srgbClr val="283C95"/>
                </a:solidFill>
                <a:latin typeface="Aptos ExtraBold" panose="020B0004020202020204" pitchFamily="34" charset="0"/>
              </a:rPr>
              <a:t>04 EDA Insights</a:t>
            </a:r>
            <a:endParaRPr lang="en-US" dirty="0">
              <a:solidFill>
                <a:srgbClr val="283C95"/>
              </a:solidFill>
              <a:latin typeface="Aptos ExtraBold" panose="020B00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714FCAE-B390-4384-4FC0-03E923D2BD86}"/>
              </a:ext>
            </a:extLst>
          </p:cNvPr>
          <p:cNvSpPr txBox="1">
            <a:spLocks/>
          </p:cNvSpPr>
          <p:nvPr/>
        </p:nvSpPr>
        <p:spPr>
          <a:xfrm>
            <a:off x="838200" y="3448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283C95"/>
              </a:solidFill>
              <a:latin typeface="Aptos ExtraBold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BDE29-8296-8AC7-74C1-C1598E2D5657}"/>
              </a:ext>
            </a:extLst>
          </p:cNvPr>
          <p:cNvSpPr txBox="1"/>
          <p:nvPr/>
        </p:nvSpPr>
        <p:spPr>
          <a:xfrm>
            <a:off x="606318" y="1343650"/>
            <a:ext cx="6427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Parental and S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ocioeconomic Factors</a:t>
            </a:r>
            <a:endParaRPr lang="en-US" sz="28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0ED0E8-7AE9-38C5-2CBC-3D74D9B3FFC2}"/>
              </a:ext>
            </a:extLst>
          </p:cNvPr>
          <p:cNvSpPr txBox="1"/>
          <p:nvPr/>
        </p:nvSpPr>
        <p:spPr>
          <a:xfrm>
            <a:off x="838200" y="2391508"/>
            <a:ext cx="5257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Students from </a:t>
            </a:r>
            <a:r>
              <a:rPr lang="en-US" sz="2400" b="1" dirty="0">
                <a:latin typeface="+mj-lt"/>
              </a:rPr>
              <a:t>medium and low -income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Backgrounds Achieved the </a:t>
            </a:r>
            <a:r>
              <a:rPr lang="en-US" sz="2400" b="1" dirty="0">
                <a:latin typeface="+mj-lt"/>
              </a:rPr>
              <a:t>Highest Grades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r>
              <a:rPr lang="en-US" sz="2400" b="1" dirty="0">
                <a:latin typeface="+mj-lt"/>
              </a:rPr>
              <a:t>Suggesting that the Income level may not be a limiting factor for academic success</a:t>
            </a:r>
          </a:p>
        </p:txBody>
      </p:sp>
      <p:pic>
        <p:nvPicPr>
          <p:cNvPr id="11" name="Picture 10" descr="A graph of a family income&#10;&#10;AI-generated content may be incorrect.">
            <a:extLst>
              <a:ext uri="{FF2B5EF4-FFF2-40B4-BE49-F238E27FC236}">
                <a16:creationId xmlns:a16="http://schemas.microsoft.com/office/drawing/2014/main" id="{980DB961-B904-57D6-CF0E-60AAB3D1D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226" y="2015245"/>
            <a:ext cx="4937770" cy="42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39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A1A29-0148-DF08-2377-6D42791D5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F528-1554-FC59-1596-8C809AADE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18" y="214540"/>
            <a:ext cx="10515600" cy="1325563"/>
          </a:xfrm>
        </p:spPr>
        <p:txBody>
          <a:bodyPr/>
          <a:lstStyle/>
          <a:p>
            <a:r>
              <a:rPr lang="en-US" sz="4400" dirty="0">
                <a:solidFill>
                  <a:srgbClr val="283C95"/>
                </a:solidFill>
                <a:latin typeface="Aptos ExtraBold" panose="020B0004020202020204" pitchFamily="34" charset="0"/>
              </a:rPr>
              <a:t>04 EDA Insights</a:t>
            </a:r>
            <a:endParaRPr lang="en-US" dirty="0">
              <a:solidFill>
                <a:srgbClr val="283C95"/>
              </a:solidFill>
              <a:latin typeface="Aptos ExtraBold" panose="020B00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F639FC-4DBD-D7A0-DEA7-977166360E6A}"/>
              </a:ext>
            </a:extLst>
          </p:cNvPr>
          <p:cNvSpPr txBox="1">
            <a:spLocks/>
          </p:cNvSpPr>
          <p:nvPr/>
        </p:nvSpPr>
        <p:spPr>
          <a:xfrm>
            <a:off x="838200" y="3448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283C95"/>
              </a:solidFill>
              <a:latin typeface="Aptos ExtraBold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CBFCB-EB31-15A4-9121-58D8FDAD1084}"/>
              </a:ext>
            </a:extLst>
          </p:cNvPr>
          <p:cNvSpPr txBox="1"/>
          <p:nvPr/>
        </p:nvSpPr>
        <p:spPr>
          <a:xfrm>
            <a:off x="606318" y="1279485"/>
            <a:ext cx="6427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Department and Demographic Factors</a:t>
            </a:r>
            <a:endParaRPr lang="en-US" sz="28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FDDA9D9C-16B1-73DC-D8B2-E6BB17B91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785" y="1540103"/>
            <a:ext cx="3295128" cy="33807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CF0D94-CAB4-070B-A68B-CFA532E06160}"/>
              </a:ext>
            </a:extLst>
          </p:cNvPr>
          <p:cNvSpPr txBox="1"/>
          <p:nvPr/>
        </p:nvSpPr>
        <p:spPr>
          <a:xfrm>
            <a:off x="838200" y="4905140"/>
            <a:ext cx="4787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The </a:t>
            </a:r>
            <a:r>
              <a:rPr lang="en-US" b="1" dirty="0">
                <a:effectLst/>
                <a:latin typeface="+mj-lt"/>
              </a:rPr>
              <a:t>Engineering Department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has </a:t>
            </a:r>
            <a:r>
              <a:rPr lang="en-US" b="1" dirty="0">
                <a:effectLst/>
                <a:latin typeface="+mj-lt"/>
              </a:rPr>
              <a:t>the highest percentage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of students achieving </a:t>
            </a:r>
            <a:r>
              <a:rPr lang="en-US" b="1" dirty="0">
                <a:effectLst/>
                <a:latin typeface="+mj-lt"/>
              </a:rPr>
              <a:t>top grades at </a:t>
            </a:r>
            <a:r>
              <a:rPr lang="en-US" sz="2000" b="1" dirty="0">
                <a:effectLst/>
                <a:latin typeface="+mj-lt"/>
              </a:rPr>
              <a:t>52.34%,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followed by Business at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48.50%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, and Computer Science closely behind at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48.46%.</a:t>
            </a: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564349-A284-624F-8111-E465D477F76A}"/>
              </a:ext>
            </a:extLst>
          </p:cNvPr>
          <p:cNvSpPr txBox="1"/>
          <p:nvPr/>
        </p:nvSpPr>
        <p:spPr>
          <a:xfrm>
            <a:off x="7003600" y="4919008"/>
            <a:ext cx="51884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  <a:latin typeface="+mj-lt"/>
              </a:rPr>
              <a:t>Female students demonstrate a slightly better academic performance, with </a:t>
            </a:r>
            <a:r>
              <a:rPr lang="en-US" sz="2000" b="1" dirty="0">
                <a:effectLst/>
                <a:latin typeface="+mj-lt"/>
              </a:rPr>
              <a:t>50.02%</a:t>
            </a:r>
            <a:r>
              <a:rPr lang="en-US" b="1" dirty="0">
                <a:effectLst/>
                <a:latin typeface="+mj-lt"/>
              </a:rPr>
              <a:t> achieving higher grades, compared to </a:t>
            </a:r>
            <a:r>
              <a:rPr lang="en-US" sz="2000" b="1" dirty="0">
                <a:effectLst/>
                <a:latin typeface="+mj-lt"/>
              </a:rPr>
              <a:t>48.92%</a:t>
            </a:r>
            <a:r>
              <a:rPr lang="en-US" b="1" dirty="0">
                <a:effectLst/>
                <a:latin typeface="+mj-lt"/>
              </a:rPr>
              <a:t> of male students.</a:t>
            </a:r>
          </a:p>
          <a:p>
            <a:endParaRPr lang="en-US" b="1" dirty="0">
              <a:latin typeface="+mj-lt"/>
            </a:endParaRPr>
          </a:p>
        </p:txBody>
      </p:sp>
      <p:pic>
        <p:nvPicPr>
          <p:cNvPr id="10" name="Picture 9" descr="A graph of a number of blue rectangular bars&#10;&#10;AI-generated content may be incorrect.">
            <a:extLst>
              <a:ext uri="{FF2B5EF4-FFF2-40B4-BE49-F238E27FC236}">
                <a16:creationId xmlns:a16="http://schemas.microsoft.com/office/drawing/2014/main" id="{854955B7-700F-E321-8AF0-C18A406A2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40" y="1952860"/>
            <a:ext cx="4306833" cy="288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16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2FA39-36E6-714F-4136-E3F587F63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655A-DC54-A89D-B0BB-933E6CD0D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18" y="214540"/>
            <a:ext cx="10515600" cy="1325563"/>
          </a:xfrm>
        </p:spPr>
        <p:txBody>
          <a:bodyPr/>
          <a:lstStyle/>
          <a:p>
            <a:r>
              <a:rPr lang="en-US" sz="4400" dirty="0">
                <a:solidFill>
                  <a:srgbClr val="283C95"/>
                </a:solidFill>
                <a:latin typeface="Aptos ExtraBold" panose="020B0004020202020204" pitchFamily="34" charset="0"/>
              </a:rPr>
              <a:t>05 Actionable Insights</a:t>
            </a:r>
            <a:endParaRPr lang="en-US" dirty="0">
              <a:solidFill>
                <a:srgbClr val="283C95"/>
              </a:solidFill>
              <a:latin typeface="Aptos ExtraBold" panose="020B00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61CDC58-C6A2-00D7-E78F-6886891E1418}"/>
              </a:ext>
            </a:extLst>
          </p:cNvPr>
          <p:cNvSpPr txBox="1">
            <a:spLocks/>
          </p:cNvSpPr>
          <p:nvPr/>
        </p:nvSpPr>
        <p:spPr>
          <a:xfrm>
            <a:off x="838200" y="3448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283C95"/>
              </a:solidFill>
              <a:latin typeface="Aptos ExtraBold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4D3296-FB4C-EE34-E17C-FE5418925F96}"/>
              </a:ext>
            </a:extLst>
          </p:cNvPr>
          <p:cNvSpPr txBox="1"/>
          <p:nvPr/>
        </p:nvSpPr>
        <p:spPr>
          <a:xfrm>
            <a:off x="606318" y="1343650"/>
            <a:ext cx="6427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Academic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Performance</a:t>
            </a:r>
            <a:endParaRPr lang="en-US" sz="28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EC934-87F8-5CB4-6BC8-29296437246E}"/>
              </a:ext>
            </a:extLst>
          </p:cNvPr>
          <p:cNvSpPr txBox="1"/>
          <p:nvPr/>
        </p:nvSpPr>
        <p:spPr>
          <a:xfrm>
            <a:off x="838200" y="2538900"/>
            <a:ext cx="7233139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+mj-lt"/>
              </a:rPr>
              <a:t>Improve Attendance</a:t>
            </a:r>
            <a:r>
              <a:rPr lang="en-US" sz="2400" b="0" i="0" dirty="0">
                <a:effectLst/>
                <a:latin typeface="+mj-lt"/>
              </a:rPr>
              <a:t>: Track attendance and incentivize good attendance.</a:t>
            </a:r>
          </a:p>
          <a:p>
            <a:pPr marL="342900" indent="-3429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+mj-lt"/>
              </a:rPr>
              <a:t>Focus on Quizzes</a:t>
            </a:r>
            <a:r>
              <a:rPr lang="en-US" sz="2400" b="0" i="0" dirty="0">
                <a:effectLst/>
                <a:latin typeface="+mj-lt"/>
              </a:rPr>
              <a:t>: Provide practice quizzes and study materials.</a:t>
            </a:r>
          </a:p>
          <a:p>
            <a:pPr marL="342900" indent="-3429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+mj-lt"/>
              </a:rPr>
              <a:t>Review Grading System</a:t>
            </a:r>
            <a:r>
              <a:rPr lang="en-US" sz="2400" b="0" i="0" dirty="0">
                <a:effectLst/>
                <a:latin typeface="+mj-lt"/>
              </a:rPr>
              <a:t>: Ensure all components contribute meaningfully to the final grade.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312AAB6-C2CF-5BCF-DCFC-8E6786F77358}"/>
              </a:ext>
            </a:extLst>
          </p:cNvPr>
          <p:cNvSpPr/>
          <p:nvPr/>
        </p:nvSpPr>
        <p:spPr>
          <a:xfrm flipV="1">
            <a:off x="7295036" y="2848707"/>
            <a:ext cx="5037641" cy="4220308"/>
          </a:xfrm>
          <a:prstGeom prst="arc">
            <a:avLst/>
          </a:prstGeom>
          <a:ln>
            <a:solidFill>
              <a:srgbClr val="283C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9FE0B00-8EC9-1A84-110C-7252FBCC6771}"/>
              </a:ext>
            </a:extLst>
          </p:cNvPr>
          <p:cNvSpPr/>
          <p:nvPr/>
        </p:nvSpPr>
        <p:spPr>
          <a:xfrm flipV="1">
            <a:off x="5905150" y="2538899"/>
            <a:ext cx="6427528" cy="4412885"/>
          </a:xfrm>
          <a:prstGeom prst="arc">
            <a:avLst/>
          </a:prstGeom>
          <a:ln>
            <a:solidFill>
              <a:srgbClr val="283C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3E50BE7-DE2A-55D7-7763-CB033C32676E}"/>
              </a:ext>
            </a:extLst>
          </p:cNvPr>
          <p:cNvSpPr/>
          <p:nvPr/>
        </p:nvSpPr>
        <p:spPr>
          <a:xfrm rot="6851075">
            <a:off x="-1160585" y="-1226190"/>
            <a:ext cx="2321169" cy="1617784"/>
          </a:xfrm>
          <a:prstGeom prst="arc">
            <a:avLst/>
          </a:prstGeom>
          <a:ln>
            <a:solidFill>
              <a:srgbClr val="283C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08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0F8C6-A43F-C2C3-4130-EC7ACE780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1840-E821-BC39-5DF7-FB4B5C147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18" y="214540"/>
            <a:ext cx="10515600" cy="1325563"/>
          </a:xfrm>
        </p:spPr>
        <p:txBody>
          <a:bodyPr/>
          <a:lstStyle/>
          <a:p>
            <a:r>
              <a:rPr lang="en-US" sz="4400" dirty="0">
                <a:solidFill>
                  <a:srgbClr val="283C95"/>
                </a:solidFill>
                <a:latin typeface="Aptos ExtraBold" panose="020B0004020202020204" pitchFamily="34" charset="0"/>
              </a:rPr>
              <a:t>05 Actionable Insights</a:t>
            </a:r>
            <a:endParaRPr lang="en-US" dirty="0">
              <a:solidFill>
                <a:srgbClr val="283C95"/>
              </a:solidFill>
              <a:latin typeface="Aptos ExtraBold" panose="020B00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E79490-22D4-FB3E-4D42-A5F24529DE5F}"/>
              </a:ext>
            </a:extLst>
          </p:cNvPr>
          <p:cNvSpPr txBox="1">
            <a:spLocks/>
          </p:cNvSpPr>
          <p:nvPr/>
        </p:nvSpPr>
        <p:spPr>
          <a:xfrm>
            <a:off x="838200" y="3448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283C95"/>
              </a:solidFill>
              <a:latin typeface="Aptos ExtraBold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AD84A-8170-6808-E6E1-8F1E43BAB19D}"/>
              </a:ext>
            </a:extLst>
          </p:cNvPr>
          <p:cNvSpPr txBox="1"/>
          <p:nvPr/>
        </p:nvSpPr>
        <p:spPr>
          <a:xfrm>
            <a:off x="606318" y="1343650"/>
            <a:ext cx="6427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Behavioral</a:t>
            </a:r>
            <a:endParaRPr lang="en-US" sz="28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5DBC6D-6724-E64F-6434-A6D10B076121}"/>
              </a:ext>
            </a:extLst>
          </p:cNvPr>
          <p:cNvSpPr txBox="1"/>
          <p:nvPr/>
        </p:nvSpPr>
        <p:spPr>
          <a:xfrm>
            <a:off x="838200" y="2538900"/>
            <a:ext cx="7233139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+mj-lt"/>
              </a:rPr>
              <a:t>Promote Effective Study Habits</a:t>
            </a:r>
            <a:r>
              <a:rPr lang="en-US" sz="2400" b="0" i="0" dirty="0">
                <a:effectLst/>
                <a:latin typeface="+mj-lt"/>
              </a:rPr>
              <a:t>: Teach time management and active learning techniques.</a:t>
            </a:r>
          </a:p>
          <a:p>
            <a:pPr marL="342900" indent="-3429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+mj-lt"/>
              </a:rPr>
              <a:t>Manage Stress Levels</a:t>
            </a:r>
            <a:r>
              <a:rPr lang="en-US" sz="2400" b="0" i="0" dirty="0">
                <a:effectLst/>
                <a:latin typeface="+mj-lt"/>
              </a:rPr>
              <a:t>: Offer counseling and stress-relief workshops.</a:t>
            </a:r>
          </a:p>
          <a:p>
            <a:pPr marL="342900" indent="-3429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+mj-lt"/>
              </a:rPr>
              <a:t>Encourage Healthy Sleep</a:t>
            </a:r>
            <a:r>
              <a:rPr lang="en-US" sz="2400" b="0" i="0" dirty="0">
                <a:effectLst/>
                <a:latin typeface="+mj-lt"/>
              </a:rPr>
              <a:t>: Educate students on the importance of sleep.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DC89DE49-F806-5F65-B9CB-0E1259C80318}"/>
              </a:ext>
            </a:extLst>
          </p:cNvPr>
          <p:cNvSpPr/>
          <p:nvPr/>
        </p:nvSpPr>
        <p:spPr>
          <a:xfrm flipV="1">
            <a:off x="7295036" y="2848707"/>
            <a:ext cx="5037641" cy="4220308"/>
          </a:xfrm>
          <a:prstGeom prst="arc">
            <a:avLst/>
          </a:prstGeom>
          <a:ln>
            <a:solidFill>
              <a:srgbClr val="283C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CBD01AAA-6408-43B7-E366-64B7BBC42F0A}"/>
              </a:ext>
            </a:extLst>
          </p:cNvPr>
          <p:cNvSpPr/>
          <p:nvPr/>
        </p:nvSpPr>
        <p:spPr>
          <a:xfrm flipV="1">
            <a:off x="5905150" y="2538899"/>
            <a:ext cx="6427528" cy="4412885"/>
          </a:xfrm>
          <a:prstGeom prst="arc">
            <a:avLst/>
          </a:prstGeom>
          <a:ln>
            <a:solidFill>
              <a:srgbClr val="283C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34F883A-C643-DC9B-E058-A905B9AB95F2}"/>
              </a:ext>
            </a:extLst>
          </p:cNvPr>
          <p:cNvSpPr/>
          <p:nvPr/>
        </p:nvSpPr>
        <p:spPr>
          <a:xfrm rot="6851075">
            <a:off x="-1160585" y="-1226190"/>
            <a:ext cx="2321169" cy="1617784"/>
          </a:xfrm>
          <a:prstGeom prst="arc">
            <a:avLst/>
          </a:prstGeom>
          <a:ln>
            <a:solidFill>
              <a:srgbClr val="283C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27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79E0A-36B9-70EC-D75C-F67A925D9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E442-BD4E-007C-0570-0A81BF07A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18" y="214540"/>
            <a:ext cx="10515600" cy="1325563"/>
          </a:xfrm>
        </p:spPr>
        <p:txBody>
          <a:bodyPr/>
          <a:lstStyle/>
          <a:p>
            <a:r>
              <a:rPr lang="en-US" sz="4400" dirty="0">
                <a:solidFill>
                  <a:srgbClr val="283C95"/>
                </a:solidFill>
                <a:latin typeface="Aptos ExtraBold" panose="020B0004020202020204" pitchFamily="34" charset="0"/>
              </a:rPr>
              <a:t>05 Actionable Insights</a:t>
            </a:r>
            <a:endParaRPr lang="en-US" dirty="0">
              <a:solidFill>
                <a:srgbClr val="283C95"/>
              </a:solidFill>
              <a:latin typeface="Aptos ExtraBold" panose="020B00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A6DEA40-740F-1D38-171D-E4FA055914B0}"/>
              </a:ext>
            </a:extLst>
          </p:cNvPr>
          <p:cNvSpPr txBox="1">
            <a:spLocks/>
          </p:cNvSpPr>
          <p:nvPr/>
        </p:nvSpPr>
        <p:spPr>
          <a:xfrm>
            <a:off x="838200" y="3448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283C95"/>
              </a:solidFill>
              <a:latin typeface="Aptos ExtraBold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70DC19-1236-8A74-E5F6-3DC045631A46}"/>
              </a:ext>
            </a:extLst>
          </p:cNvPr>
          <p:cNvSpPr txBox="1"/>
          <p:nvPr/>
        </p:nvSpPr>
        <p:spPr>
          <a:xfrm>
            <a:off x="606318" y="1343650"/>
            <a:ext cx="64275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Parental, Socioeconomic and Extracurriculars</a:t>
            </a:r>
            <a:endParaRPr lang="en-US" sz="28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93298-67DC-8743-8642-01CD1ABECA70}"/>
              </a:ext>
            </a:extLst>
          </p:cNvPr>
          <p:cNvSpPr txBox="1"/>
          <p:nvPr/>
        </p:nvSpPr>
        <p:spPr>
          <a:xfrm>
            <a:off x="838200" y="2538900"/>
            <a:ext cx="7233139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+mj-lt"/>
              </a:rPr>
              <a:t>Support Students with Less Educated Parents</a:t>
            </a:r>
            <a:r>
              <a:rPr lang="en-US" sz="2400" b="0" i="0" dirty="0">
                <a:effectLst/>
                <a:latin typeface="+mj-lt"/>
              </a:rPr>
              <a:t>: Offer mentorship programs and parent workshops.</a:t>
            </a:r>
          </a:p>
          <a:p>
            <a:pPr marL="342900" indent="-3429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+mj-lt"/>
              </a:rPr>
              <a:t>Address Income Disparities</a:t>
            </a:r>
            <a:r>
              <a:rPr lang="en-US" sz="2400" b="0" i="0" dirty="0">
                <a:effectLst/>
                <a:latin typeface="+mj-lt"/>
              </a:rPr>
              <a:t>: Provide scholarships and subsidized academic resources.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+mj-lt"/>
              </a:rPr>
              <a:t>Balance Extracurriculars</a:t>
            </a:r>
            <a:r>
              <a:rPr lang="en-US" sz="2400" b="0" i="0" dirty="0">
                <a:effectLst/>
                <a:latin typeface="+mj-lt"/>
              </a:rPr>
              <a:t>: Ensure activities do not interfere with academics.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7F97AFF8-062E-8CFD-0AF0-CAEF5BEB76C5}"/>
              </a:ext>
            </a:extLst>
          </p:cNvPr>
          <p:cNvSpPr/>
          <p:nvPr/>
        </p:nvSpPr>
        <p:spPr>
          <a:xfrm flipV="1">
            <a:off x="7295036" y="2848707"/>
            <a:ext cx="5037641" cy="4220308"/>
          </a:xfrm>
          <a:prstGeom prst="arc">
            <a:avLst/>
          </a:prstGeom>
          <a:ln>
            <a:solidFill>
              <a:srgbClr val="283C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D7EEF5E4-CE24-DCC6-18EA-61FE0C2B4458}"/>
              </a:ext>
            </a:extLst>
          </p:cNvPr>
          <p:cNvSpPr/>
          <p:nvPr/>
        </p:nvSpPr>
        <p:spPr>
          <a:xfrm flipV="1">
            <a:off x="5905150" y="2538899"/>
            <a:ext cx="6427528" cy="4412885"/>
          </a:xfrm>
          <a:prstGeom prst="arc">
            <a:avLst/>
          </a:prstGeom>
          <a:ln>
            <a:solidFill>
              <a:srgbClr val="283C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4C0BBC2-AA00-73D8-D9C3-E0F8C7718CAC}"/>
              </a:ext>
            </a:extLst>
          </p:cNvPr>
          <p:cNvSpPr/>
          <p:nvPr/>
        </p:nvSpPr>
        <p:spPr>
          <a:xfrm rot="6851075">
            <a:off x="-1160585" y="-1226190"/>
            <a:ext cx="2321169" cy="1617784"/>
          </a:xfrm>
          <a:prstGeom prst="arc">
            <a:avLst/>
          </a:prstGeom>
          <a:ln>
            <a:solidFill>
              <a:srgbClr val="283C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63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8BEC6-6EFC-4F50-BE08-DF9BD5E56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E78F-087C-CFDF-F3B8-2BCCAF705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18" y="214540"/>
            <a:ext cx="10515600" cy="1325563"/>
          </a:xfrm>
        </p:spPr>
        <p:txBody>
          <a:bodyPr/>
          <a:lstStyle/>
          <a:p>
            <a:r>
              <a:rPr lang="en-US" sz="4400" dirty="0">
                <a:solidFill>
                  <a:srgbClr val="283C95"/>
                </a:solidFill>
                <a:latin typeface="Aptos ExtraBold" panose="020B0004020202020204" pitchFamily="34" charset="0"/>
              </a:rPr>
              <a:t>05 Actionable Insights</a:t>
            </a:r>
            <a:endParaRPr lang="en-US" dirty="0">
              <a:solidFill>
                <a:srgbClr val="283C95"/>
              </a:solidFill>
              <a:latin typeface="Aptos ExtraBold" panose="020B00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C5F1EE-2088-8ACE-1F3F-8DAE8431401C}"/>
              </a:ext>
            </a:extLst>
          </p:cNvPr>
          <p:cNvSpPr txBox="1">
            <a:spLocks/>
          </p:cNvSpPr>
          <p:nvPr/>
        </p:nvSpPr>
        <p:spPr>
          <a:xfrm>
            <a:off x="838200" y="3448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283C95"/>
              </a:solidFill>
              <a:latin typeface="Aptos ExtraBold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52F8B-63AD-0210-DAF3-99B83E0A4B82}"/>
              </a:ext>
            </a:extLst>
          </p:cNvPr>
          <p:cNvSpPr txBox="1"/>
          <p:nvPr/>
        </p:nvSpPr>
        <p:spPr>
          <a:xfrm>
            <a:off x="606318" y="1343650"/>
            <a:ext cx="6427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Departments and Demographics</a:t>
            </a:r>
            <a:endParaRPr lang="en-US" sz="28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D3CD77-BC4F-8AF6-EEB5-141EB9E3F93D}"/>
              </a:ext>
            </a:extLst>
          </p:cNvPr>
          <p:cNvSpPr txBox="1"/>
          <p:nvPr/>
        </p:nvSpPr>
        <p:spPr>
          <a:xfrm>
            <a:off x="838200" y="2767877"/>
            <a:ext cx="7233139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+mj-lt"/>
              </a:rPr>
              <a:t>Department-Specific Interventions</a:t>
            </a:r>
            <a:r>
              <a:rPr lang="en-US" sz="2400" b="0" i="0" dirty="0">
                <a:effectLst/>
                <a:latin typeface="+mj-lt"/>
              </a:rPr>
              <a:t>: Share best practices from high-performing departments.</a:t>
            </a:r>
          </a:p>
          <a:p>
            <a:pPr marL="342900" indent="-3429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+mj-lt"/>
              </a:rPr>
              <a:t>Gender-Specific Support</a:t>
            </a:r>
            <a:r>
              <a:rPr lang="en-US" sz="2400" b="0" i="0" dirty="0">
                <a:effectLst/>
                <a:latin typeface="+mj-lt"/>
              </a:rPr>
              <a:t>: Offer tailored academic support for male students.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1C8ED18E-315C-1A6B-9391-F495CE1F2CE3}"/>
              </a:ext>
            </a:extLst>
          </p:cNvPr>
          <p:cNvSpPr/>
          <p:nvPr/>
        </p:nvSpPr>
        <p:spPr>
          <a:xfrm flipV="1">
            <a:off x="7295036" y="2848707"/>
            <a:ext cx="5037641" cy="4220308"/>
          </a:xfrm>
          <a:prstGeom prst="arc">
            <a:avLst/>
          </a:prstGeom>
          <a:ln>
            <a:solidFill>
              <a:srgbClr val="283C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C69A3A71-5558-B555-B748-86C9E19E1A42}"/>
              </a:ext>
            </a:extLst>
          </p:cNvPr>
          <p:cNvSpPr/>
          <p:nvPr/>
        </p:nvSpPr>
        <p:spPr>
          <a:xfrm flipV="1">
            <a:off x="5905150" y="2538899"/>
            <a:ext cx="6427528" cy="4412885"/>
          </a:xfrm>
          <a:prstGeom prst="arc">
            <a:avLst/>
          </a:prstGeom>
          <a:ln>
            <a:solidFill>
              <a:srgbClr val="283C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818757C3-1EAD-514B-3149-EBC09AD8F1E8}"/>
              </a:ext>
            </a:extLst>
          </p:cNvPr>
          <p:cNvSpPr/>
          <p:nvPr/>
        </p:nvSpPr>
        <p:spPr>
          <a:xfrm rot="6851075">
            <a:off x="-1160585" y="-1226190"/>
            <a:ext cx="2321169" cy="1617784"/>
          </a:xfrm>
          <a:prstGeom prst="arc">
            <a:avLst/>
          </a:prstGeom>
          <a:ln>
            <a:solidFill>
              <a:srgbClr val="283C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59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AF11D-3172-4B8C-7029-2B92D7333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A4CF4-B2BE-B9CA-BA7A-E0E3643A9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18" y="21454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283C95"/>
                </a:solidFill>
                <a:latin typeface="Aptos ExtraBold" panose="020B0004020202020204" pitchFamily="34" charset="0"/>
              </a:rPr>
              <a:t>General Recommendations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021F5F1-45AB-71FC-EE2B-3E9942B4C6C4}"/>
              </a:ext>
            </a:extLst>
          </p:cNvPr>
          <p:cNvSpPr txBox="1">
            <a:spLocks/>
          </p:cNvSpPr>
          <p:nvPr/>
        </p:nvSpPr>
        <p:spPr>
          <a:xfrm>
            <a:off x="838200" y="3448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283C95"/>
              </a:solidFill>
              <a:latin typeface="Aptos ExtraBold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230CE-FF82-FFE1-5B54-B3FC2AB78CD0}"/>
              </a:ext>
            </a:extLst>
          </p:cNvPr>
          <p:cNvSpPr txBox="1"/>
          <p:nvPr/>
        </p:nvSpPr>
        <p:spPr>
          <a:xfrm>
            <a:off x="838200" y="2193446"/>
            <a:ext cx="7233139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+mj-lt"/>
              </a:rPr>
              <a:t>Regular Performance Reviews</a:t>
            </a:r>
            <a:r>
              <a:rPr lang="en-US" sz="2400" b="0" i="0" dirty="0">
                <a:effectLst/>
                <a:latin typeface="+mj-lt"/>
              </a:rPr>
              <a:t>: Identify at-risk students early.</a:t>
            </a:r>
          </a:p>
          <a:p>
            <a:pPr marL="342900" indent="-3429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+mj-lt"/>
              </a:rPr>
              <a:t>Enhance Student Engagement</a:t>
            </a:r>
            <a:r>
              <a:rPr lang="en-US" sz="2400" b="0" i="0" dirty="0">
                <a:effectLst/>
                <a:latin typeface="+mj-lt"/>
              </a:rPr>
              <a:t>: Use interactive teaching methods.</a:t>
            </a:r>
          </a:p>
          <a:p>
            <a:pPr marL="342900" indent="-3429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+mj-lt"/>
              </a:rPr>
              <a:t>Collect Feedback</a:t>
            </a:r>
            <a:r>
              <a:rPr lang="en-US" sz="2400" b="0" i="0" dirty="0">
                <a:effectLst/>
                <a:latin typeface="+mj-lt"/>
              </a:rPr>
              <a:t>: Continuously improve based on student feedback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C2D064BB-474F-84C6-DC17-D169408672CE}"/>
              </a:ext>
            </a:extLst>
          </p:cNvPr>
          <p:cNvSpPr/>
          <p:nvPr/>
        </p:nvSpPr>
        <p:spPr>
          <a:xfrm flipV="1">
            <a:off x="7295036" y="2848707"/>
            <a:ext cx="5037641" cy="4220308"/>
          </a:xfrm>
          <a:prstGeom prst="arc">
            <a:avLst/>
          </a:prstGeom>
          <a:ln>
            <a:solidFill>
              <a:srgbClr val="283C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4626830-9E20-C5C6-1FA4-90182DD884CD}"/>
              </a:ext>
            </a:extLst>
          </p:cNvPr>
          <p:cNvSpPr/>
          <p:nvPr/>
        </p:nvSpPr>
        <p:spPr>
          <a:xfrm flipV="1">
            <a:off x="5905150" y="2538899"/>
            <a:ext cx="6427528" cy="4412885"/>
          </a:xfrm>
          <a:prstGeom prst="arc">
            <a:avLst/>
          </a:prstGeom>
          <a:ln>
            <a:solidFill>
              <a:srgbClr val="283C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11DD38FA-6955-7C5A-2052-B4866B64A3BA}"/>
              </a:ext>
            </a:extLst>
          </p:cNvPr>
          <p:cNvSpPr/>
          <p:nvPr/>
        </p:nvSpPr>
        <p:spPr>
          <a:xfrm rot="6851075">
            <a:off x="-1160585" y="-1226190"/>
            <a:ext cx="2321169" cy="1617784"/>
          </a:xfrm>
          <a:prstGeom prst="arc">
            <a:avLst/>
          </a:prstGeom>
          <a:ln>
            <a:solidFill>
              <a:srgbClr val="283C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643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D9AD-6F2F-26C9-7774-2EEBCA3D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83C95"/>
                </a:solidFill>
                <a:latin typeface="Aptos ExtraBold" panose="020B0004020202020204" pitchFamily="34" charset="0"/>
              </a:rPr>
              <a:t>CONTENT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E05427-1858-586C-8989-14B624E4E6BD}"/>
              </a:ext>
            </a:extLst>
          </p:cNvPr>
          <p:cNvSpPr/>
          <p:nvPr/>
        </p:nvSpPr>
        <p:spPr>
          <a:xfrm rot="20111035">
            <a:off x="9061161" y="633756"/>
            <a:ext cx="5097767" cy="5189901"/>
          </a:xfrm>
          <a:prstGeom prst="rect">
            <a:avLst/>
          </a:prstGeom>
          <a:noFill/>
          <a:ln>
            <a:solidFill>
              <a:srgbClr val="283C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B8DB72-8F49-7F69-E574-006AEC5E2540}"/>
              </a:ext>
            </a:extLst>
          </p:cNvPr>
          <p:cNvSpPr/>
          <p:nvPr/>
        </p:nvSpPr>
        <p:spPr>
          <a:xfrm rot="20111035">
            <a:off x="9643116" y="633756"/>
            <a:ext cx="5097767" cy="5189901"/>
          </a:xfrm>
          <a:prstGeom prst="rect">
            <a:avLst/>
          </a:prstGeom>
          <a:noFill/>
          <a:ln>
            <a:solidFill>
              <a:srgbClr val="283C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92B7BB-C55B-15A3-2B9A-AED9C58A7566}"/>
              </a:ext>
            </a:extLst>
          </p:cNvPr>
          <p:cNvSpPr/>
          <p:nvPr/>
        </p:nvSpPr>
        <p:spPr>
          <a:xfrm rot="20111035">
            <a:off x="10225071" y="633756"/>
            <a:ext cx="5097767" cy="5189901"/>
          </a:xfrm>
          <a:prstGeom prst="rect">
            <a:avLst/>
          </a:prstGeom>
          <a:noFill/>
          <a:ln>
            <a:solidFill>
              <a:srgbClr val="283C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14EB59-30A1-3232-96B2-B5A54BF9D706}"/>
              </a:ext>
            </a:extLst>
          </p:cNvPr>
          <p:cNvGrpSpPr/>
          <p:nvPr/>
        </p:nvGrpSpPr>
        <p:grpSpPr>
          <a:xfrm>
            <a:off x="838200" y="2152415"/>
            <a:ext cx="5827776" cy="3187208"/>
            <a:chOff x="838200" y="1823231"/>
            <a:chExt cx="5827776" cy="318720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63E177-2AF5-6E8F-9032-39D23A9C0063}"/>
                </a:ext>
              </a:extLst>
            </p:cNvPr>
            <p:cNvSpPr txBox="1"/>
            <p:nvPr/>
          </p:nvSpPr>
          <p:spPr>
            <a:xfrm>
              <a:off x="838200" y="1823231"/>
              <a:ext cx="5827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283C95"/>
                  </a:solidFill>
                  <a:latin typeface="Aptos ExtraBold" panose="020B0004020202020204" pitchFamily="34" charset="0"/>
                </a:rPr>
                <a:t>01 Introduction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D39F05-96A8-B56E-3C53-03CDFD864544}"/>
                </a:ext>
              </a:extLst>
            </p:cNvPr>
            <p:cNvSpPr txBox="1"/>
            <p:nvPr/>
          </p:nvSpPr>
          <p:spPr>
            <a:xfrm>
              <a:off x="838200" y="2399469"/>
              <a:ext cx="5827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283C95"/>
                  </a:solidFill>
                  <a:latin typeface="Aptos ExtraBold" panose="020B0004020202020204" pitchFamily="34" charset="0"/>
                </a:rPr>
                <a:t>02 Dataset Overview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81D678-F5CA-B6A2-5615-AA5E1A23EA41}"/>
                </a:ext>
              </a:extLst>
            </p:cNvPr>
            <p:cNvSpPr txBox="1"/>
            <p:nvPr/>
          </p:nvSpPr>
          <p:spPr>
            <a:xfrm>
              <a:off x="838200" y="2991026"/>
              <a:ext cx="5827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283C95"/>
                  </a:solidFill>
                  <a:latin typeface="Aptos ExtraBold" panose="020B0004020202020204" pitchFamily="34" charset="0"/>
                </a:rPr>
                <a:t>03 Data Cleaning and Preprocessing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F6D6D9-5932-893F-6476-3EDCF780C962}"/>
                </a:ext>
              </a:extLst>
            </p:cNvPr>
            <p:cNvSpPr txBox="1"/>
            <p:nvPr/>
          </p:nvSpPr>
          <p:spPr>
            <a:xfrm>
              <a:off x="838200" y="3585234"/>
              <a:ext cx="5827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283C95"/>
                  </a:solidFill>
                  <a:latin typeface="Aptos ExtraBold" panose="020B0004020202020204" pitchFamily="34" charset="0"/>
                </a:rPr>
                <a:t>04 EDA Insights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22209B-0F4A-DAF6-F0D2-AF6CA0BC655E}"/>
                </a:ext>
              </a:extLst>
            </p:cNvPr>
            <p:cNvSpPr txBox="1"/>
            <p:nvPr/>
          </p:nvSpPr>
          <p:spPr>
            <a:xfrm>
              <a:off x="838200" y="4179442"/>
              <a:ext cx="58277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283C95"/>
                  </a:solidFill>
                  <a:latin typeface="Aptos ExtraBold" panose="020B0004020202020204" pitchFamily="34" charset="0"/>
                </a:rPr>
                <a:t>05 Actionable Insights and    Recommendations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3367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CA9D-644A-2635-269C-65C0FFB1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rgbClr val="283C95"/>
                </a:solidFill>
                <a:latin typeface="Aptos ExtraBold" panose="020B0004020202020204" pitchFamily="34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36647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D644D-A96D-51F9-09BB-835A74EAD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002779-1F19-ECFC-53D2-8FAF131FF577}"/>
              </a:ext>
            </a:extLst>
          </p:cNvPr>
          <p:cNvSpPr txBox="1"/>
          <p:nvPr/>
        </p:nvSpPr>
        <p:spPr>
          <a:xfrm>
            <a:off x="1817077" y="422030"/>
            <a:ext cx="79599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283C95"/>
                </a:solidFill>
                <a:latin typeface="Aptos ExtraBold" panose="020B0004020202020204" pitchFamily="34" charset="0"/>
              </a:rPr>
              <a:t>Thank You</a:t>
            </a:r>
          </a:p>
        </p:txBody>
      </p:sp>
      <p:pic>
        <p:nvPicPr>
          <p:cNvPr id="3" name="Picture 2" descr="A person in a black shirt&#10;&#10;AI-generated content may be incorrect.">
            <a:extLst>
              <a:ext uri="{FF2B5EF4-FFF2-40B4-BE49-F238E27FC236}">
                <a16:creationId xmlns:a16="http://schemas.microsoft.com/office/drawing/2014/main" id="{917158E5-03E5-073F-3764-56E5F0CD8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9" y="2124456"/>
            <a:ext cx="12094464" cy="362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8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8DAC8-FB10-5252-0633-E68BA7249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28D6-95D2-2C5B-FF6D-ABAE8D71A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4946" y="93022"/>
            <a:ext cx="4448908" cy="1325563"/>
          </a:xfrm>
        </p:spPr>
        <p:txBody>
          <a:bodyPr/>
          <a:lstStyle/>
          <a:p>
            <a:r>
              <a:rPr lang="en-US" sz="4400" dirty="0">
                <a:solidFill>
                  <a:srgbClr val="283C95"/>
                </a:solidFill>
                <a:latin typeface="Aptos ExtraBold" panose="020B0004020202020204" pitchFamily="34" charset="0"/>
              </a:rPr>
              <a:t>01 Introduction</a:t>
            </a:r>
            <a:endParaRPr lang="en-US" dirty="0">
              <a:solidFill>
                <a:srgbClr val="283C95"/>
              </a:solidFill>
              <a:latin typeface="Aptos ExtraBold" panose="020B00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0AB784B-207A-5187-AF0D-B8F232C14C8C}"/>
              </a:ext>
            </a:extLst>
          </p:cNvPr>
          <p:cNvSpPr txBox="1">
            <a:spLocks/>
          </p:cNvSpPr>
          <p:nvPr/>
        </p:nvSpPr>
        <p:spPr>
          <a:xfrm>
            <a:off x="838200" y="3448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283C95"/>
              </a:solidFill>
              <a:latin typeface="Aptos ExtraBold" panose="020B00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DF7AFF-6112-BC30-0A98-57461E139660}"/>
              </a:ext>
            </a:extLst>
          </p:cNvPr>
          <p:cNvGrpSpPr/>
          <p:nvPr/>
        </p:nvGrpSpPr>
        <p:grpSpPr>
          <a:xfrm>
            <a:off x="4404946" y="1418585"/>
            <a:ext cx="6576646" cy="5141587"/>
            <a:chOff x="838200" y="1560775"/>
            <a:chExt cx="6576646" cy="51415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B880A5-53C3-83B1-8358-84F29663EEE8}"/>
                </a:ext>
              </a:extLst>
            </p:cNvPr>
            <p:cNvSpPr txBox="1"/>
            <p:nvPr/>
          </p:nvSpPr>
          <p:spPr>
            <a:xfrm>
              <a:off x="838200" y="1560775"/>
              <a:ext cx="6576646" cy="2000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0" dirty="0">
                  <a:solidFill>
                    <a:srgbClr val="283C95"/>
                  </a:solidFill>
                  <a:effectLst/>
                  <a:latin typeface="+mj-lt"/>
                </a:rPr>
                <a:t>Student Performance Analysis</a:t>
              </a:r>
            </a:p>
            <a:p>
              <a:r>
                <a:rPr lang="en-US" sz="2000" b="1" dirty="0">
                  <a:latin typeface="+mj-lt"/>
                </a:rPr>
                <a:t>This project aims to analyze factors influencing student performance to provide actionable insights for improvement.</a:t>
              </a:r>
              <a:endParaRPr lang="en-US" sz="2000" b="1" dirty="0">
                <a:solidFill>
                  <a:srgbClr val="283C95"/>
                </a:solidFill>
                <a:latin typeface="+mj-lt"/>
              </a:endParaRPr>
            </a:p>
            <a:p>
              <a:endParaRPr lang="en-US" sz="3200" b="1" dirty="0">
                <a:solidFill>
                  <a:srgbClr val="283C95"/>
                </a:solidFill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4DA60B-C421-3F27-6F76-F676A92F2AD7}"/>
                </a:ext>
              </a:extLst>
            </p:cNvPr>
            <p:cNvSpPr txBox="1"/>
            <p:nvPr/>
          </p:nvSpPr>
          <p:spPr>
            <a:xfrm>
              <a:off x="838200" y="3145347"/>
              <a:ext cx="6576646" cy="1854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283C95"/>
                  </a:solidFill>
                  <a:latin typeface="+mj-lt"/>
                </a:rPr>
                <a:t>Key </a:t>
              </a:r>
              <a:r>
                <a:rPr lang="en-US" sz="2800" b="1" dirty="0" err="1">
                  <a:solidFill>
                    <a:srgbClr val="283C95"/>
                  </a:solidFill>
                  <a:latin typeface="+mj-lt"/>
                </a:rPr>
                <a:t>Questions</a:t>
              </a:r>
              <a:r>
                <a:rPr lang="en-US" sz="2000" b="1" i="0" dirty="0" err="1">
                  <a:solidFill>
                    <a:srgbClr val="F8FAFF"/>
                  </a:solidFill>
                  <a:effectLst/>
                  <a:latin typeface="Inter"/>
                </a:rPr>
                <a:t>Key</a:t>
              </a:r>
              <a:r>
                <a:rPr lang="en-US" sz="2000" b="1" i="0" dirty="0">
                  <a:solidFill>
                    <a:srgbClr val="F8FAFF"/>
                  </a:solidFill>
                  <a:effectLst/>
                  <a:latin typeface="Inter"/>
                </a:rPr>
                <a:t> </a:t>
              </a:r>
              <a:r>
                <a:rPr lang="en-US" sz="2400" b="1" i="0" dirty="0">
                  <a:solidFill>
                    <a:srgbClr val="F8FAFF"/>
                  </a:solidFill>
                  <a:effectLst/>
                  <a:latin typeface="Inter"/>
                </a:rPr>
                <a:t>Questions</a:t>
              </a:r>
              <a:r>
                <a:rPr lang="en-US" sz="2400" b="0" i="0" dirty="0">
                  <a:solidFill>
                    <a:srgbClr val="F8FAFF"/>
                  </a:solidFill>
                  <a:effectLst/>
                  <a:latin typeface="Inter"/>
                </a:rPr>
                <a:t>:</a:t>
              </a:r>
            </a:p>
            <a:p>
              <a:pPr algn="l"/>
              <a:r>
                <a:rPr lang="en-US" sz="2000" b="1" i="0" dirty="0">
                  <a:effectLst/>
                  <a:latin typeface="+mj-lt"/>
                </a:rPr>
                <a:t>- What factors influence student performance?</a:t>
              </a:r>
            </a:p>
            <a:p>
              <a:pPr algn="l">
                <a:spcBef>
                  <a:spcPts val="300"/>
                </a:spcBef>
              </a:pPr>
              <a:r>
                <a:rPr lang="en-US" sz="2000" b="1" i="0" dirty="0">
                  <a:effectLst/>
                  <a:latin typeface="+mj-lt"/>
                </a:rPr>
                <a:t>- How can we help students achieve better academic results?</a:t>
              </a:r>
            </a:p>
            <a:p>
              <a:endParaRPr lang="en-US" sz="2400" b="1" dirty="0">
                <a:solidFill>
                  <a:srgbClr val="283C95"/>
                </a:solidFill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B849CB-2D03-838F-D4B3-D60D6E92D465}"/>
                </a:ext>
              </a:extLst>
            </p:cNvPr>
            <p:cNvSpPr txBox="1"/>
            <p:nvPr/>
          </p:nvSpPr>
          <p:spPr>
            <a:xfrm>
              <a:off x="838200" y="4809536"/>
              <a:ext cx="6576646" cy="189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0" dirty="0">
                  <a:solidFill>
                    <a:srgbClr val="283C95"/>
                  </a:solidFill>
                  <a:effectLst/>
                  <a:latin typeface="+mj-lt"/>
                </a:rPr>
                <a:t>Methodology</a:t>
              </a:r>
              <a:r>
                <a:rPr lang="en-US" sz="2000" b="1" i="0" dirty="0">
                  <a:solidFill>
                    <a:srgbClr val="F8FAFF"/>
                  </a:solidFill>
                  <a:effectLst/>
                  <a:latin typeface="Inter"/>
                </a:rPr>
                <a:t> </a:t>
              </a:r>
              <a:r>
                <a:rPr lang="en-US" sz="2400" b="1" i="0" dirty="0">
                  <a:solidFill>
                    <a:srgbClr val="F8FAFF"/>
                  </a:solidFill>
                  <a:effectLst/>
                  <a:latin typeface="Inter"/>
                </a:rPr>
                <a:t>Questions</a:t>
              </a:r>
              <a:r>
                <a:rPr lang="en-US" sz="2400" b="0" i="0" dirty="0">
                  <a:solidFill>
                    <a:srgbClr val="F8FAFF"/>
                  </a:solidFill>
                  <a:effectLst/>
                  <a:latin typeface="Inter"/>
                </a:rPr>
                <a:t>:</a:t>
              </a:r>
            </a:p>
            <a:p>
              <a:pPr algn="l"/>
              <a:r>
                <a:rPr lang="en-US" sz="2000" b="1" i="0" dirty="0">
                  <a:effectLst/>
                  <a:latin typeface="+mj-lt"/>
                </a:rPr>
                <a:t>- Data cleaning and preprocessing.</a:t>
              </a:r>
            </a:p>
            <a:p>
              <a:pPr algn="l">
                <a:spcBef>
                  <a:spcPts val="300"/>
                </a:spcBef>
              </a:pPr>
              <a:r>
                <a:rPr lang="en-US" sz="2000" b="1" i="0" dirty="0">
                  <a:effectLst/>
                  <a:latin typeface="+mj-lt"/>
                </a:rPr>
                <a:t>- Exploratory Data Analysis (EDA).</a:t>
              </a:r>
            </a:p>
            <a:p>
              <a:pPr algn="l">
                <a:spcBef>
                  <a:spcPts val="300"/>
                </a:spcBef>
              </a:pPr>
              <a:r>
                <a:rPr lang="en-US" sz="2000" b="1" i="0" dirty="0">
                  <a:effectLst/>
                  <a:latin typeface="+mj-lt"/>
                </a:rPr>
                <a:t>- Deriving actionable insights.</a:t>
              </a:r>
            </a:p>
            <a:p>
              <a:endParaRPr lang="en-US" sz="2400" b="1" dirty="0">
                <a:solidFill>
                  <a:srgbClr val="283C95"/>
                </a:solidFill>
                <a:latin typeface="+mj-lt"/>
              </a:endParaRPr>
            </a:p>
          </p:txBody>
        </p:sp>
      </p:grpSp>
      <p:pic>
        <p:nvPicPr>
          <p:cNvPr id="18" name="Picture 17" descr="A graph on a screen&#10;&#10;AI-generated content may be incorrect.">
            <a:extLst>
              <a:ext uri="{FF2B5EF4-FFF2-40B4-BE49-F238E27FC236}">
                <a16:creationId xmlns:a16="http://schemas.microsoft.com/office/drawing/2014/main" id="{455542AF-B05C-E150-69A7-E1F67C40C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42426" cy="6858000"/>
          </a:xfrm>
          <a:prstGeom prst="rect">
            <a:avLst/>
          </a:prstGeom>
          <a:ln>
            <a:noFill/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1E876EA-EE5C-90E7-D7D2-7CE4612DA001}"/>
              </a:ext>
            </a:extLst>
          </p:cNvPr>
          <p:cNvSpPr/>
          <p:nvPr/>
        </p:nvSpPr>
        <p:spPr>
          <a:xfrm rot="20111035">
            <a:off x="13145480" y="540107"/>
            <a:ext cx="5097767" cy="5189901"/>
          </a:xfrm>
          <a:prstGeom prst="rect">
            <a:avLst/>
          </a:prstGeom>
          <a:noFill/>
          <a:ln>
            <a:solidFill>
              <a:srgbClr val="283C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4E0643-6EA7-2ABD-F399-9B2BFD1C5185}"/>
              </a:ext>
            </a:extLst>
          </p:cNvPr>
          <p:cNvSpPr/>
          <p:nvPr/>
        </p:nvSpPr>
        <p:spPr>
          <a:xfrm rot="20111035">
            <a:off x="13727435" y="540107"/>
            <a:ext cx="5097767" cy="5189901"/>
          </a:xfrm>
          <a:prstGeom prst="rect">
            <a:avLst/>
          </a:prstGeom>
          <a:noFill/>
          <a:ln>
            <a:solidFill>
              <a:srgbClr val="283C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ED5F3A-4B4C-8195-9A41-A96C92024C2F}"/>
              </a:ext>
            </a:extLst>
          </p:cNvPr>
          <p:cNvSpPr/>
          <p:nvPr/>
        </p:nvSpPr>
        <p:spPr>
          <a:xfrm rot="20111035">
            <a:off x="14309390" y="540107"/>
            <a:ext cx="5097767" cy="5189901"/>
          </a:xfrm>
          <a:prstGeom prst="rect">
            <a:avLst/>
          </a:prstGeom>
          <a:noFill/>
          <a:ln>
            <a:solidFill>
              <a:srgbClr val="283C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86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7DCDE-91C1-2695-0C0D-1C34DF5DF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7566B-8533-12F0-FFDB-A8A4486D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18" y="214540"/>
            <a:ext cx="5952744" cy="1325563"/>
          </a:xfrm>
        </p:spPr>
        <p:txBody>
          <a:bodyPr/>
          <a:lstStyle/>
          <a:p>
            <a:r>
              <a:rPr lang="en-US" sz="4400" dirty="0">
                <a:solidFill>
                  <a:srgbClr val="283C95"/>
                </a:solidFill>
                <a:latin typeface="Aptos ExtraBold" panose="020B0004020202020204" pitchFamily="34" charset="0"/>
              </a:rPr>
              <a:t>02 </a:t>
            </a:r>
            <a:r>
              <a:rPr lang="en-US" dirty="0">
                <a:solidFill>
                  <a:srgbClr val="283C95"/>
                </a:solidFill>
                <a:latin typeface="Aptos ExtraBold" panose="020B0004020202020204" pitchFamily="34" charset="0"/>
              </a:rPr>
              <a:t>Dataset Overview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1B22A3F-310E-C358-436E-78E5B5D5B82D}"/>
              </a:ext>
            </a:extLst>
          </p:cNvPr>
          <p:cNvSpPr txBox="1">
            <a:spLocks/>
          </p:cNvSpPr>
          <p:nvPr/>
        </p:nvSpPr>
        <p:spPr>
          <a:xfrm>
            <a:off x="838200" y="3448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283C95"/>
              </a:solidFill>
              <a:latin typeface="Aptos ExtraBold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3A19C7-6F12-C3E7-1729-3329F153C0A6}"/>
              </a:ext>
            </a:extLst>
          </p:cNvPr>
          <p:cNvSpPr txBox="1"/>
          <p:nvPr/>
        </p:nvSpPr>
        <p:spPr>
          <a:xfrm>
            <a:off x="606318" y="1540103"/>
            <a:ext cx="42646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283C95"/>
                </a:solidFill>
                <a:latin typeface="+mj-lt"/>
              </a:rPr>
              <a:t>Data Source</a:t>
            </a:r>
            <a:endParaRPr lang="en-US" sz="2800" b="1" i="0" dirty="0">
              <a:solidFill>
                <a:srgbClr val="283C95"/>
              </a:solidFill>
              <a:effectLst/>
              <a:latin typeface="+mj-lt"/>
            </a:endParaRPr>
          </a:p>
          <a:p>
            <a:r>
              <a:rPr lang="en-US" sz="2000" b="1" i="0" dirty="0">
                <a:effectLst/>
                <a:latin typeface="+mj-lt"/>
              </a:rPr>
              <a:t>This dataset is real data of 5,000 records collected from a private learning provider. </a:t>
            </a:r>
            <a:r>
              <a:rPr lang="en-US" sz="2000" b="1" i="0" dirty="0">
                <a:effectLst/>
                <a:latin typeface="+mj-lt"/>
                <a:hlinkClick r:id="rId2"/>
              </a:rPr>
              <a:t>Dataset Link</a:t>
            </a:r>
            <a:endParaRPr lang="en-US" sz="20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741A91-A0C8-8FBE-5E60-349017E2001E}"/>
              </a:ext>
            </a:extLst>
          </p:cNvPr>
          <p:cNvSpPr txBox="1"/>
          <p:nvPr/>
        </p:nvSpPr>
        <p:spPr>
          <a:xfrm>
            <a:off x="5615354" y="1438894"/>
            <a:ext cx="657664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283C95"/>
                </a:solidFill>
                <a:effectLst/>
                <a:latin typeface="+mj-lt"/>
              </a:rPr>
              <a:t>Challenges</a:t>
            </a:r>
            <a:endParaRPr lang="en-US" sz="2400" b="0" i="0" dirty="0">
              <a:solidFill>
                <a:srgbClr val="F8FAFF"/>
              </a:solidFill>
              <a:effectLst/>
              <a:latin typeface="Inter"/>
            </a:endParaRPr>
          </a:p>
          <a:p>
            <a:r>
              <a:rPr lang="en-US" sz="2000" b="1" dirty="0">
                <a:latin typeface="+mj-lt"/>
              </a:rPr>
              <a:t>- Missing values in </a:t>
            </a:r>
            <a:r>
              <a:rPr lang="en-US" sz="2000" b="1" u="sng" dirty="0" err="1">
                <a:latin typeface="+mj-lt"/>
              </a:rPr>
              <a:t>Parent_Education_Level</a:t>
            </a:r>
            <a:r>
              <a:rPr lang="en-US" sz="2000" b="1" dirty="0">
                <a:latin typeface="+mj-lt"/>
              </a:rPr>
              <a:t>,   </a:t>
            </a:r>
            <a:r>
              <a:rPr lang="en-US" sz="2000" b="1" u="sng" dirty="0" err="1">
                <a:latin typeface="+mj-lt"/>
              </a:rPr>
              <a:t>Assignments_Avg</a:t>
            </a:r>
            <a:r>
              <a:rPr lang="en-US" sz="2000" b="1" u="sng" dirty="0">
                <a:latin typeface="+mj-lt"/>
              </a:rPr>
              <a:t>,   </a:t>
            </a:r>
            <a:r>
              <a:rPr lang="en-US" sz="2000" b="1" dirty="0">
                <a:latin typeface="+mj-lt"/>
              </a:rPr>
              <a:t>and </a:t>
            </a:r>
            <a:r>
              <a:rPr lang="en-US" sz="2000" b="1" u="sng" dirty="0">
                <a:latin typeface="+mj-lt"/>
              </a:rPr>
              <a:t>Attendance (%).</a:t>
            </a:r>
          </a:p>
          <a:p>
            <a:r>
              <a:rPr lang="en-US" sz="2000" b="1" i="0" dirty="0">
                <a:effectLst/>
                <a:latin typeface="+mj-lt"/>
              </a:rPr>
              <a:t>- Imbalanced distributions in some departments.</a:t>
            </a:r>
          </a:p>
          <a:p>
            <a:endParaRPr lang="en-US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730AF-9B26-62CF-23FB-BD0A4768143A}"/>
              </a:ext>
            </a:extLst>
          </p:cNvPr>
          <p:cNvSpPr txBox="1"/>
          <p:nvPr/>
        </p:nvSpPr>
        <p:spPr>
          <a:xfrm>
            <a:off x="606318" y="3429000"/>
            <a:ext cx="640408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283C95"/>
                </a:solidFill>
                <a:latin typeface="+mj-lt"/>
              </a:rPr>
              <a:t>Key Features</a:t>
            </a:r>
            <a:endParaRPr lang="en-US" sz="2400" b="1" i="0" dirty="0">
              <a:solidFill>
                <a:srgbClr val="F8FAFF"/>
              </a:solidFill>
              <a:effectLst/>
              <a:latin typeface="Inter"/>
            </a:endParaRPr>
          </a:p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- </a:t>
            </a:r>
            <a:r>
              <a:rPr kumimoji="0" lang="en-US" altLang="en-US" sz="2000" b="1" i="1" u="sng" strike="noStrike" cap="none" normalizeH="0" baseline="0" dirty="0">
                <a:ln>
                  <a:noFill/>
                </a:ln>
                <a:effectLst/>
                <a:latin typeface="+mj-lt"/>
              </a:rPr>
              <a:t>Grade: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Final letter grade (A, B, C, D, F).</a:t>
            </a:r>
            <a:r>
              <a:rPr lang="en-US" sz="2000" b="1" i="0" dirty="0">
                <a:solidFill>
                  <a:srgbClr val="F8FAFF"/>
                </a:solidFill>
                <a:effectLst/>
                <a:latin typeface="Inter"/>
              </a:rPr>
              <a:t>stions</a:t>
            </a:r>
            <a:r>
              <a:rPr lang="en-US" sz="2400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- </a:t>
            </a:r>
            <a:r>
              <a:rPr kumimoji="0" lang="en-US" altLang="en-US" sz="2000" b="1" i="0" u="sng" strike="noStrike" cap="none" normalizeH="0" baseline="0" dirty="0" err="1">
                <a:ln>
                  <a:noFill/>
                </a:ln>
                <a:effectLst/>
                <a:latin typeface="+mj-lt"/>
              </a:rPr>
              <a:t>Assignments_Avg</a:t>
            </a:r>
            <a:r>
              <a:rPr kumimoji="0" lang="en-US" altLang="en-US" sz="2000" b="1" i="0" u="sng" strike="noStrike" cap="none" normalizeH="0" baseline="0" dirty="0">
                <a:ln>
                  <a:noFill/>
                </a:ln>
                <a:effectLst/>
                <a:latin typeface="+mj-lt"/>
              </a:rPr>
              <a:t>: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Average assignment scores.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- </a:t>
            </a:r>
            <a:r>
              <a:rPr kumimoji="0" lang="en-US" altLang="en-US" sz="2000" b="1" i="0" u="sng" strike="noStrike" cap="none" normalizeH="0" baseline="0" dirty="0" err="1">
                <a:ln>
                  <a:noFill/>
                </a:ln>
                <a:effectLst/>
                <a:latin typeface="+mj-lt"/>
              </a:rPr>
              <a:t>Total_Score</a:t>
            </a:r>
            <a:r>
              <a:rPr kumimoji="0" lang="en-US" altLang="en-US" sz="2000" b="1" i="0" u="sng" strike="noStrike" cap="none" normalizeH="0" baseline="0" dirty="0">
                <a:ln>
                  <a:noFill/>
                </a:ln>
                <a:effectLst/>
                <a:latin typeface="+mj-lt"/>
              </a:rPr>
              <a:t>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Weighted sum of all grades.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- </a:t>
            </a:r>
            <a:r>
              <a:rPr kumimoji="0" lang="en-US" altLang="en-US" sz="2000" b="1" i="0" u="sng" strike="noStrike" cap="none" normalizeH="0" baseline="0" dirty="0" err="1">
                <a:ln>
                  <a:noFill/>
                </a:ln>
                <a:effectLst/>
                <a:latin typeface="+mj-lt"/>
              </a:rPr>
              <a:t>Study_Hours_per_Week</a:t>
            </a:r>
            <a:r>
              <a:rPr kumimoji="0" lang="en-US" altLang="en-US" sz="2000" b="1" i="0" u="sng" strike="noStrike" cap="none" normalizeH="0" baseline="0" dirty="0">
                <a:ln>
                  <a:noFill/>
                </a:ln>
                <a:effectLst/>
                <a:latin typeface="+mj-lt"/>
              </a:rPr>
              <a:t>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Average study hours per week.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- </a:t>
            </a:r>
            <a:r>
              <a:rPr kumimoji="0" lang="en-US" altLang="en-US" sz="2000" b="1" i="0" u="sng" strike="noStrike" cap="none" normalizeH="0" baseline="0" dirty="0">
                <a:ln>
                  <a:noFill/>
                </a:ln>
                <a:effectLst/>
                <a:latin typeface="+mj-lt"/>
              </a:rPr>
              <a:t>Attendance (%):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Student attendance percentage.</a:t>
            </a:r>
          </a:p>
          <a:p>
            <a:pPr algn="l"/>
            <a:endParaRPr lang="en-US" sz="2000" b="1" i="0" dirty="0">
              <a:effectLst/>
              <a:latin typeface="+mj-lt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671CDA4-EDD7-6022-9D08-E0050406F115}"/>
              </a:ext>
            </a:extLst>
          </p:cNvPr>
          <p:cNvCxnSpPr/>
          <p:nvPr/>
        </p:nvCxnSpPr>
        <p:spPr>
          <a:xfrm flipV="1">
            <a:off x="9601200" y="4032738"/>
            <a:ext cx="3083169" cy="29307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F1B19C5-C67C-2126-D1BD-14FBC35351B1}"/>
              </a:ext>
            </a:extLst>
          </p:cNvPr>
          <p:cNvCxnSpPr/>
          <p:nvPr/>
        </p:nvCxnSpPr>
        <p:spPr>
          <a:xfrm flipH="1" flipV="1">
            <a:off x="9976338" y="-339969"/>
            <a:ext cx="2708031" cy="2010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01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881D4-87F7-07CA-51FD-D7A3B0744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1874-A4CA-0C7F-DF7A-6A701BFD0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18" y="214540"/>
            <a:ext cx="10515600" cy="1325563"/>
          </a:xfrm>
        </p:spPr>
        <p:txBody>
          <a:bodyPr/>
          <a:lstStyle/>
          <a:p>
            <a:r>
              <a:rPr lang="en-US" sz="4400" dirty="0">
                <a:solidFill>
                  <a:srgbClr val="283C95"/>
                </a:solidFill>
                <a:latin typeface="Aptos ExtraBold" panose="020B0004020202020204" pitchFamily="34" charset="0"/>
              </a:rPr>
              <a:t>03 Data Cleaning and Preprocessing</a:t>
            </a:r>
            <a:endParaRPr lang="en-US" dirty="0">
              <a:solidFill>
                <a:srgbClr val="283C95"/>
              </a:solidFill>
              <a:latin typeface="Aptos ExtraBold" panose="020B00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FEABBC5-6664-1CE6-8EC8-76B55DB45BCF}"/>
              </a:ext>
            </a:extLst>
          </p:cNvPr>
          <p:cNvSpPr txBox="1">
            <a:spLocks/>
          </p:cNvSpPr>
          <p:nvPr/>
        </p:nvSpPr>
        <p:spPr>
          <a:xfrm>
            <a:off x="838200" y="3448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283C95"/>
              </a:solidFill>
              <a:latin typeface="Aptos ExtraBold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C7A69-CFE8-DC2E-9787-75CB17616EF9}"/>
              </a:ext>
            </a:extLst>
          </p:cNvPr>
          <p:cNvSpPr txBox="1"/>
          <p:nvPr/>
        </p:nvSpPr>
        <p:spPr>
          <a:xfrm>
            <a:off x="606318" y="1343650"/>
            <a:ext cx="4469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Columns Manipulation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5BE84-4A24-915B-86D7-4F4758058585}"/>
              </a:ext>
            </a:extLst>
          </p:cNvPr>
          <p:cNvSpPr txBox="1"/>
          <p:nvPr/>
        </p:nvSpPr>
        <p:spPr>
          <a:xfrm>
            <a:off x="606318" y="2711098"/>
            <a:ext cx="7341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/>
                <a:latin typeface="+mj-lt"/>
              </a:rPr>
              <a:t>Removed the </a:t>
            </a:r>
            <a:r>
              <a:rPr lang="en-US" sz="2400" b="1" dirty="0" err="1">
                <a:effectLst/>
                <a:latin typeface="+mj-lt"/>
              </a:rPr>
              <a:t>identfier</a:t>
            </a:r>
            <a:r>
              <a:rPr lang="en-US" sz="2400" b="1" dirty="0">
                <a:effectLst/>
                <a:latin typeface="+mj-lt"/>
              </a:rPr>
              <a:t> columns that </a:t>
            </a:r>
            <a:r>
              <a:rPr lang="en-US" sz="2400" b="1" dirty="0">
                <a:latin typeface="+mj-lt"/>
              </a:rPr>
              <a:t>we</a:t>
            </a:r>
            <a:r>
              <a:rPr lang="en-US" sz="2400" b="1" dirty="0">
                <a:effectLst/>
                <a:latin typeface="+mj-lt"/>
              </a:rPr>
              <a:t>re </a:t>
            </a:r>
            <a:r>
              <a:rPr lang="en-US" sz="2400" b="1" dirty="0" err="1">
                <a:effectLst/>
                <a:latin typeface="+mj-lt"/>
              </a:rPr>
              <a:t>unrevelant</a:t>
            </a:r>
            <a:r>
              <a:rPr lang="en-US" sz="2400" b="1" dirty="0">
                <a:effectLst/>
                <a:latin typeface="+mj-lt"/>
              </a:rPr>
              <a:t> to the Analysis </a:t>
            </a:r>
            <a:r>
              <a:rPr lang="en-US" sz="2400" b="1" u="sng" dirty="0">
                <a:effectLst/>
                <a:latin typeface="+mj-lt"/>
              </a:rPr>
              <a:t>Email</a:t>
            </a:r>
            <a:r>
              <a:rPr lang="en-US" sz="2400" b="1" dirty="0">
                <a:effectLst/>
                <a:latin typeface="+mj-lt"/>
              </a:rPr>
              <a:t>,  </a:t>
            </a:r>
            <a:r>
              <a:rPr lang="en-US" sz="2400" b="1" u="sng" dirty="0" err="1">
                <a:effectLst/>
                <a:latin typeface="+mj-lt"/>
              </a:rPr>
              <a:t>Student_ID</a:t>
            </a:r>
            <a:r>
              <a:rPr lang="en-US" sz="2400" b="1" dirty="0">
                <a:latin typeface="+mj-lt"/>
              </a:rPr>
              <a:t>, </a:t>
            </a:r>
            <a:r>
              <a:rPr lang="en-US" sz="2400" b="1" dirty="0">
                <a:effectLst/>
                <a:latin typeface="+mj-lt"/>
              </a:rPr>
              <a:t> </a:t>
            </a:r>
            <a:r>
              <a:rPr lang="en-US" sz="2400" b="1" u="sng" dirty="0" err="1">
                <a:latin typeface="+mj-lt"/>
              </a:rPr>
              <a:t>F</a:t>
            </a:r>
            <a:r>
              <a:rPr lang="en-US" sz="2400" b="1" u="sng" dirty="0" err="1">
                <a:effectLst/>
                <a:latin typeface="+mj-lt"/>
              </a:rPr>
              <a:t>irst_Name</a:t>
            </a:r>
            <a:r>
              <a:rPr lang="en-US" sz="2400" b="1" u="sng" dirty="0">
                <a:effectLst/>
                <a:latin typeface="+mj-lt"/>
              </a:rPr>
              <a:t> </a:t>
            </a:r>
            <a:r>
              <a:rPr lang="en-US" sz="2400" b="1" dirty="0">
                <a:effectLst/>
                <a:latin typeface="+mj-lt"/>
              </a:rPr>
              <a:t>and </a:t>
            </a:r>
            <a:r>
              <a:rPr lang="en-US" sz="2400" b="1" u="sng" dirty="0" err="1">
                <a:effectLst/>
                <a:latin typeface="+mj-lt"/>
              </a:rPr>
              <a:t>Last_Name</a:t>
            </a:r>
            <a:endParaRPr lang="en-US" sz="2400" b="1" u="sng" dirty="0">
              <a:effectLst/>
              <a:latin typeface="+mj-lt"/>
            </a:endParaRPr>
          </a:p>
          <a:p>
            <a:endParaRPr lang="en-US" sz="2400" b="1" dirty="0">
              <a:latin typeface="+mj-lt"/>
            </a:endParaRPr>
          </a:p>
        </p:txBody>
      </p:sp>
      <p:pic>
        <p:nvPicPr>
          <p:cNvPr id="8" name="Picture 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1EFDA0E-BE96-5687-C630-0EB415E15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511" y="3684049"/>
            <a:ext cx="2146407" cy="214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01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430BD-45AD-57BE-41ED-8B733966A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07D9-15E4-1334-03B6-9CA5CE82B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18" y="214540"/>
            <a:ext cx="10515600" cy="1325563"/>
          </a:xfrm>
        </p:spPr>
        <p:txBody>
          <a:bodyPr/>
          <a:lstStyle/>
          <a:p>
            <a:r>
              <a:rPr lang="en-US" sz="4400" dirty="0">
                <a:solidFill>
                  <a:srgbClr val="283C95"/>
                </a:solidFill>
                <a:latin typeface="Aptos ExtraBold" panose="020B0004020202020204" pitchFamily="34" charset="0"/>
              </a:rPr>
              <a:t>03 Data Cleaning and Preprocessing</a:t>
            </a:r>
            <a:endParaRPr lang="en-US" dirty="0">
              <a:solidFill>
                <a:srgbClr val="283C95"/>
              </a:solidFill>
              <a:latin typeface="Aptos ExtraBold" panose="020B00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4BD6743-24AF-44C7-0392-11BBA2413740}"/>
              </a:ext>
            </a:extLst>
          </p:cNvPr>
          <p:cNvSpPr txBox="1">
            <a:spLocks/>
          </p:cNvSpPr>
          <p:nvPr/>
        </p:nvSpPr>
        <p:spPr>
          <a:xfrm>
            <a:off x="838200" y="3448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283C95"/>
              </a:solidFill>
              <a:latin typeface="Aptos ExtraBold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EBCB6-DA6C-4688-1BE9-5292DA474EB6}"/>
              </a:ext>
            </a:extLst>
          </p:cNvPr>
          <p:cNvSpPr txBox="1"/>
          <p:nvPr/>
        </p:nvSpPr>
        <p:spPr>
          <a:xfrm>
            <a:off x="606318" y="1343650"/>
            <a:ext cx="2655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Missing Values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067E4B6-8F3F-8D21-E9FD-8902998314A9}"/>
              </a:ext>
            </a:extLst>
          </p:cNvPr>
          <p:cNvGrpSpPr/>
          <p:nvPr/>
        </p:nvGrpSpPr>
        <p:grpSpPr>
          <a:xfrm>
            <a:off x="4743499" y="2688700"/>
            <a:ext cx="2987508" cy="2234982"/>
            <a:chOff x="462709" y="3203902"/>
            <a:chExt cx="2987508" cy="223498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9FC97B-3E6E-E0AE-281D-7D5B9DBEA489}"/>
                </a:ext>
              </a:extLst>
            </p:cNvPr>
            <p:cNvSpPr txBox="1"/>
            <p:nvPr/>
          </p:nvSpPr>
          <p:spPr>
            <a:xfrm>
              <a:off x="462709" y="3203902"/>
              <a:ext cx="29424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rgbClr val="283C95"/>
                  </a:solidFill>
                  <a:latin typeface="Aptos ExtraBold" panose="020B0004020202020204" pitchFamily="34" charset="0"/>
                </a:rPr>
                <a:t>10.34% </a:t>
              </a:r>
              <a:r>
                <a:rPr lang="en-US" sz="1400" b="1" dirty="0">
                  <a:solidFill>
                    <a:srgbClr val="283C95"/>
                  </a:solidFill>
                  <a:latin typeface="Aptos ExtraBold" panose="020B0004020202020204" pitchFamily="34" charset="0"/>
                </a:rPr>
                <a:t>of</a:t>
              </a:r>
              <a:endParaRPr lang="en-US" sz="5400" b="1" dirty="0">
                <a:solidFill>
                  <a:srgbClr val="283C95"/>
                </a:solidFill>
                <a:latin typeface="Aptos ExtraBold" panose="020B00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FC85B3-1816-4EE4-5892-76442795176A}"/>
                </a:ext>
              </a:extLst>
            </p:cNvPr>
            <p:cNvSpPr txBox="1"/>
            <p:nvPr/>
          </p:nvSpPr>
          <p:spPr>
            <a:xfrm>
              <a:off x="492719" y="3992334"/>
              <a:ext cx="29424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>
                  <a:latin typeface="+mj-lt"/>
                </a:rPr>
                <a:t>Assignments_Avg</a:t>
              </a:r>
              <a:r>
                <a:rPr lang="en-US" sz="2800" b="1" dirty="0">
                  <a:latin typeface="+mj-lt"/>
                </a:rPr>
                <a:t>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1E689E-80DF-B75A-CDFC-74E86BCE0663}"/>
                </a:ext>
              </a:extLst>
            </p:cNvPr>
            <p:cNvSpPr txBox="1"/>
            <p:nvPr/>
          </p:nvSpPr>
          <p:spPr>
            <a:xfrm>
              <a:off x="507724" y="4515554"/>
              <a:ext cx="29424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Values were Missing, which was imputed using the Statistical Median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44E99B-AEB4-D4D7-0ED1-424C143BD4C9}"/>
              </a:ext>
            </a:extLst>
          </p:cNvPr>
          <p:cNvGrpSpPr/>
          <p:nvPr/>
        </p:nvGrpSpPr>
        <p:grpSpPr>
          <a:xfrm>
            <a:off x="8542490" y="2688700"/>
            <a:ext cx="3139908" cy="2234982"/>
            <a:chOff x="462709" y="3203902"/>
            <a:chExt cx="3139908" cy="223498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EB0CCA-1E29-2055-9C38-1D909AC0E153}"/>
                </a:ext>
              </a:extLst>
            </p:cNvPr>
            <p:cNvSpPr txBox="1"/>
            <p:nvPr/>
          </p:nvSpPr>
          <p:spPr>
            <a:xfrm>
              <a:off x="462709" y="3203902"/>
              <a:ext cx="29424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rgbClr val="283C95"/>
                  </a:solidFill>
                  <a:latin typeface="Aptos ExtraBold" panose="020B0004020202020204" pitchFamily="34" charset="0"/>
                </a:rPr>
                <a:t>10.32% </a:t>
              </a:r>
              <a:r>
                <a:rPr lang="en-US" sz="1400" b="1" dirty="0">
                  <a:solidFill>
                    <a:srgbClr val="283C95"/>
                  </a:solidFill>
                  <a:latin typeface="Aptos ExtraBold" panose="020B0004020202020204" pitchFamily="34" charset="0"/>
                </a:rPr>
                <a:t>of</a:t>
              </a:r>
              <a:endParaRPr lang="en-US" sz="5400" b="1" dirty="0">
                <a:solidFill>
                  <a:srgbClr val="283C95"/>
                </a:solidFill>
                <a:latin typeface="Aptos ExtraBold" panose="020B00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1C7E4D-EA82-9AC5-B98F-ADC2CB1DBF20}"/>
                </a:ext>
              </a:extLst>
            </p:cNvPr>
            <p:cNvSpPr txBox="1"/>
            <p:nvPr/>
          </p:nvSpPr>
          <p:spPr>
            <a:xfrm>
              <a:off x="645119" y="4011158"/>
              <a:ext cx="29424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+mj-lt"/>
                </a:rPr>
                <a:t>Attendance (%)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356640-A838-D316-905E-C6905BE53F3A}"/>
                </a:ext>
              </a:extLst>
            </p:cNvPr>
            <p:cNvSpPr txBox="1"/>
            <p:nvPr/>
          </p:nvSpPr>
          <p:spPr>
            <a:xfrm>
              <a:off x="660124" y="4515554"/>
              <a:ext cx="29424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Values were Missing, which was also imputed using the Statistical Median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519DA5-2894-020B-ACFD-BE806BC79B6F}"/>
              </a:ext>
            </a:extLst>
          </p:cNvPr>
          <p:cNvGrpSpPr/>
          <p:nvPr/>
        </p:nvGrpSpPr>
        <p:grpSpPr>
          <a:xfrm>
            <a:off x="225460" y="2688700"/>
            <a:ext cx="3939369" cy="2511981"/>
            <a:chOff x="9285" y="3203902"/>
            <a:chExt cx="3939369" cy="251198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553E09-F8F2-88A6-C246-F9FCDAB14FA0}"/>
                </a:ext>
              </a:extLst>
            </p:cNvPr>
            <p:cNvSpPr txBox="1"/>
            <p:nvPr/>
          </p:nvSpPr>
          <p:spPr>
            <a:xfrm>
              <a:off x="462709" y="3203902"/>
              <a:ext cx="29424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rgbClr val="283C95"/>
                  </a:solidFill>
                  <a:latin typeface="Aptos ExtraBold" panose="020B0004020202020204" pitchFamily="34" charset="0"/>
                </a:rPr>
                <a:t>32.88% </a:t>
              </a:r>
              <a:r>
                <a:rPr lang="en-US" sz="1400" b="1" dirty="0">
                  <a:solidFill>
                    <a:srgbClr val="283C95"/>
                  </a:solidFill>
                  <a:latin typeface="Aptos ExtraBold" panose="020B0004020202020204" pitchFamily="34" charset="0"/>
                </a:rPr>
                <a:t>of</a:t>
              </a:r>
              <a:endParaRPr lang="en-US" sz="5400" b="1" dirty="0">
                <a:solidFill>
                  <a:srgbClr val="283C95"/>
                </a:solidFill>
                <a:latin typeface="Aptos ExtraBold" panose="020B00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DCE307-EA59-982D-0B06-9C58DC515535}"/>
                </a:ext>
              </a:extLst>
            </p:cNvPr>
            <p:cNvSpPr txBox="1"/>
            <p:nvPr/>
          </p:nvSpPr>
          <p:spPr>
            <a:xfrm>
              <a:off x="9285" y="3992334"/>
              <a:ext cx="39393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>
                  <a:latin typeface="+mj-lt"/>
                </a:rPr>
                <a:t>Parent_Education_Level</a:t>
              </a:r>
              <a:r>
                <a:rPr lang="en-US" sz="2800" b="1" dirty="0">
                  <a:latin typeface="+mj-lt"/>
                </a:rPr>
                <a:t>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F459C8-6CA2-3FA8-25AC-BB7DBA8F3765}"/>
                </a:ext>
              </a:extLst>
            </p:cNvPr>
            <p:cNvSpPr txBox="1"/>
            <p:nvPr/>
          </p:nvSpPr>
          <p:spPr>
            <a:xfrm>
              <a:off x="462708" y="4515554"/>
              <a:ext cx="29424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Values were Missing, which was Handled by Introducing a new category called “Not Provided”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138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47EFA-24ED-AA96-B71C-385585245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F485-11AB-D480-1756-23E4CD84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18" y="214540"/>
            <a:ext cx="10515600" cy="1325563"/>
          </a:xfrm>
        </p:spPr>
        <p:txBody>
          <a:bodyPr/>
          <a:lstStyle/>
          <a:p>
            <a:r>
              <a:rPr lang="en-US" sz="4400" dirty="0">
                <a:solidFill>
                  <a:srgbClr val="283C95"/>
                </a:solidFill>
                <a:latin typeface="Aptos ExtraBold" panose="020B0004020202020204" pitchFamily="34" charset="0"/>
              </a:rPr>
              <a:t>04 EDA Insights</a:t>
            </a:r>
            <a:endParaRPr lang="en-US" dirty="0">
              <a:solidFill>
                <a:srgbClr val="283C95"/>
              </a:solidFill>
              <a:latin typeface="Aptos ExtraBold" panose="020B00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DE4D1E-63B9-0FB2-884B-937FD34F2489}"/>
              </a:ext>
            </a:extLst>
          </p:cNvPr>
          <p:cNvSpPr txBox="1">
            <a:spLocks/>
          </p:cNvSpPr>
          <p:nvPr/>
        </p:nvSpPr>
        <p:spPr>
          <a:xfrm>
            <a:off x="838200" y="3448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283C95"/>
              </a:solidFill>
              <a:latin typeface="Aptos ExtraBold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2C955-E747-08C2-1EA4-8CBBEF95684D}"/>
              </a:ext>
            </a:extLst>
          </p:cNvPr>
          <p:cNvSpPr txBox="1"/>
          <p:nvPr/>
        </p:nvSpPr>
        <p:spPr>
          <a:xfrm>
            <a:off x="606318" y="1343650"/>
            <a:ext cx="4411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Academic Performance</a:t>
            </a:r>
          </a:p>
        </p:txBody>
      </p:sp>
      <p:pic>
        <p:nvPicPr>
          <p:cNvPr id="6" name="Picture 5" descr="A graph of a number of different colored bars&#10;&#10;AI-generated content may be incorrect.">
            <a:extLst>
              <a:ext uri="{FF2B5EF4-FFF2-40B4-BE49-F238E27FC236}">
                <a16:creationId xmlns:a16="http://schemas.microsoft.com/office/drawing/2014/main" id="{1FFF18C3-BF53-C2C8-00F7-D5B5A7373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544" y="1436401"/>
            <a:ext cx="4699664" cy="4527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A45353-7918-2A33-00E4-10E0C637F129}"/>
              </a:ext>
            </a:extLst>
          </p:cNvPr>
          <p:cNvSpPr txBox="1"/>
          <p:nvPr/>
        </p:nvSpPr>
        <p:spPr>
          <a:xfrm>
            <a:off x="606318" y="2669213"/>
            <a:ext cx="618134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The analysis shows that students who achieve higher grades (A &amp; B) have an average attendance of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81.5% to 85.4%. </a:t>
            </a:r>
          </a:p>
          <a:p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This suggests that maintaining a </a:t>
            </a:r>
            <a:r>
              <a:rPr lang="en-US" sz="2400" b="1" dirty="0">
                <a:effectLst/>
                <a:latin typeface="+mj-lt"/>
              </a:rPr>
              <a:t>higher attendance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rate </a:t>
            </a:r>
            <a:r>
              <a:rPr lang="en-US" sz="2400" b="1" dirty="0">
                <a:effectLst/>
                <a:latin typeface="+mj-lt"/>
              </a:rPr>
              <a:t>is beneficial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for academic performance.</a:t>
            </a:r>
            <a:endParaRPr lang="en-US" sz="24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1214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B64B3-B001-3DBD-7D44-7A57EC760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112D-9A51-7B4D-A705-3FF12077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18" y="214540"/>
            <a:ext cx="10515600" cy="1325563"/>
          </a:xfrm>
        </p:spPr>
        <p:txBody>
          <a:bodyPr/>
          <a:lstStyle/>
          <a:p>
            <a:r>
              <a:rPr lang="en-US" sz="4400" dirty="0">
                <a:solidFill>
                  <a:srgbClr val="283C95"/>
                </a:solidFill>
                <a:latin typeface="Aptos ExtraBold" panose="020B0004020202020204" pitchFamily="34" charset="0"/>
              </a:rPr>
              <a:t>04 EDA Insights</a:t>
            </a:r>
            <a:endParaRPr lang="en-US" dirty="0">
              <a:solidFill>
                <a:srgbClr val="283C95"/>
              </a:solidFill>
              <a:latin typeface="Aptos ExtraBold" panose="020B00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9F7E5FA-EA89-1ACE-0BFF-9EB54C7F9EEC}"/>
              </a:ext>
            </a:extLst>
          </p:cNvPr>
          <p:cNvSpPr txBox="1">
            <a:spLocks/>
          </p:cNvSpPr>
          <p:nvPr/>
        </p:nvSpPr>
        <p:spPr>
          <a:xfrm>
            <a:off x="838200" y="3448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283C95"/>
              </a:solidFill>
              <a:latin typeface="Aptos ExtraBold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FCF39-A8D2-6FAD-D963-3E2B1C3E936A}"/>
              </a:ext>
            </a:extLst>
          </p:cNvPr>
          <p:cNvSpPr txBox="1"/>
          <p:nvPr/>
        </p:nvSpPr>
        <p:spPr>
          <a:xfrm>
            <a:off x="606318" y="1343650"/>
            <a:ext cx="4411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Academic Performance</a:t>
            </a:r>
          </a:p>
        </p:txBody>
      </p:sp>
      <p:pic>
        <p:nvPicPr>
          <p:cNvPr id="10" name="Picture 9" descr="A graph of a diagram&#10;&#10;AI-generated content may be incorrect.">
            <a:extLst>
              <a:ext uri="{FF2B5EF4-FFF2-40B4-BE49-F238E27FC236}">
                <a16:creationId xmlns:a16="http://schemas.microsoft.com/office/drawing/2014/main" id="{D65CBFB1-9005-AB80-6DC0-053447670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113" y="1162105"/>
            <a:ext cx="4371868" cy="45337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2F9D25-A46D-54DA-9DD5-17BD8217FC8E}"/>
              </a:ext>
            </a:extLst>
          </p:cNvPr>
          <p:cNvSpPr txBox="1"/>
          <p:nvPr/>
        </p:nvSpPr>
        <p:spPr>
          <a:xfrm>
            <a:off x="606317" y="2309446"/>
            <a:ext cx="62165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analysis reveals that there is </a:t>
            </a:r>
            <a:r>
              <a:rPr lang="en-US" sz="2400" b="1" dirty="0">
                <a:latin typeface="+mj-lt"/>
              </a:rPr>
              <a:t>no significant relationship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between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Final_Score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and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Midterm_Score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with an </a:t>
            </a:r>
            <a:r>
              <a:rPr lang="en-US" sz="2400" b="1" dirty="0">
                <a:latin typeface="+mj-lt"/>
              </a:rPr>
              <a:t>almost negligible correlation of  “0.000841”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This suggests that a student's performance in the midterm </a:t>
            </a:r>
            <a:r>
              <a:rPr lang="en-US" sz="2400" b="1" dirty="0">
                <a:latin typeface="+mj-lt"/>
              </a:rPr>
              <a:t>does not necessarily predict their performance in the final exam</a:t>
            </a:r>
          </a:p>
        </p:txBody>
      </p:sp>
    </p:spTree>
    <p:extLst>
      <p:ext uri="{BB962C8B-B14F-4D97-AF65-F5344CB8AC3E}">
        <p14:creationId xmlns:p14="http://schemas.microsoft.com/office/powerpoint/2010/main" val="3419974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4034A-030F-F8A5-C407-1A01CC30A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E731-1C81-6610-4269-B38BDD6C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18" y="214540"/>
            <a:ext cx="10515600" cy="1325563"/>
          </a:xfrm>
        </p:spPr>
        <p:txBody>
          <a:bodyPr/>
          <a:lstStyle/>
          <a:p>
            <a:r>
              <a:rPr lang="en-US" sz="4400" dirty="0">
                <a:solidFill>
                  <a:srgbClr val="283C95"/>
                </a:solidFill>
                <a:latin typeface="Aptos ExtraBold" panose="020B0004020202020204" pitchFamily="34" charset="0"/>
              </a:rPr>
              <a:t>04 EDA Insights</a:t>
            </a:r>
            <a:endParaRPr lang="en-US" dirty="0">
              <a:solidFill>
                <a:srgbClr val="283C95"/>
              </a:solidFill>
              <a:latin typeface="Aptos ExtraBold" panose="020B00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09727B7-4FEC-FA84-CA61-DB2BE2D3AB7E}"/>
              </a:ext>
            </a:extLst>
          </p:cNvPr>
          <p:cNvSpPr txBox="1">
            <a:spLocks/>
          </p:cNvSpPr>
          <p:nvPr/>
        </p:nvSpPr>
        <p:spPr>
          <a:xfrm>
            <a:off x="838200" y="3448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283C95"/>
              </a:solidFill>
              <a:latin typeface="Aptos ExtraBold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0DBC3-31AD-7D90-673C-54BA1A93805D}"/>
              </a:ext>
            </a:extLst>
          </p:cNvPr>
          <p:cNvSpPr txBox="1"/>
          <p:nvPr/>
        </p:nvSpPr>
        <p:spPr>
          <a:xfrm>
            <a:off x="606318" y="1343650"/>
            <a:ext cx="6392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Behavioral and Lifestyle Factors</a:t>
            </a:r>
          </a:p>
        </p:txBody>
      </p:sp>
      <p:pic>
        <p:nvPicPr>
          <p:cNvPr id="6" name="Picture 5" descr="A graph with blue lines and dots&#10;&#10;AI-generated content may be incorrect.">
            <a:extLst>
              <a:ext uri="{FF2B5EF4-FFF2-40B4-BE49-F238E27FC236}">
                <a16:creationId xmlns:a16="http://schemas.microsoft.com/office/drawing/2014/main" id="{E6ED60F8-A0A8-7C5D-0D17-95E4F513A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509" y="2125663"/>
            <a:ext cx="5124367" cy="40181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ED6F17-292C-6EA8-55CA-721623BD8E87}"/>
              </a:ext>
            </a:extLst>
          </p:cNvPr>
          <p:cNvSpPr txBox="1"/>
          <p:nvPr/>
        </p:nvSpPr>
        <p:spPr>
          <a:xfrm>
            <a:off x="606318" y="2358126"/>
            <a:ext cx="57358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Studying more hours doesn’t necessarily lead to better grades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  as</a:t>
            </a:r>
          </a:p>
          <a:p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+mj-lt"/>
              </a:rPr>
              <a:t>F Graders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had </a:t>
            </a:r>
            <a:r>
              <a:rPr lang="en-US" sz="2000" b="1" dirty="0">
                <a:latin typeface="+mj-lt"/>
              </a:rPr>
              <a:t>the highest average study hours (~17.9 hours per week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), which is unexpected.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+mj-lt"/>
              </a:rPr>
              <a:t>A Graders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studied slightly less </a:t>
            </a:r>
            <a:r>
              <a:rPr lang="en-US" sz="2000" b="1" dirty="0">
                <a:latin typeface="+mj-lt"/>
              </a:rPr>
              <a:t>(~17.8 hours),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followed by a sharp drop for students with D (~17.3 hours).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Surprisingly, B and C Graders studied more than those with D, but still less than those with F or A.</a:t>
            </a:r>
          </a:p>
        </p:txBody>
      </p:sp>
    </p:spTree>
    <p:extLst>
      <p:ext uri="{BB962C8B-B14F-4D97-AF65-F5344CB8AC3E}">
        <p14:creationId xmlns:p14="http://schemas.microsoft.com/office/powerpoint/2010/main" val="1273324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906</Words>
  <Application>Microsoft Office PowerPoint</Application>
  <PresentationFormat>Widescreen</PresentationFormat>
  <Paragraphs>120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Aptos Display</vt:lpstr>
      <vt:lpstr>Aptos ExtraBold</vt:lpstr>
      <vt:lpstr>Arial</vt:lpstr>
      <vt:lpstr>Inter</vt:lpstr>
      <vt:lpstr>Wingdings</vt:lpstr>
      <vt:lpstr>Office Theme</vt:lpstr>
      <vt:lpstr>PowerPoint Presentation</vt:lpstr>
      <vt:lpstr>CONTENT</vt:lpstr>
      <vt:lpstr>01 Introduction</vt:lpstr>
      <vt:lpstr>02 Dataset Overview</vt:lpstr>
      <vt:lpstr>03 Data Cleaning and Preprocessing</vt:lpstr>
      <vt:lpstr>03 Data Cleaning and Preprocessing</vt:lpstr>
      <vt:lpstr>04 EDA Insights</vt:lpstr>
      <vt:lpstr>04 EDA Insights</vt:lpstr>
      <vt:lpstr>04 EDA Insights</vt:lpstr>
      <vt:lpstr>04 EDA Insights</vt:lpstr>
      <vt:lpstr>04 EDA Insights</vt:lpstr>
      <vt:lpstr>04 EDA Insights</vt:lpstr>
      <vt:lpstr>04 EDA Insights</vt:lpstr>
      <vt:lpstr>04 EDA Insights</vt:lpstr>
      <vt:lpstr>05 Actionable Insights</vt:lpstr>
      <vt:lpstr>05 Actionable Insights</vt:lpstr>
      <vt:lpstr>05 Actionable Insights</vt:lpstr>
      <vt:lpstr>05 Actionable Insights</vt:lpstr>
      <vt:lpstr>General Recommendations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Abdallah Gasem</dc:creator>
  <cp:lastModifiedBy>Abdallah Gasem</cp:lastModifiedBy>
  <cp:revision>73</cp:revision>
  <dcterms:created xsi:type="dcterms:W3CDTF">2025-03-01T04:39:54Z</dcterms:created>
  <dcterms:modified xsi:type="dcterms:W3CDTF">2025-03-05T23:49:20Z</dcterms:modified>
</cp:coreProperties>
</file>