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DA50-A18B-484E-AA72-A2842B7F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187C4-5D35-48AC-B0DE-E176CF2E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EFC4-E551-45A6-8344-C1E9091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A0E1-F553-4C7C-9370-CFD624CA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5E67-09B9-47E1-BA1D-F9483A7A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9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86D7-A1F9-41EE-BB70-66F933C7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5718-CBBE-4673-A83C-F45A2B1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523A-6660-4E1F-9884-6337991E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509F-16FD-4728-9385-3856A98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D62E-8C38-4AA3-B262-F222999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84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D292E-6531-4DA5-8A9A-564FCEA44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92D0-C53A-429C-9A50-957DE44B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B940-002D-40F6-A0D8-85D663A7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05FC-9408-4489-A504-E460ABB2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F964-71FD-43E6-A07F-695AE22F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2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59DD-6CB1-4C12-AF8C-B5866B71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0F7C-C4BA-48B4-AB71-9A26ED57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8B8E-8D3A-452B-A6B0-90B7E676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7BFD-2D18-4827-99E2-CD99F68E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4978-74FD-4184-AC6F-7CEA99D9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30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BCC8-5BA6-4C59-9ECD-EF20862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0514-D9F3-44AB-B250-0DDD2034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F86D-FAFB-4267-B499-F893C361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DD357-A7DA-48D2-8D46-FDD79491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E4A1-5213-4013-8556-E3DDD3C8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41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5D2F-C31C-45D1-9B26-C9EE106C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ED9-DA50-4AFF-860D-A9C5F5609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08A9-7453-4E8A-936F-830219ED4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D7DA1-1DE7-4A5B-8D3A-02C1B21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4F57-FA26-4F5E-AEC0-FAB56BB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60A5-820F-47F7-80D9-676B4ECD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8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A2F2-B25F-46CD-BD98-D38F47E0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CD16-16CB-48EE-B09A-7A29D8AF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5B0D-0B72-4992-8708-B677A533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C1685-2E18-4158-9799-2F28FB432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55D8B-213C-4DA5-84E3-BB3C4C18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71B86-7EAE-4D74-82FC-F4FA9F76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DE2F5-A98B-41A6-B319-6CACF2A8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2C176-9783-4870-83F5-5E78155C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7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D22A-3EF0-47F3-AD63-C7C50B7B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2057D-4E1C-43FF-A89D-959DD2F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DF5F8-C4C6-4BFA-9A70-DD28685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97518-7F8B-4BD5-B64F-32516336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46B60-AB74-4B2C-B2A1-4A27BBA0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B53E-E16C-4B04-B667-57B11BE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1B46-E83E-41C4-8CE3-AE1D6A27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07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ECB3-D537-452D-A521-C3B2018F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0AE5-E54D-4B8F-A51D-820C3C11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A64D-740A-4236-A8B8-FB8348F0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DF94-3F3C-417E-A7FF-1BFDC499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66DA-B87A-4CD4-9A9D-608EE1ED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3F41-A8CB-4C87-82E8-64CADA45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1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DC14-56A6-4005-927A-C90D218C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5E56C-7EC9-47A0-B75D-BAAA204E1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C7FD1-B1A4-400E-A492-D990335E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E5CB6-C1BC-4DB2-85F4-7F9AD159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84DF-ED8D-4120-A187-1660B294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33142-1CF9-4CE3-A14D-527402A0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76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F46DB-D6CD-4254-BC72-FAA83A8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3443-4020-4CCD-8EAE-208C71FD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7F41-BBE9-40C7-AB3C-03A93373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105B6-F534-458D-9847-7859F1F0EBDB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D203-E564-4E0D-937C-039792EE6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B265-BD64-4FB7-98F4-0092CD2D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E4B4-28E8-43C7-B4DE-88A4D77540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5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0077-3DAF-4E74-B615-D8799F98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67813"/>
            <a:ext cx="9144000" cy="879305"/>
          </a:xfrm>
        </p:spPr>
        <p:txBody>
          <a:bodyPr>
            <a:normAutofit fontScale="90000"/>
          </a:bodyPr>
          <a:lstStyle/>
          <a:p>
            <a:r>
              <a:rPr lang="en-CA" dirty="0"/>
              <a:t>Scanned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C29C232-4012-4F46-9FA4-9E6F8E38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33" y="3724056"/>
            <a:ext cx="5115133" cy="3042650"/>
          </a:xfrm>
          <a:prstGeom prst="rect">
            <a:avLst/>
          </a:prstGeom>
        </p:spPr>
      </p:pic>
      <p:pic>
        <p:nvPicPr>
          <p:cNvPr id="9" name="Picture 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023D4D07-02B7-40AF-895C-20C8E55AE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0" b="18080"/>
          <a:stretch/>
        </p:blipFill>
        <p:spPr>
          <a:xfrm>
            <a:off x="0" y="1979662"/>
            <a:ext cx="12192000" cy="17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0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07C-4C0E-4AEF-9212-DF04AEC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"/>
            <a:ext cx="10515600" cy="88648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Accidentals &amp; Flags Detection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3A71DE3-28B0-4142-ACAD-1DE610EB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14" y="1028699"/>
            <a:ext cx="1847850" cy="4162425"/>
          </a:xfrm>
          <a:prstGeom prst="rect">
            <a:avLst/>
          </a:prstGeom>
        </p:spPr>
      </p:pic>
      <p:pic>
        <p:nvPicPr>
          <p:cNvPr id="10" name="Picture 9" descr="A black rectangle with a white circle in the center&#10;&#10;Description automatically generated with low confidence">
            <a:extLst>
              <a:ext uri="{FF2B5EF4-FFF2-40B4-BE49-F238E27FC236}">
                <a16:creationId xmlns:a16="http://schemas.microsoft.com/office/drawing/2014/main" id="{6126FE19-C182-40EC-87E0-4E8915E0D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64" y="1333395"/>
            <a:ext cx="1885950" cy="3967475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3A4960C6-7C22-4B9B-B1C6-04E86BF5F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48"/>
          <a:stretch/>
        </p:blipFill>
        <p:spPr>
          <a:xfrm>
            <a:off x="3105288" y="1333395"/>
            <a:ext cx="1866900" cy="355303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67C68635-AA2E-441A-9E6C-8F5535EC5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92" y="1138237"/>
            <a:ext cx="1743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EE07C-4C0E-4AEF-9212-DF04AEC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/>
              <a:t>Beams &amp; Chords Detection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8BAD9A29-27BE-43C6-AA4D-B89E3C74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8" name="Picture 7" descr="A pair of sunglasses&#10;&#10;Description automatically generated with low confidence">
            <a:extLst>
              <a:ext uri="{FF2B5EF4-FFF2-40B4-BE49-F238E27FC236}">
                <a16:creationId xmlns:a16="http://schemas.microsoft.com/office/drawing/2014/main" id="{DC7D20D4-3863-417C-8FAA-2E7B98788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29" y="1138176"/>
            <a:ext cx="978579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084F-120F-4B9C-990D-8E16416C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Time Signature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D4A66-6C1E-4355-B663-D34831D18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19" y="1997999"/>
            <a:ext cx="1426059" cy="3259563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28D62B89-4910-48DE-BF01-24496B6BD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1" y="2093214"/>
            <a:ext cx="1522948" cy="316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BA4729-D3A2-4DAA-9429-7E1D74B5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7630"/>
            <a:ext cx="44672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0077-3DAF-4E74-B615-D8799F98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9305"/>
          </a:xfrm>
        </p:spPr>
        <p:txBody>
          <a:bodyPr>
            <a:normAutofit/>
          </a:bodyPr>
          <a:lstStyle/>
          <a:p>
            <a:r>
              <a:rPr lang="en-CA" sz="4800" dirty="0"/>
              <a:t>Camera Captured (Printed)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DF401F6-0616-42C2-AD5C-D272015BA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49" y="3848017"/>
            <a:ext cx="3557251" cy="264422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860E45F-57AB-4052-9CA9-96D2DA88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6"/>
          <a:stretch/>
        </p:blipFill>
        <p:spPr>
          <a:xfrm>
            <a:off x="0" y="879305"/>
            <a:ext cx="12192000" cy="300998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4BC7882-E8EE-4F52-9326-CFBCA8D51E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r="7038" b="10521"/>
          <a:stretch/>
        </p:blipFill>
        <p:spPr>
          <a:xfrm>
            <a:off x="995364" y="3889286"/>
            <a:ext cx="3993786" cy="29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0077-3DAF-4E74-B615-D8799F98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0448"/>
            <a:ext cx="9144000" cy="728636"/>
          </a:xfrm>
        </p:spPr>
        <p:txBody>
          <a:bodyPr>
            <a:normAutofit fontScale="90000"/>
          </a:bodyPr>
          <a:lstStyle/>
          <a:p>
            <a:r>
              <a:rPr lang="en-CA" sz="4800" dirty="0"/>
              <a:t>Camera Captured (Printed)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CFB34E42-E1BD-4DD5-80C2-A018E2031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20" y="3716150"/>
            <a:ext cx="4100479" cy="304072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4035970-DE41-4B92-98E2-22DB589BD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9" y="3716150"/>
            <a:ext cx="4194107" cy="304072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BA6E73C-4BF4-442A-8917-F9C80DEA89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7072" r="1905" b="19991"/>
          <a:stretch/>
        </p:blipFill>
        <p:spPr>
          <a:xfrm>
            <a:off x="907773" y="980427"/>
            <a:ext cx="10376452" cy="25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F485-79C6-4E35-B7FF-A23D88CD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81675"/>
          </a:xfrm>
        </p:spPr>
        <p:txBody>
          <a:bodyPr/>
          <a:lstStyle/>
          <a:p>
            <a:pPr algn="ctr"/>
            <a:r>
              <a:rPr lang="en-CA" dirty="0"/>
              <a:t>Rotation &amp; De-Skewing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FC116-603C-4419-8682-C29AEABD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70" y="4900406"/>
            <a:ext cx="324802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06391-19A7-4E4E-835D-92AE37571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0406"/>
            <a:ext cx="3780087" cy="1333500"/>
          </a:xfrm>
          <a:prstGeom prst="rect">
            <a:avLst/>
          </a:prstGeom>
        </p:spPr>
      </p:pic>
      <p:pic>
        <p:nvPicPr>
          <p:cNvPr id="9" name="Picture 8" descr="A close - up of a music instrument&#10;&#10;Description automatically generated with medium confidence">
            <a:extLst>
              <a:ext uri="{FF2B5EF4-FFF2-40B4-BE49-F238E27FC236}">
                <a16:creationId xmlns:a16="http://schemas.microsoft.com/office/drawing/2014/main" id="{CC8565FA-684D-4B6A-A2B5-78069A36A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27" y="2092394"/>
            <a:ext cx="4811756" cy="1815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23685-4DA6-4B82-B07A-CDB645356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780900"/>
            <a:ext cx="2674040" cy="39623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26435-189B-4DEC-BAE3-18F98AC79DFF}"/>
              </a:ext>
            </a:extLst>
          </p:cNvPr>
          <p:cNvCxnSpPr/>
          <p:nvPr/>
        </p:nvCxnSpPr>
        <p:spPr>
          <a:xfrm>
            <a:off x="3962400" y="3000167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73584-704B-4590-90E4-2DE57E378DA0}"/>
              </a:ext>
            </a:extLst>
          </p:cNvPr>
          <p:cNvCxnSpPr/>
          <p:nvPr/>
        </p:nvCxnSpPr>
        <p:spPr>
          <a:xfrm>
            <a:off x="4731026" y="5567156"/>
            <a:ext cx="14577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1429-A977-436D-9437-F91D2386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99"/>
            <a:ext cx="10515600" cy="89745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Staff line Thickness &amp; White Space between consecutive Staff Lines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BE4D83F-2087-4C2E-B31F-22FBC12B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81" y="844125"/>
            <a:ext cx="6219048" cy="13904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0C4F9A-4E7F-4BD4-B20F-4602551CD8D3}"/>
              </a:ext>
            </a:extLst>
          </p:cNvPr>
          <p:cNvCxnSpPr>
            <a:cxnSpLocks/>
          </p:cNvCxnSpPr>
          <p:nvPr/>
        </p:nvCxnSpPr>
        <p:spPr>
          <a:xfrm flipH="1">
            <a:off x="5446643" y="1842052"/>
            <a:ext cx="289163" cy="882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8A5AF4-423A-44C6-8FEF-AA8E8453B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79772"/>
              </p:ext>
            </p:extLst>
          </p:nvPr>
        </p:nvGraphicFramePr>
        <p:xfrm>
          <a:off x="210302" y="2562038"/>
          <a:ext cx="2878206" cy="3688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39103">
                  <a:extLst>
                    <a:ext uri="{9D8B030D-6E8A-4147-A177-3AD203B41FA5}">
                      <a16:colId xmlns:a16="http://schemas.microsoft.com/office/drawing/2014/main" val="1853377273"/>
                    </a:ext>
                  </a:extLst>
                </a:gridCol>
                <a:gridCol w="1439103">
                  <a:extLst>
                    <a:ext uri="{9D8B030D-6E8A-4147-A177-3AD203B41FA5}">
                      <a16:colId xmlns:a16="http://schemas.microsoft.com/office/drawing/2014/main" val="390327074"/>
                    </a:ext>
                  </a:extLst>
                </a:gridCol>
              </a:tblGrid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83165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02489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64966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01810"/>
                  </a:ext>
                </a:extLst>
              </a:tr>
              <a:tr h="266911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98615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65425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0341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73329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2156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12878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98694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3506BDC-4C69-4886-A009-808EA44C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18530"/>
              </p:ext>
            </p:extLst>
          </p:nvPr>
        </p:nvGraphicFramePr>
        <p:xfrm>
          <a:off x="8226609" y="2562038"/>
          <a:ext cx="2878206" cy="3688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39103">
                  <a:extLst>
                    <a:ext uri="{9D8B030D-6E8A-4147-A177-3AD203B41FA5}">
                      <a16:colId xmlns:a16="http://schemas.microsoft.com/office/drawing/2014/main" val="1853377273"/>
                    </a:ext>
                  </a:extLst>
                </a:gridCol>
                <a:gridCol w="1439103">
                  <a:extLst>
                    <a:ext uri="{9D8B030D-6E8A-4147-A177-3AD203B41FA5}">
                      <a16:colId xmlns:a16="http://schemas.microsoft.com/office/drawing/2014/main" val="390327074"/>
                    </a:ext>
                  </a:extLst>
                </a:gridCol>
              </a:tblGrid>
              <a:tr h="295048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83165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02489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64966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01810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98615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65425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0341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73329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2156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12878"/>
                  </a:ext>
                </a:extLst>
              </a:tr>
              <a:tr h="3247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98694"/>
                  </a:ext>
                </a:extLst>
              </a:tr>
            </a:tbl>
          </a:graphicData>
        </a:graphic>
      </p:graphicFrame>
      <p:pic>
        <p:nvPicPr>
          <p:cNvPr id="23" name="Picture 22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FFF86A49-A65E-4689-B02E-BEE3F293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59" y="2724858"/>
            <a:ext cx="2593423" cy="294707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758556-8436-41D1-BB93-4C0C228C041D}"/>
              </a:ext>
            </a:extLst>
          </p:cNvPr>
          <p:cNvCxnSpPr>
            <a:cxnSpLocks/>
          </p:cNvCxnSpPr>
          <p:nvPr/>
        </p:nvCxnSpPr>
        <p:spPr>
          <a:xfrm flipH="1" flipV="1">
            <a:off x="3088509" y="3429000"/>
            <a:ext cx="1490796" cy="439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83573B-3674-464E-A087-3C2E837AB04C}"/>
              </a:ext>
            </a:extLst>
          </p:cNvPr>
          <p:cNvCxnSpPr>
            <a:cxnSpLocks/>
          </p:cNvCxnSpPr>
          <p:nvPr/>
        </p:nvCxnSpPr>
        <p:spPr>
          <a:xfrm flipV="1">
            <a:off x="6623096" y="3401848"/>
            <a:ext cx="1603513" cy="652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0D9F-A4CD-4A56-AE81-CB7DD86A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Segmentation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37412F0A-B96A-4DAB-85D6-CCDFD170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44" y="3993187"/>
            <a:ext cx="4811756" cy="2139255"/>
          </a:xfrm>
          <a:prstGeom prst="rect">
            <a:avLst/>
          </a:prstGeom>
        </p:spPr>
      </p:pic>
      <p:pic>
        <p:nvPicPr>
          <p:cNvPr id="8" name="Picture 7" descr="A close - up of a music instrument&#10;&#10;Description automatically generated with medium confidence">
            <a:extLst>
              <a:ext uri="{FF2B5EF4-FFF2-40B4-BE49-F238E27FC236}">
                <a16:creationId xmlns:a16="http://schemas.microsoft.com/office/drawing/2014/main" id="{4E5C9332-9FE7-44AE-ACA2-5569FBC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8" y="4316895"/>
            <a:ext cx="4811756" cy="1815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AF548-F214-41EA-BF9B-E777A43F4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8" y="1484589"/>
            <a:ext cx="5646386" cy="181554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D1E3DFA-013E-4EFF-B250-659C2D0DB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3462"/>
            <a:ext cx="5382650" cy="26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07C-4C0E-4AEF-9212-DF04AEC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"/>
            <a:ext cx="10515600" cy="88648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Clefs Detection &amp; Removal</a:t>
            </a:r>
          </a:p>
        </p:txBody>
      </p:sp>
      <p:pic>
        <p:nvPicPr>
          <p:cNvPr id="8" name="Picture 7" descr="A picture containing music, antenna&#10;&#10;Description automatically generated">
            <a:extLst>
              <a:ext uri="{FF2B5EF4-FFF2-40B4-BE49-F238E27FC236}">
                <a16:creationId xmlns:a16="http://schemas.microsoft.com/office/drawing/2014/main" id="{863C4BE2-121A-478A-B76F-6E3F1F97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-2290" r="190" b="23074"/>
          <a:stretch/>
        </p:blipFill>
        <p:spPr>
          <a:xfrm>
            <a:off x="176376" y="1179673"/>
            <a:ext cx="5698973" cy="1271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D8F0F5-33C8-4131-975C-8AD078B32867}"/>
              </a:ext>
            </a:extLst>
          </p:cNvPr>
          <p:cNvSpPr txBox="1"/>
          <p:nvPr/>
        </p:nvSpPr>
        <p:spPr>
          <a:xfrm>
            <a:off x="1791129" y="2973247"/>
            <a:ext cx="24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Template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2A9931-1939-4095-9C80-4916D862AC1C}"/>
              </a:ext>
            </a:extLst>
          </p:cNvPr>
          <p:cNvCxnSpPr/>
          <p:nvPr/>
        </p:nvCxnSpPr>
        <p:spPr>
          <a:xfrm>
            <a:off x="1500845" y="2380982"/>
            <a:ext cx="580568" cy="961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E979FE-1F1D-42CF-BC67-CF2817B061F4}"/>
              </a:ext>
            </a:extLst>
          </p:cNvPr>
          <p:cNvCxnSpPr/>
          <p:nvPr/>
        </p:nvCxnSpPr>
        <p:spPr>
          <a:xfrm>
            <a:off x="3553427" y="4769579"/>
            <a:ext cx="493258" cy="478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4C0E4C-31AF-423E-97A7-C4944766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5" y="5300500"/>
            <a:ext cx="5085047" cy="1212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43A02-8ECD-4FE9-A60C-9C7BFEFDB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32" y="3057589"/>
            <a:ext cx="5461951" cy="1432643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84AFC95-D765-4384-8017-A6E6102E6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69" y="3377462"/>
            <a:ext cx="667789" cy="16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07C-4C0E-4AEF-9212-DF04AEC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"/>
            <a:ext cx="10515600" cy="88648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Note Heads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0BE83-0054-463E-B45A-0801EFC70A92}"/>
              </a:ext>
            </a:extLst>
          </p:cNvPr>
          <p:cNvSpPr txBox="1">
            <a:spLocks/>
          </p:cNvSpPr>
          <p:nvPr/>
        </p:nvSpPr>
        <p:spPr>
          <a:xfrm>
            <a:off x="1614854" y="888363"/>
            <a:ext cx="8962292" cy="602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200" dirty="0"/>
              <a:t>Initial Implementation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B8E4B-0738-42C9-B51C-43A779E4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55" y="2316678"/>
            <a:ext cx="5898809" cy="1605593"/>
          </a:xfrm>
          <a:prstGeom prst="rect">
            <a:avLst/>
          </a:prstGeom>
        </p:spPr>
      </p:pic>
      <p:pic>
        <p:nvPicPr>
          <p:cNvPr id="8" name="Picture 7" descr="A picture containing music, antenna&#10;&#10;Description automatically generated">
            <a:extLst>
              <a:ext uri="{FF2B5EF4-FFF2-40B4-BE49-F238E27FC236}">
                <a16:creationId xmlns:a16="http://schemas.microsoft.com/office/drawing/2014/main" id="{863C4BE2-121A-478A-B76F-6E3F1F97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-2290" r="190" b="23074"/>
          <a:stretch/>
        </p:blipFill>
        <p:spPr>
          <a:xfrm>
            <a:off x="198513" y="1452479"/>
            <a:ext cx="5698973" cy="1271883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0A9446-B875-4B08-819D-0F937D6B4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3469"/>
            <a:ext cx="6096000" cy="176245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143553A-BF6A-432F-A135-A8747802E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14" y="3492126"/>
            <a:ext cx="1212813" cy="1212813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69719A7-6044-4D00-B00D-C623AB5E6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32" y="4311115"/>
            <a:ext cx="1616798" cy="1658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D8F0F5-33C8-4131-975C-8AD078B32867}"/>
              </a:ext>
            </a:extLst>
          </p:cNvPr>
          <p:cNvSpPr txBox="1"/>
          <p:nvPr/>
        </p:nvSpPr>
        <p:spPr>
          <a:xfrm>
            <a:off x="1738793" y="2989149"/>
            <a:ext cx="24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Structuring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76828-B04B-4FA8-8A85-32BF97E29C56}"/>
              </a:ext>
            </a:extLst>
          </p:cNvPr>
          <p:cNvSpPr txBox="1"/>
          <p:nvPr/>
        </p:nvSpPr>
        <p:spPr>
          <a:xfrm>
            <a:off x="7327944" y="386356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Template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294514-8049-44C0-BCE5-EF4447F87EF1}"/>
              </a:ext>
            </a:extLst>
          </p:cNvPr>
          <p:cNvCxnSpPr/>
          <p:nvPr/>
        </p:nvCxnSpPr>
        <p:spPr>
          <a:xfrm flipV="1">
            <a:off x="5977162" y="5247861"/>
            <a:ext cx="1642838" cy="516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92A8E1-432A-4E99-A9D5-2EC689D803B2}"/>
              </a:ext>
            </a:extLst>
          </p:cNvPr>
          <p:cNvCxnSpPr/>
          <p:nvPr/>
        </p:nvCxnSpPr>
        <p:spPr>
          <a:xfrm flipV="1">
            <a:off x="8070574" y="3644348"/>
            <a:ext cx="0" cy="66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2A9931-1939-4095-9C80-4916D862AC1C}"/>
              </a:ext>
            </a:extLst>
          </p:cNvPr>
          <p:cNvCxnSpPr/>
          <p:nvPr/>
        </p:nvCxnSpPr>
        <p:spPr>
          <a:xfrm>
            <a:off x="1461877" y="2556856"/>
            <a:ext cx="580568" cy="961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E979FE-1F1D-42CF-BC67-CF2817B061F4}"/>
              </a:ext>
            </a:extLst>
          </p:cNvPr>
          <p:cNvCxnSpPr/>
          <p:nvPr/>
        </p:nvCxnSpPr>
        <p:spPr>
          <a:xfrm>
            <a:off x="3553427" y="4769579"/>
            <a:ext cx="493258" cy="478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7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07C-4C0E-4AEF-9212-DF04AEC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"/>
            <a:ext cx="10515600" cy="88648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Note Heads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0BE83-0054-463E-B45A-0801EFC70A92}"/>
              </a:ext>
            </a:extLst>
          </p:cNvPr>
          <p:cNvSpPr txBox="1">
            <a:spLocks/>
          </p:cNvSpPr>
          <p:nvPr/>
        </p:nvSpPr>
        <p:spPr>
          <a:xfrm>
            <a:off x="1614854" y="888363"/>
            <a:ext cx="8962292" cy="602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200" dirty="0"/>
              <a:t>Current Implementation</a:t>
            </a:r>
          </a:p>
        </p:txBody>
      </p:sp>
      <p:pic>
        <p:nvPicPr>
          <p:cNvPr id="8" name="Picture 7" descr="A picture containing music, antenna&#10;&#10;Description automatically generated">
            <a:extLst>
              <a:ext uri="{FF2B5EF4-FFF2-40B4-BE49-F238E27FC236}">
                <a16:creationId xmlns:a16="http://schemas.microsoft.com/office/drawing/2014/main" id="{863C4BE2-121A-478A-B76F-6E3F1F97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-2290" r="190" b="23074"/>
          <a:stretch/>
        </p:blipFill>
        <p:spPr>
          <a:xfrm>
            <a:off x="198513" y="1452479"/>
            <a:ext cx="5698973" cy="1271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276828-B04B-4FA8-8A85-32BF97E29C56}"/>
              </a:ext>
            </a:extLst>
          </p:cNvPr>
          <p:cNvSpPr txBox="1"/>
          <p:nvPr/>
        </p:nvSpPr>
        <p:spPr>
          <a:xfrm>
            <a:off x="1502533" y="2947071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Template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294514-8049-44C0-BCE5-EF4447F87EF1}"/>
              </a:ext>
            </a:extLst>
          </p:cNvPr>
          <p:cNvCxnSpPr/>
          <p:nvPr/>
        </p:nvCxnSpPr>
        <p:spPr>
          <a:xfrm flipV="1">
            <a:off x="3841873" y="4133639"/>
            <a:ext cx="1642838" cy="516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2A9931-1939-4095-9C80-4916D862AC1C}"/>
              </a:ext>
            </a:extLst>
          </p:cNvPr>
          <p:cNvCxnSpPr/>
          <p:nvPr/>
        </p:nvCxnSpPr>
        <p:spPr>
          <a:xfrm>
            <a:off x="1461877" y="2556856"/>
            <a:ext cx="580568" cy="961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23543A-90DB-4B59-A6E2-B8C74C8BD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50" y="2925042"/>
            <a:ext cx="6620150" cy="1546406"/>
          </a:xfrm>
          <a:prstGeom prst="rect">
            <a:avLst/>
          </a:prstGeom>
        </p:spPr>
      </p:pic>
      <p:pic>
        <p:nvPicPr>
          <p:cNvPr id="9" name="Picture 8" descr="A black rect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D8CC7B24-2796-4DB1-86EF-6B6113C12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7" y="3784849"/>
            <a:ext cx="1753126" cy="1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Scanned</vt:lpstr>
      <vt:lpstr>Camera Captured (Printed)</vt:lpstr>
      <vt:lpstr>Camera Captured (Printed)</vt:lpstr>
      <vt:lpstr>Rotation &amp; De-Skewing</vt:lpstr>
      <vt:lpstr>Staff line Thickness &amp; White Space between consecutive Staff Lines</vt:lpstr>
      <vt:lpstr>Segmentation</vt:lpstr>
      <vt:lpstr>Clefs Detection &amp; Removal</vt:lpstr>
      <vt:lpstr>Note Heads Detection</vt:lpstr>
      <vt:lpstr>Note Heads Detection</vt:lpstr>
      <vt:lpstr>Accidentals &amp; Flags Detection</vt:lpstr>
      <vt:lpstr>Beams &amp; Chords Detection</vt:lpstr>
      <vt:lpstr>Time Signature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Scanned</dc:title>
  <dc:creator>Omar Salama</dc:creator>
  <cp:lastModifiedBy>Omar Salama</cp:lastModifiedBy>
  <cp:revision>6</cp:revision>
  <dcterms:created xsi:type="dcterms:W3CDTF">2021-01-12T18:53:35Z</dcterms:created>
  <dcterms:modified xsi:type="dcterms:W3CDTF">2021-01-12T20:00:15Z</dcterms:modified>
</cp:coreProperties>
</file>