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3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AbdallahSabry7/Adaptive_University_Timetabling_Optimization_using_Particle_Swarm_Optimization_and_Genetic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AbdallahSabry7/Adaptive_University_Timetabling_Optimization_using_Particle_Swarm_Optimization_and_Genetic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1A443-6D69-47DA-8F6F-D01BE1D6225F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C8D4D42-DA44-403C-B30E-0D0E4430E62E}">
      <dgm:prSet/>
      <dgm:spPr/>
      <dgm:t>
        <a:bodyPr/>
        <a:lstStyle/>
        <a:p>
          <a:r>
            <a:rPr lang="en-US" b="0" i="0"/>
            <a:t>Several commercial and academic tools address timetabling:</a:t>
          </a:r>
          <a:endParaRPr lang="en-US"/>
        </a:p>
      </dgm:t>
    </dgm:pt>
    <dgm:pt modelId="{74201122-F265-4555-B25B-D64CAEF17985}" type="parTrans" cxnId="{9B9B49F3-63FF-4C1F-BD68-C1B9BC301ED9}">
      <dgm:prSet/>
      <dgm:spPr/>
      <dgm:t>
        <a:bodyPr/>
        <a:lstStyle/>
        <a:p>
          <a:endParaRPr lang="en-US"/>
        </a:p>
      </dgm:t>
    </dgm:pt>
    <dgm:pt modelId="{A1927790-9B4F-4601-9A0C-A517F5BBECB7}" type="sibTrans" cxnId="{9B9B49F3-63FF-4C1F-BD68-C1B9BC301ED9}">
      <dgm:prSet/>
      <dgm:spPr/>
      <dgm:t>
        <a:bodyPr/>
        <a:lstStyle/>
        <a:p>
          <a:endParaRPr lang="en-US"/>
        </a:p>
      </dgm:t>
    </dgm:pt>
    <dgm:pt modelId="{A9B77B76-6712-4B7C-8536-0C79541E44DF}">
      <dgm:prSet/>
      <dgm:spPr/>
      <dgm:t>
        <a:bodyPr/>
        <a:lstStyle/>
        <a:p>
          <a:r>
            <a:rPr lang="en-US" b="1" i="0"/>
            <a:t>Syllabus+ (Aurora):</a:t>
          </a:r>
          <a:r>
            <a:rPr lang="en-US" b="0" i="0"/>
            <a:t> Used in universities for automated scheduling.</a:t>
          </a:r>
          <a:endParaRPr lang="en-US"/>
        </a:p>
      </dgm:t>
    </dgm:pt>
    <dgm:pt modelId="{EF5DD51E-F541-445E-A449-B8C8CB6F769A}" type="parTrans" cxnId="{A6F9C241-75C5-420A-9806-6D616ACD22B7}">
      <dgm:prSet/>
      <dgm:spPr/>
      <dgm:t>
        <a:bodyPr/>
        <a:lstStyle/>
        <a:p>
          <a:endParaRPr lang="en-US"/>
        </a:p>
      </dgm:t>
    </dgm:pt>
    <dgm:pt modelId="{4EB4993F-E0E8-4E85-9AB9-3DD4D6DEF511}" type="sibTrans" cxnId="{A6F9C241-75C5-420A-9806-6D616ACD22B7}">
      <dgm:prSet/>
      <dgm:spPr/>
      <dgm:t>
        <a:bodyPr/>
        <a:lstStyle/>
        <a:p>
          <a:endParaRPr lang="en-US"/>
        </a:p>
      </dgm:t>
    </dgm:pt>
    <dgm:pt modelId="{79EEBFB8-1B9A-42AF-8CD3-68B5743E91D3}">
      <dgm:prSet/>
      <dgm:spPr/>
      <dgm:t>
        <a:bodyPr/>
        <a:lstStyle/>
        <a:p>
          <a:r>
            <a:rPr lang="en-US" b="1" i="0"/>
            <a:t>FET (Free Timetabling Software):</a:t>
          </a:r>
          <a:r>
            <a:rPr lang="en-US" b="0" i="0"/>
            <a:t> Open-source tool for schools/universities.</a:t>
          </a:r>
          <a:endParaRPr lang="en-US"/>
        </a:p>
      </dgm:t>
    </dgm:pt>
    <dgm:pt modelId="{71B030BE-86F7-4464-B152-BD952E84D749}" type="parTrans" cxnId="{32443DB7-DBA8-4E1C-A5C6-DE8966F6E34C}">
      <dgm:prSet/>
      <dgm:spPr/>
      <dgm:t>
        <a:bodyPr/>
        <a:lstStyle/>
        <a:p>
          <a:endParaRPr lang="en-US"/>
        </a:p>
      </dgm:t>
    </dgm:pt>
    <dgm:pt modelId="{3DA832A2-F4D9-49F1-9A18-DA8D917A2689}" type="sibTrans" cxnId="{32443DB7-DBA8-4E1C-A5C6-DE8966F6E34C}">
      <dgm:prSet/>
      <dgm:spPr/>
      <dgm:t>
        <a:bodyPr/>
        <a:lstStyle/>
        <a:p>
          <a:endParaRPr lang="en-US"/>
        </a:p>
      </dgm:t>
    </dgm:pt>
    <dgm:pt modelId="{CCA8FFE6-A866-480F-89B6-EF82EC8D28FF}">
      <dgm:prSet/>
      <dgm:spPr/>
      <dgm:t>
        <a:bodyPr/>
        <a:lstStyle/>
        <a:p>
          <a:r>
            <a:rPr lang="en-US" b="1" i="0"/>
            <a:t>UniTime:</a:t>
          </a:r>
          <a:r>
            <a:rPr lang="en-US" b="0" i="0"/>
            <a:t> Java-based system for university timetabling.</a:t>
          </a:r>
          <a:endParaRPr lang="en-US"/>
        </a:p>
      </dgm:t>
    </dgm:pt>
    <dgm:pt modelId="{C2DE5871-F4A8-40F1-B5B0-0C63EFAF5F9B}" type="parTrans" cxnId="{43DD0887-52BF-4810-9AB0-0BC260596D50}">
      <dgm:prSet/>
      <dgm:spPr/>
      <dgm:t>
        <a:bodyPr/>
        <a:lstStyle/>
        <a:p>
          <a:endParaRPr lang="en-US"/>
        </a:p>
      </dgm:t>
    </dgm:pt>
    <dgm:pt modelId="{A4420713-B6CE-40A5-BBBA-84E283C29712}" type="sibTrans" cxnId="{43DD0887-52BF-4810-9AB0-0BC260596D50}">
      <dgm:prSet/>
      <dgm:spPr/>
      <dgm:t>
        <a:bodyPr/>
        <a:lstStyle/>
        <a:p>
          <a:endParaRPr lang="en-US"/>
        </a:p>
      </dgm:t>
    </dgm:pt>
    <dgm:pt modelId="{2C778696-C2EC-4662-A0A9-44C9F2F2FBA6}">
      <dgm:prSet/>
      <dgm:spPr/>
      <dgm:t>
        <a:bodyPr/>
        <a:lstStyle/>
        <a:p>
          <a:r>
            <a:rPr lang="en-US" b="1" i="0"/>
            <a:t>Asc Timetables:</a:t>
          </a:r>
          <a:r>
            <a:rPr lang="en-US" b="0" i="0"/>
            <a:t> Popular in schools for automated scheduling.</a:t>
          </a:r>
          <a:endParaRPr lang="en-US"/>
        </a:p>
      </dgm:t>
    </dgm:pt>
    <dgm:pt modelId="{4E51B058-83BA-4641-9785-86F2E79F5CD1}" type="parTrans" cxnId="{ECE38D9C-5AA0-49A1-8296-4F081FB446DD}">
      <dgm:prSet/>
      <dgm:spPr/>
      <dgm:t>
        <a:bodyPr/>
        <a:lstStyle/>
        <a:p>
          <a:endParaRPr lang="en-US"/>
        </a:p>
      </dgm:t>
    </dgm:pt>
    <dgm:pt modelId="{863C5337-037E-4A39-91BE-2A772DFCA1C2}" type="sibTrans" cxnId="{ECE38D9C-5AA0-49A1-8296-4F081FB446DD}">
      <dgm:prSet/>
      <dgm:spPr/>
      <dgm:t>
        <a:bodyPr/>
        <a:lstStyle/>
        <a:p>
          <a:endParaRPr lang="en-US"/>
        </a:p>
      </dgm:t>
    </dgm:pt>
    <dgm:pt modelId="{C0E96626-C7DF-4835-BD81-DA53D23C0476}">
      <dgm:prSet/>
      <dgm:spPr/>
      <dgm:t>
        <a:bodyPr/>
        <a:lstStyle/>
        <a:p>
          <a:r>
            <a:rPr lang="en-US" b="1" i="0"/>
            <a:t>Our Solution’s Advantage:</a:t>
          </a:r>
          <a:r>
            <a:rPr lang="en-US" b="0" i="0"/>
            <a:t> A hybrid GA-PSO approach improves convergence speed and solution quality compared to standalone methods.</a:t>
          </a:r>
          <a:endParaRPr lang="en-US"/>
        </a:p>
      </dgm:t>
    </dgm:pt>
    <dgm:pt modelId="{B25F3CDF-696E-4369-9DB9-EB29BFAE7986}" type="parTrans" cxnId="{FED91522-2AE1-4EE7-9AE8-82205F36EB44}">
      <dgm:prSet/>
      <dgm:spPr/>
      <dgm:t>
        <a:bodyPr/>
        <a:lstStyle/>
        <a:p>
          <a:endParaRPr lang="en-US"/>
        </a:p>
      </dgm:t>
    </dgm:pt>
    <dgm:pt modelId="{84280723-368F-46D9-A7DB-0FD8CA0331A9}" type="sibTrans" cxnId="{FED91522-2AE1-4EE7-9AE8-82205F36EB44}">
      <dgm:prSet/>
      <dgm:spPr/>
      <dgm:t>
        <a:bodyPr/>
        <a:lstStyle/>
        <a:p>
          <a:endParaRPr lang="en-US"/>
        </a:p>
      </dgm:t>
    </dgm:pt>
    <dgm:pt modelId="{7E795387-F527-441A-A9A2-323097216A79}" type="pres">
      <dgm:prSet presAssocID="{7061A443-6D69-47DA-8F6F-D01BE1D6225F}" presName="linear" presStyleCnt="0">
        <dgm:presLayoutVars>
          <dgm:animLvl val="lvl"/>
          <dgm:resizeHandles val="exact"/>
        </dgm:presLayoutVars>
      </dgm:prSet>
      <dgm:spPr/>
    </dgm:pt>
    <dgm:pt modelId="{E45B1766-4325-4921-8896-3DDDD758473C}" type="pres">
      <dgm:prSet presAssocID="{6C8D4D42-DA44-403C-B30E-0D0E4430E62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9502B0C-FF39-44D8-9DD6-82C364EFA521}" type="pres">
      <dgm:prSet presAssocID="{A1927790-9B4F-4601-9A0C-A517F5BBECB7}" presName="spacer" presStyleCnt="0"/>
      <dgm:spPr/>
    </dgm:pt>
    <dgm:pt modelId="{BCD3D573-1484-4689-AB92-336BCB0B10AF}" type="pres">
      <dgm:prSet presAssocID="{A9B77B76-6712-4B7C-8536-0C79541E44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DBD35F7-F48F-4775-AE78-6882FF672C90}" type="pres">
      <dgm:prSet presAssocID="{4EB4993F-E0E8-4E85-9AB9-3DD4D6DEF511}" presName="spacer" presStyleCnt="0"/>
      <dgm:spPr/>
    </dgm:pt>
    <dgm:pt modelId="{22ED8521-9BA9-4CF2-9CB8-FAE405E22D1A}" type="pres">
      <dgm:prSet presAssocID="{79EEBFB8-1B9A-42AF-8CD3-68B5743E91D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70952E9-EB98-4701-BB27-9352AB5C413B}" type="pres">
      <dgm:prSet presAssocID="{3DA832A2-F4D9-49F1-9A18-DA8D917A2689}" presName="spacer" presStyleCnt="0"/>
      <dgm:spPr/>
    </dgm:pt>
    <dgm:pt modelId="{8B27BC2B-D46A-44DF-A9A8-A55BDAAF6E34}" type="pres">
      <dgm:prSet presAssocID="{CCA8FFE6-A866-480F-89B6-EF82EC8D28F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3FACF5A-D12D-4193-BE09-4ACB51745F42}" type="pres">
      <dgm:prSet presAssocID="{A4420713-B6CE-40A5-BBBA-84E283C29712}" presName="spacer" presStyleCnt="0"/>
      <dgm:spPr/>
    </dgm:pt>
    <dgm:pt modelId="{A7710BA8-1995-4978-BDF2-F30B3DDD170A}" type="pres">
      <dgm:prSet presAssocID="{2C778696-C2EC-4662-A0A9-44C9F2F2FBA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564B05B-F6C7-4F68-A85C-2959549410A4}" type="pres">
      <dgm:prSet presAssocID="{863C5337-037E-4A39-91BE-2A772DFCA1C2}" presName="spacer" presStyleCnt="0"/>
      <dgm:spPr/>
    </dgm:pt>
    <dgm:pt modelId="{0DA8AC69-72A7-4A4F-875F-325FB2682FFF}" type="pres">
      <dgm:prSet presAssocID="{C0E96626-C7DF-4835-BD81-DA53D23C047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ED91522-2AE1-4EE7-9AE8-82205F36EB44}" srcId="{7061A443-6D69-47DA-8F6F-D01BE1D6225F}" destId="{C0E96626-C7DF-4835-BD81-DA53D23C0476}" srcOrd="5" destOrd="0" parTransId="{B25F3CDF-696E-4369-9DB9-EB29BFAE7986}" sibTransId="{84280723-368F-46D9-A7DB-0FD8CA0331A9}"/>
    <dgm:cxn modelId="{5C25A734-E453-417D-BC59-8A69DD33CF20}" type="presOf" srcId="{2C778696-C2EC-4662-A0A9-44C9F2F2FBA6}" destId="{A7710BA8-1995-4978-BDF2-F30B3DDD170A}" srcOrd="0" destOrd="0" presId="urn:microsoft.com/office/officeart/2005/8/layout/vList2"/>
    <dgm:cxn modelId="{E6E02438-5B8D-4A5E-88AA-5AF890CD8221}" type="presOf" srcId="{A9B77B76-6712-4B7C-8536-0C79541E44DF}" destId="{BCD3D573-1484-4689-AB92-336BCB0B10AF}" srcOrd="0" destOrd="0" presId="urn:microsoft.com/office/officeart/2005/8/layout/vList2"/>
    <dgm:cxn modelId="{8EBEDD60-497E-40A0-92A7-B8F10E12D7AD}" type="presOf" srcId="{CCA8FFE6-A866-480F-89B6-EF82EC8D28FF}" destId="{8B27BC2B-D46A-44DF-A9A8-A55BDAAF6E34}" srcOrd="0" destOrd="0" presId="urn:microsoft.com/office/officeart/2005/8/layout/vList2"/>
    <dgm:cxn modelId="{A6F9C241-75C5-420A-9806-6D616ACD22B7}" srcId="{7061A443-6D69-47DA-8F6F-D01BE1D6225F}" destId="{A9B77B76-6712-4B7C-8536-0C79541E44DF}" srcOrd="1" destOrd="0" parTransId="{EF5DD51E-F541-445E-A449-B8C8CB6F769A}" sibTransId="{4EB4993F-E0E8-4E85-9AB9-3DD4D6DEF511}"/>
    <dgm:cxn modelId="{EF7E6676-E17C-4A46-A556-08F9A41EB4E0}" type="presOf" srcId="{7061A443-6D69-47DA-8F6F-D01BE1D6225F}" destId="{7E795387-F527-441A-A9A2-323097216A79}" srcOrd="0" destOrd="0" presId="urn:microsoft.com/office/officeart/2005/8/layout/vList2"/>
    <dgm:cxn modelId="{C0F71C79-3781-4EF0-8EDA-28BF96322222}" type="presOf" srcId="{6C8D4D42-DA44-403C-B30E-0D0E4430E62E}" destId="{E45B1766-4325-4921-8896-3DDDD758473C}" srcOrd="0" destOrd="0" presId="urn:microsoft.com/office/officeart/2005/8/layout/vList2"/>
    <dgm:cxn modelId="{43DD0887-52BF-4810-9AB0-0BC260596D50}" srcId="{7061A443-6D69-47DA-8F6F-D01BE1D6225F}" destId="{CCA8FFE6-A866-480F-89B6-EF82EC8D28FF}" srcOrd="3" destOrd="0" parTransId="{C2DE5871-F4A8-40F1-B5B0-0C63EFAF5F9B}" sibTransId="{A4420713-B6CE-40A5-BBBA-84E283C29712}"/>
    <dgm:cxn modelId="{F00CFF93-F22A-43D6-815F-5A980584E32C}" type="presOf" srcId="{79EEBFB8-1B9A-42AF-8CD3-68B5743E91D3}" destId="{22ED8521-9BA9-4CF2-9CB8-FAE405E22D1A}" srcOrd="0" destOrd="0" presId="urn:microsoft.com/office/officeart/2005/8/layout/vList2"/>
    <dgm:cxn modelId="{ECE38D9C-5AA0-49A1-8296-4F081FB446DD}" srcId="{7061A443-6D69-47DA-8F6F-D01BE1D6225F}" destId="{2C778696-C2EC-4662-A0A9-44C9F2F2FBA6}" srcOrd="4" destOrd="0" parTransId="{4E51B058-83BA-4641-9785-86F2E79F5CD1}" sibTransId="{863C5337-037E-4A39-91BE-2A772DFCA1C2}"/>
    <dgm:cxn modelId="{3F0D2FA7-AE70-427D-92C3-E5A3F1F8F607}" type="presOf" srcId="{C0E96626-C7DF-4835-BD81-DA53D23C0476}" destId="{0DA8AC69-72A7-4A4F-875F-325FB2682FFF}" srcOrd="0" destOrd="0" presId="urn:microsoft.com/office/officeart/2005/8/layout/vList2"/>
    <dgm:cxn modelId="{32443DB7-DBA8-4E1C-A5C6-DE8966F6E34C}" srcId="{7061A443-6D69-47DA-8F6F-D01BE1D6225F}" destId="{79EEBFB8-1B9A-42AF-8CD3-68B5743E91D3}" srcOrd="2" destOrd="0" parTransId="{71B030BE-86F7-4464-B152-BD952E84D749}" sibTransId="{3DA832A2-F4D9-49F1-9A18-DA8D917A2689}"/>
    <dgm:cxn modelId="{9B9B49F3-63FF-4C1F-BD68-C1B9BC301ED9}" srcId="{7061A443-6D69-47DA-8F6F-D01BE1D6225F}" destId="{6C8D4D42-DA44-403C-B30E-0D0E4430E62E}" srcOrd="0" destOrd="0" parTransId="{74201122-F265-4555-B25B-D64CAEF17985}" sibTransId="{A1927790-9B4F-4601-9A0C-A517F5BBECB7}"/>
    <dgm:cxn modelId="{9DF13920-45B5-4807-9D11-4F7E01E6EE1F}" type="presParOf" srcId="{7E795387-F527-441A-A9A2-323097216A79}" destId="{E45B1766-4325-4921-8896-3DDDD758473C}" srcOrd="0" destOrd="0" presId="urn:microsoft.com/office/officeart/2005/8/layout/vList2"/>
    <dgm:cxn modelId="{49042F5F-CDCE-4116-BD70-864C33D50700}" type="presParOf" srcId="{7E795387-F527-441A-A9A2-323097216A79}" destId="{99502B0C-FF39-44D8-9DD6-82C364EFA521}" srcOrd="1" destOrd="0" presId="urn:microsoft.com/office/officeart/2005/8/layout/vList2"/>
    <dgm:cxn modelId="{2E538228-BD03-4F26-936A-C7A8F50242BD}" type="presParOf" srcId="{7E795387-F527-441A-A9A2-323097216A79}" destId="{BCD3D573-1484-4689-AB92-336BCB0B10AF}" srcOrd="2" destOrd="0" presId="urn:microsoft.com/office/officeart/2005/8/layout/vList2"/>
    <dgm:cxn modelId="{B33A9D32-337F-4A96-8F7D-A0DA0ECB6FDA}" type="presParOf" srcId="{7E795387-F527-441A-A9A2-323097216A79}" destId="{9DBD35F7-F48F-4775-AE78-6882FF672C90}" srcOrd="3" destOrd="0" presId="urn:microsoft.com/office/officeart/2005/8/layout/vList2"/>
    <dgm:cxn modelId="{D1718D70-83B4-4FEB-A309-9820A686993E}" type="presParOf" srcId="{7E795387-F527-441A-A9A2-323097216A79}" destId="{22ED8521-9BA9-4CF2-9CB8-FAE405E22D1A}" srcOrd="4" destOrd="0" presId="urn:microsoft.com/office/officeart/2005/8/layout/vList2"/>
    <dgm:cxn modelId="{DB78D91B-01B1-45B4-8E8C-A83BB5CDD21F}" type="presParOf" srcId="{7E795387-F527-441A-A9A2-323097216A79}" destId="{B70952E9-EB98-4701-BB27-9352AB5C413B}" srcOrd="5" destOrd="0" presId="urn:microsoft.com/office/officeart/2005/8/layout/vList2"/>
    <dgm:cxn modelId="{B13409DD-0A8A-4818-939E-74197BFEBB65}" type="presParOf" srcId="{7E795387-F527-441A-A9A2-323097216A79}" destId="{8B27BC2B-D46A-44DF-A9A8-A55BDAAF6E34}" srcOrd="6" destOrd="0" presId="urn:microsoft.com/office/officeart/2005/8/layout/vList2"/>
    <dgm:cxn modelId="{936D3CFE-B56F-466C-AFA8-35F0592D04EF}" type="presParOf" srcId="{7E795387-F527-441A-A9A2-323097216A79}" destId="{93FACF5A-D12D-4193-BE09-4ACB51745F42}" srcOrd="7" destOrd="0" presId="urn:microsoft.com/office/officeart/2005/8/layout/vList2"/>
    <dgm:cxn modelId="{171DBA95-9640-4217-9CC2-C44D0BCD54A9}" type="presParOf" srcId="{7E795387-F527-441A-A9A2-323097216A79}" destId="{A7710BA8-1995-4978-BDF2-F30B3DDD170A}" srcOrd="8" destOrd="0" presId="urn:microsoft.com/office/officeart/2005/8/layout/vList2"/>
    <dgm:cxn modelId="{FDA37EBC-4A8C-4C5A-937C-6320E4818E23}" type="presParOf" srcId="{7E795387-F527-441A-A9A2-323097216A79}" destId="{1564B05B-F6C7-4F68-A85C-2959549410A4}" srcOrd="9" destOrd="0" presId="urn:microsoft.com/office/officeart/2005/8/layout/vList2"/>
    <dgm:cxn modelId="{E4A16CEB-B4E1-418A-B233-C8A269282999}" type="presParOf" srcId="{7E795387-F527-441A-A9A2-323097216A79}" destId="{0DA8AC69-72A7-4A4F-875F-325FB2682FF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8F2F4A-D5BC-4D74-AB06-69F950E51CDD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769BBB-2C60-46DC-9CDD-73ADD4DC9622}">
      <dgm:prSet/>
      <dgm:spPr/>
      <dgm:t>
        <a:bodyPr/>
        <a:lstStyle/>
        <a:p>
          <a:r>
            <a:rPr lang="en-US" b="1" i="0" dirty="0"/>
            <a:t>Approaches Used:</a:t>
          </a:r>
          <a:endParaRPr lang="en-US" dirty="0"/>
        </a:p>
      </dgm:t>
    </dgm:pt>
    <dgm:pt modelId="{95BAAF66-A474-44E7-B60E-9E978C47D7A6}" type="parTrans" cxnId="{E85420C0-E407-46D6-A24C-F5B49F0D8221}">
      <dgm:prSet/>
      <dgm:spPr/>
      <dgm:t>
        <a:bodyPr/>
        <a:lstStyle/>
        <a:p>
          <a:endParaRPr lang="en-US"/>
        </a:p>
      </dgm:t>
    </dgm:pt>
    <dgm:pt modelId="{8FEA7CC9-A822-4675-B9ED-037C9038A253}" type="sibTrans" cxnId="{E85420C0-E407-46D6-A24C-F5B49F0D8221}">
      <dgm:prSet/>
      <dgm:spPr/>
      <dgm:t>
        <a:bodyPr/>
        <a:lstStyle/>
        <a:p>
          <a:endParaRPr lang="en-US"/>
        </a:p>
      </dgm:t>
    </dgm:pt>
    <dgm:pt modelId="{81E80D8A-0BEF-46F1-8573-A1B53A3563C8}">
      <dgm:prSet/>
      <dgm:spPr/>
      <dgm:t>
        <a:bodyPr/>
        <a:lstStyle/>
        <a:p>
          <a:r>
            <a:rPr lang="en-US" b="1" i="0" dirty="0"/>
            <a:t>Genetic Algorithm (GA) Components:</a:t>
          </a:r>
          <a:endParaRPr lang="en-US" dirty="0"/>
        </a:p>
      </dgm:t>
    </dgm:pt>
    <dgm:pt modelId="{4F6053C3-BA96-4A20-9A48-8C21E617E375}" type="parTrans" cxnId="{6628BFAC-B9E1-4250-936B-AABCCE8C185F}">
      <dgm:prSet/>
      <dgm:spPr/>
      <dgm:t>
        <a:bodyPr/>
        <a:lstStyle/>
        <a:p>
          <a:endParaRPr lang="en-US"/>
        </a:p>
      </dgm:t>
    </dgm:pt>
    <dgm:pt modelId="{815AEEA4-A0FA-4F6F-97E7-690350D43D3D}" type="sibTrans" cxnId="{6628BFAC-B9E1-4250-936B-AABCCE8C185F}">
      <dgm:prSet/>
      <dgm:spPr/>
      <dgm:t>
        <a:bodyPr/>
        <a:lstStyle/>
        <a:p>
          <a:endParaRPr lang="en-US"/>
        </a:p>
      </dgm:t>
    </dgm:pt>
    <dgm:pt modelId="{4B2B2D6F-D6D5-4AAF-AB19-82C3CDEE0DF6}">
      <dgm:prSet/>
      <dgm:spPr/>
      <dgm:t>
        <a:bodyPr/>
        <a:lstStyle/>
        <a:p>
          <a:r>
            <a:rPr lang="en-US" b="1" i="0" dirty="0"/>
            <a:t>Selection:</a:t>
          </a:r>
          <a:r>
            <a:rPr lang="en-US" b="0" i="0" dirty="0"/>
            <a:t> Ranked/tournament selection.</a:t>
          </a:r>
          <a:endParaRPr lang="en-US" dirty="0"/>
        </a:p>
      </dgm:t>
    </dgm:pt>
    <dgm:pt modelId="{06F4A2ED-3361-43BA-8B5C-F34A662FEC88}" type="parTrans" cxnId="{98EA75E9-2051-46F7-9B14-0F6846B7B370}">
      <dgm:prSet/>
      <dgm:spPr/>
      <dgm:t>
        <a:bodyPr/>
        <a:lstStyle/>
        <a:p>
          <a:endParaRPr lang="en-US"/>
        </a:p>
      </dgm:t>
    </dgm:pt>
    <dgm:pt modelId="{CD80982E-71FB-4C84-877C-B1FE19773AE6}" type="sibTrans" cxnId="{98EA75E9-2051-46F7-9B14-0F6846B7B370}">
      <dgm:prSet/>
      <dgm:spPr/>
      <dgm:t>
        <a:bodyPr/>
        <a:lstStyle/>
        <a:p>
          <a:endParaRPr lang="en-US"/>
        </a:p>
      </dgm:t>
    </dgm:pt>
    <dgm:pt modelId="{764CB17B-9192-4F8C-A0C9-ACB77BDCF266}">
      <dgm:prSet/>
      <dgm:spPr/>
      <dgm:t>
        <a:bodyPr/>
        <a:lstStyle/>
        <a:p>
          <a:r>
            <a:rPr lang="en-US" b="1" i="0" dirty="0"/>
            <a:t>Crossover:</a:t>
          </a:r>
          <a:r>
            <a:rPr lang="en-US" b="0" i="0" dirty="0"/>
            <a:t> uniform/</a:t>
          </a:r>
          <a:r>
            <a:rPr lang="en-US" b="1" i="0" dirty="0"/>
            <a:t>Sector Crossover</a:t>
          </a:r>
          <a:r>
            <a:rPr lang="en-US" b="0" i="0" dirty="0"/>
            <a:t> / Conflict-Aware/Single-point/Two-point/</a:t>
          </a:r>
          <a:endParaRPr lang="en-US" dirty="0"/>
        </a:p>
      </dgm:t>
    </dgm:pt>
    <dgm:pt modelId="{A0F47757-15DB-4F10-9E3E-6BD52C02FA8D}" type="parTrans" cxnId="{A7495002-B1A6-448B-BB8A-D9633F6D4F42}">
      <dgm:prSet/>
      <dgm:spPr/>
      <dgm:t>
        <a:bodyPr/>
        <a:lstStyle/>
        <a:p>
          <a:endParaRPr lang="en-US"/>
        </a:p>
      </dgm:t>
    </dgm:pt>
    <dgm:pt modelId="{37A41333-E6F7-4EF6-A762-A0FDFA71268B}" type="sibTrans" cxnId="{A7495002-B1A6-448B-BB8A-D9633F6D4F42}">
      <dgm:prSet/>
      <dgm:spPr/>
      <dgm:t>
        <a:bodyPr/>
        <a:lstStyle/>
        <a:p>
          <a:endParaRPr lang="en-US"/>
        </a:p>
      </dgm:t>
    </dgm:pt>
    <dgm:pt modelId="{1572AA61-2860-4961-AE11-7E711475F288}">
      <dgm:prSet/>
      <dgm:spPr/>
      <dgm:t>
        <a:bodyPr/>
        <a:lstStyle/>
        <a:p>
          <a:r>
            <a:rPr lang="en-US" b="1" i="0" dirty="0"/>
            <a:t>Mutation:</a:t>
          </a:r>
          <a:r>
            <a:rPr lang="en-US" b="0" i="0" dirty="0"/>
            <a:t> WGWRGM/Random-reinitialize/swap-gene/swap-field</a:t>
          </a:r>
          <a:endParaRPr lang="en-US" dirty="0"/>
        </a:p>
      </dgm:t>
    </dgm:pt>
    <dgm:pt modelId="{E3621DEB-9411-4A3D-872E-D156CC17933B}" type="parTrans" cxnId="{6D3FD08F-5BAC-4018-8B76-6F99461A0717}">
      <dgm:prSet/>
      <dgm:spPr/>
      <dgm:t>
        <a:bodyPr/>
        <a:lstStyle/>
        <a:p>
          <a:endParaRPr lang="en-US"/>
        </a:p>
      </dgm:t>
    </dgm:pt>
    <dgm:pt modelId="{EF0DC974-1EDF-416A-A72C-9D31CCF37341}" type="sibTrans" cxnId="{6D3FD08F-5BAC-4018-8B76-6F99461A0717}">
      <dgm:prSet/>
      <dgm:spPr/>
      <dgm:t>
        <a:bodyPr/>
        <a:lstStyle/>
        <a:p>
          <a:endParaRPr lang="en-US"/>
        </a:p>
      </dgm:t>
    </dgm:pt>
    <dgm:pt modelId="{5D6883A8-2247-43D4-823B-90731A23566E}">
      <dgm:prSet/>
      <dgm:spPr/>
      <dgm:t>
        <a:bodyPr/>
        <a:lstStyle/>
        <a:p>
          <a:r>
            <a:rPr lang="en-US" b="1" i="0" dirty="0"/>
            <a:t>Elitism:</a:t>
          </a:r>
          <a:r>
            <a:rPr lang="en-US" b="0" i="0" dirty="0"/>
            <a:t> Retains top solutions between generations.</a:t>
          </a:r>
          <a:endParaRPr lang="en-US" dirty="0"/>
        </a:p>
      </dgm:t>
    </dgm:pt>
    <dgm:pt modelId="{70CDFE23-0F84-4237-8C62-8AA84388AA5A}" type="parTrans" cxnId="{66D0CBD7-0F8E-4F68-87A5-1C9373204E8E}">
      <dgm:prSet/>
      <dgm:spPr/>
      <dgm:t>
        <a:bodyPr/>
        <a:lstStyle/>
        <a:p>
          <a:endParaRPr lang="en-US"/>
        </a:p>
      </dgm:t>
    </dgm:pt>
    <dgm:pt modelId="{99D5F133-3576-4C85-9A3F-B71DE55F5DE1}" type="sibTrans" cxnId="{66D0CBD7-0F8E-4F68-87A5-1C9373204E8E}">
      <dgm:prSet/>
      <dgm:spPr/>
      <dgm:t>
        <a:bodyPr/>
        <a:lstStyle/>
        <a:p>
          <a:endParaRPr lang="en-US"/>
        </a:p>
      </dgm:t>
    </dgm:pt>
    <dgm:pt modelId="{1B566447-03BB-4D33-A072-FFC49627E407}">
      <dgm:prSet/>
      <dgm:spPr/>
      <dgm:t>
        <a:bodyPr/>
        <a:lstStyle/>
        <a:p>
          <a:r>
            <a:rPr lang="en-US" b="1" i="0"/>
            <a:t>Particle Swarm Optimization (PSO):</a:t>
          </a:r>
          <a:endParaRPr lang="en-US"/>
        </a:p>
      </dgm:t>
    </dgm:pt>
    <dgm:pt modelId="{B740F627-0ED9-4018-A9A4-4A637AE2EE5F}" type="parTrans" cxnId="{FE60859D-1669-43C3-AED3-6B04084276FD}">
      <dgm:prSet/>
      <dgm:spPr/>
      <dgm:t>
        <a:bodyPr/>
        <a:lstStyle/>
        <a:p>
          <a:endParaRPr lang="en-US"/>
        </a:p>
      </dgm:t>
    </dgm:pt>
    <dgm:pt modelId="{FA6DC59E-7047-4DE5-AD7A-8DDFD65AEE09}" type="sibTrans" cxnId="{FE60859D-1669-43C3-AED3-6B04084276FD}">
      <dgm:prSet/>
      <dgm:spPr/>
      <dgm:t>
        <a:bodyPr/>
        <a:lstStyle/>
        <a:p>
          <a:endParaRPr lang="en-US"/>
        </a:p>
      </dgm:t>
    </dgm:pt>
    <dgm:pt modelId="{9464854D-7FED-4363-9F44-525F5DA91305}">
      <dgm:prSet/>
      <dgm:spPr/>
      <dgm:t>
        <a:bodyPr/>
        <a:lstStyle/>
        <a:p>
          <a:r>
            <a:rPr lang="en-US" b="0" i="0"/>
            <a:t>Particles represent timetable solutions.</a:t>
          </a:r>
          <a:endParaRPr lang="en-US"/>
        </a:p>
      </dgm:t>
    </dgm:pt>
    <dgm:pt modelId="{B957CB56-04D3-46D5-AFA3-1D82DAD9E10A}" type="parTrans" cxnId="{8DE00458-14D4-4DDD-89D1-3B657D3C8C40}">
      <dgm:prSet/>
      <dgm:spPr/>
      <dgm:t>
        <a:bodyPr/>
        <a:lstStyle/>
        <a:p>
          <a:endParaRPr lang="en-US"/>
        </a:p>
      </dgm:t>
    </dgm:pt>
    <dgm:pt modelId="{48E4DA16-6D58-4CF2-8A26-6BE78C5AE72D}" type="sibTrans" cxnId="{8DE00458-14D4-4DDD-89D1-3B657D3C8C40}">
      <dgm:prSet/>
      <dgm:spPr/>
      <dgm:t>
        <a:bodyPr/>
        <a:lstStyle/>
        <a:p>
          <a:endParaRPr lang="en-US"/>
        </a:p>
      </dgm:t>
    </dgm:pt>
    <dgm:pt modelId="{4D20AB7B-C9AD-4DE6-9AB0-7BDB3ED4AC16}">
      <dgm:prSet/>
      <dgm:spPr/>
      <dgm:t>
        <a:bodyPr/>
        <a:lstStyle/>
        <a:p>
          <a:r>
            <a:rPr lang="en-US" b="0" i="0"/>
            <a:t>Velocity updates guide search toward optimal regions.</a:t>
          </a:r>
          <a:endParaRPr lang="en-US"/>
        </a:p>
      </dgm:t>
    </dgm:pt>
    <dgm:pt modelId="{94DE859E-9C44-44F2-81B6-0E08E5D035DE}" type="parTrans" cxnId="{36046771-CDE6-4987-8775-947EAF28F5E4}">
      <dgm:prSet/>
      <dgm:spPr/>
      <dgm:t>
        <a:bodyPr/>
        <a:lstStyle/>
        <a:p>
          <a:endParaRPr lang="en-US"/>
        </a:p>
      </dgm:t>
    </dgm:pt>
    <dgm:pt modelId="{BE313954-494C-4139-9EB6-A5D2A12D6CEA}" type="sibTrans" cxnId="{36046771-CDE6-4987-8775-947EAF28F5E4}">
      <dgm:prSet/>
      <dgm:spPr/>
      <dgm:t>
        <a:bodyPr/>
        <a:lstStyle/>
        <a:p>
          <a:endParaRPr lang="en-US"/>
        </a:p>
      </dgm:t>
    </dgm:pt>
    <dgm:pt modelId="{71F8F4B2-FD87-4BBE-9A1D-6C85503C8F38}">
      <dgm:prSet/>
      <dgm:spPr/>
      <dgm:t>
        <a:bodyPr/>
        <a:lstStyle/>
        <a:p>
          <a:r>
            <a:rPr lang="en-US" b="1" i="0"/>
            <a:t>Hybrid GA-PSO:</a:t>
          </a:r>
          <a:endParaRPr lang="en-US"/>
        </a:p>
      </dgm:t>
    </dgm:pt>
    <dgm:pt modelId="{2C433B88-00E7-4E7E-B3BC-0FC0912E9C12}" type="parTrans" cxnId="{01C706B5-1EE8-40B8-B4E5-22D8F1160F09}">
      <dgm:prSet/>
      <dgm:spPr/>
      <dgm:t>
        <a:bodyPr/>
        <a:lstStyle/>
        <a:p>
          <a:endParaRPr lang="en-US"/>
        </a:p>
      </dgm:t>
    </dgm:pt>
    <dgm:pt modelId="{0C42E890-3E15-4EF4-8148-FC87DC695448}" type="sibTrans" cxnId="{01C706B5-1EE8-40B8-B4E5-22D8F1160F09}">
      <dgm:prSet/>
      <dgm:spPr/>
      <dgm:t>
        <a:bodyPr/>
        <a:lstStyle/>
        <a:p>
          <a:endParaRPr lang="en-US"/>
        </a:p>
      </dgm:t>
    </dgm:pt>
    <dgm:pt modelId="{5E9B8622-217B-4F0E-9867-E6C99B07FA3C}">
      <dgm:prSet/>
      <dgm:spPr/>
      <dgm:t>
        <a:bodyPr/>
        <a:lstStyle/>
        <a:p>
          <a:r>
            <a:rPr lang="en-US" b="0" i="0"/>
            <a:t>GA explores broadly, PSO refines solutions.</a:t>
          </a:r>
          <a:endParaRPr lang="en-US"/>
        </a:p>
      </dgm:t>
    </dgm:pt>
    <dgm:pt modelId="{D44772F8-4B45-4230-813D-F75B1BC3A8E4}" type="parTrans" cxnId="{AE536A10-CEF3-41A1-A4AD-F4CCBFAF9146}">
      <dgm:prSet/>
      <dgm:spPr/>
      <dgm:t>
        <a:bodyPr/>
        <a:lstStyle/>
        <a:p>
          <a:endParaRPr lang="en-US"/>
        </a:p>
      </dgm:t>
    </dgm:pt>
    <dgm:pt modelId="{863B7772-F656-4976-A663-5ED5EB7B967F}" type="sibTrans" cxnId="{AE536A10-CEF3-41A1-A4AD-F4CCBFAF9146}">
      <dgm:prSet/>
      <dgm:spPr/>
      <dgm:t>
        <a:bodyPr/>
        <a:lstStyle/>
        <a:p>
          <a:endParaRPr lang="en-US"/>
        </a:p>
      </dgm:t>
    </dgm:pt>
    <dgm:pt modelId="{ADB752C7-C769-494C-B297-BB3E25E62810}">
      <dgm:prSet/>
      <dgm:spPr/>
      <dgm:t>
        <a:bodyPr/>
        <a:lstStyle/>
        <a:p>
          <a:r>
            <a:rPr lang="en-US" dirty="0"/>
            <a:t>initialization: random- weighted - heuristic</a:t>
          </a:r>
        </a:p>
      </dgm:t>
    </dgm:pt>
    <dgm:pt modelId="{924AB070-E7BE-49EC-91AC-7BC487D2BF06}" type="parTrans" cxnId="{12D5B531-07B3-48CD-BA9F-B6B1ED9CD6CE}">
      <dgm:prSet/>
      <dgm:spPr/>
    </dgm:pt>
    <dgm:pt modelId="{E52ACA43-8BB0-426B-9D3D-3A6C41A012CE}" type="sibTrans" cxnId="{12D5B531-07B3-48CD-BA9F-B6B1ED9CD6CE}">
      <dgm:prSet/>
      <dgm:spPr/>
    </dgm:pt>
    <dgm:pt modelId="{073323B1-1C11-4CD4-9488-CB1DB1C075C3}" type="pres">
      <dgm:prSet presAssocID="{828F2F4A-D5BC-4D74-AB06-69F950E51CDD}" presName="linear" presStyleCnt="0">
        <dgm:presLayoutVars>
          <dgm:dir/>
          <dgm:animLvl val="lvl"/>
          <dgm:resizeHandles val="exact"/>
        </dgm:presLayoutVars>
      </dgm:prSet>
      <dgm:spPr/>
    </dgm:pt>
    <dgm:pt modelId="{84F2CAC1-B2FD-4764-A223-827F8714155A}" type="pres">
      <dgm:prSet presAssocID="{09769BBB-2C60-46DC-9CDD-73ADD4DC9622}" presName="parentLin" presStyleCnt="0"/>
      <dgm:spPr/>
    </dgm:pt>
    <dgm:pt modelId="{54114C73-9D2B-4A0A-AED9-15FAD59D2295}" type="pres">
      <dgm:prSet presAssocID="{09769BBB-2C60-46DC-9CDD-73ADD4DC9622}" presName="parentLeftMargin" presStyleLbl="node1" presStyleIdx="0" presStyleCnt="4"/>
      <dgm:spPr/>
    </dgm:pt>
    <dgm:pt modelId="{F61CC3F2-4929-4AD1-B906-35D867B9150A}" type="pres">
      <dgm:prSet presAssocID="{09769BBB-2C60-46DC-9CDD-73ADD4DC96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0A4379-B027-4B41-B025-4A18A15072A5}" type="pres">
      <dgm:prSet presAssocID="{09769BBB-2C60-46DC-9CDD-73ADD4DC9622}" presName="negativeSpace" presStyleCnt="0"/>
      <dgm:spPr/>
    </dgm:pt>
    <dgm:pt modelId="{A0EB0095-F4BB-4B16-94B2-628CDC55963C}" type="pres">
      <dgm:prSet presAssocID="{09769BBB-2C60-46DC-9CDD-73ADD4DC9622}" presName="childText" presStyleLbl="conFgAcc1" presStyleIdx="0" presStyleCnt="4">
        <dgm:presLayoutVars>
          <dgm:bulletEnabled val="1"/>
        </dgm:presLayoutVars>
      </dgm:prSet>
      <dgm:spPr/>
    </dgm:pt>
    <dgm:pt modelId="{48E87D7F-B8E5-43F8-943C-553C72C40C56}" type="pres">
      <dgm:prSet presAssocID="{8FEA7CC9-A822-4675-B9ED-037C9038A253}" presName="spaceBetweenRectangles" presStyleCnt="0"/>
      <dgm:spPr/>
    </dgm:pt>
    <dgm:pt modelId="{92CA8740-C3DC-433E-8C86-F7ABAB6031EC}" type="pres">
      <dgm:prSet presAssocID="{81E80D8A-0BEF-46F1-8573-A1B53A3563C8}" presName="parentLin" presStyleCnt="0"/>
      <dgm:spPr/>
    </dgm:pt>
    <dgm:pt modelId="{EBEFCB5D-D80E-4E0C-A26A-F3CFE5BBEE08}" type="pres">
      <dgm:prSet presAssocID="{81E80D8A-0BEF-46F1-8573-A1B53A3563C8}" presName="parentLeftMargin" presStyleLbl="node1" presStyleIdx="0" presStyleCnt="4"/>
      <dgm:spPr/>
    </dgm:pt>
    <dgm:pt modelId="{CEB0B1B5-E1C6-4C25-BE88-1FFE26F3D5B5}" type="pres">
      <dgm:prSet presAssocID="{81E80D8A-0BEF-46F1-8573-A1B53A3563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BB9448-C5A7-46FE-BA4E-6D248936D710}" type="pres">
      <dgm:prSet presAssocID="{81E80D8A-0BEF-46F1-8573-A1B53A3563C8}" presName="negativeSpace" presStyleCnt="0"/>
      <dgm:spPr/>
    </dgm:pt>
    <dgm:pt modelId="{1BA96BC4-3A27-496E-9E6C-28EB9EC383F8}" type="pres">
      <dgm:prSet presAssocID="{81E80D8A-0BEF-46F1-8573-A1B53A3563C8}" presName="childText" presStyleLbl="conFgAcc1" presStyleIdx="1" presStyleCnt="4">
        <dgm:presLayoutVars>
          <dgm:bulletEnabled val="1"/>
        </dgm:presLayoutVars>
      </dgm:prSet>
      <dgm:spPr/>
    </dgm:pt>
    <dgm:pt modelId="{2F60CF6D-7F1D-4334-8A3F-15BD57B81040}" type="pres">
      <dgm:prSet presAssocID="{815AEEA4-A0FA-4F6F-97E7-690350D43D3D}" presName="spaceBetweenRectangles" presStyleCnt="0"/>
      <dgm:spPr/>
    </dgm:pt>
    <dgm:pt modelId="{ED653628-F770-43B4-9760-E468E77300A2}" type="pres">
      <dgm:prSet presAssocID="{1B566447-03BB-4D33-A072-FFC49627E407}" presName="parentLin" presStyleCnt="0"/>
      <dgm:spPr/>
    </dgm:pt>
    <dgm:pt modelId="{18607C49-BFF7-40E7-877A-1FAB575FD191}" type="pres">
      <dgm:prSet presAssocID="{1B566447-03BB-4D33-A072-FFC49627E407}" presName="parentLeftMargin" presStyleLbl="node1" presStyleIdx="1" presStyleCnt="4"/>
      <dgm:spPr/>
    </dgm:pt>
    <dgm:pt modelId="{82E0FE17-FBB0-4489-9826-3D5F5525C090}" type="pres">
      <dgm:prSet presAssocID="{1B566447-03BB-4D33-A072-FFC49627E4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84DC02D-125D-450C-977C-EF40F39A0020}" type="pres">
      <dgm:prSet presAssocID="{1B566447-03BB-4D33-A072-FFC49627E407}" presName="negativeSpace" presStyleCnt="0"/>
      <dgm:spPr/>
    </dgm:pt>
    <dgm:pt modelId="{F8D8F788-4D42-4D0E-87FD-867ABACEAA15}" type="pres">
      <dgm:prSet presAssocID="{1B566447-03BB-4D33-A072-FFC49627E407}" presName="childText" presStyleLbl="conFgAcc1" presStyleIdx="2" presStyleCnt="4">
        <dgm:presLayoutVars>
          <dgm:bulletEnabled val="1"/>
        </dgm:presLayoutVars>
      </dgm:prSet>
      <dgm:spPr/>
    </dgm:pt>
    <dgm:pt modelId="{846134DD-79C1-4757-B419-018518149EDF}" type="pres">
      <dgm:prSet presAssocID="{FA6DC59E-7047-4DE5-AD7A-8DDFD65AEE09}" presName="spaceBetweenRectangles" presStyleCnt="0"/>
      <dgm:spPr/>
    </dgm:pt>
    <dgm:pt modelId="{97292734-F16C-4F19-8548-C22FE13E17EF}" type="pres">
      <dgm:prSet presAssocID="{71F8F4B2-FD87-4BBE-9A1D-6C85503C8F38}" presName="parentLin" presStyleCnt="0"/>
      <dgm:spPr/>
    </dgm:pt>
    <dgm:pt modelId="{DC8066F2-7E0E-4B2E-9A04-1681FC36DCD6}" type="pres">
      <dgm:prSet presAssocID="{71F8F4B2-FD87-4BBE-9A1D-6C85503C8F38}" presName="parentLeftMargin" presStyleLbl="node1" presStyleIdx="2" presStyleCnt="4"/>
      <dgm:spPr/>
    </dgm:pt>
    <dgm:pt modelId="{19748CF5-A87F-4D2C-A3C7-625C14AD2183}" type="pres">
      <dgm:prSet presAssocID="{71F8F4B2-FD87-4BBE-9A1D-6C85503C8F3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CA3F3CD-CF1D-4190-8533-DA82CCD02AEE}" type="pres">
      <dgm:prSet presAssocID="{71F8F4B2-FD87-4BBE-9A1D-6C85503C8F38}" presName="negativeSpace" presStyleCnt="0"/>
      <dgm:spPr/>
    </dgm:pt>
    <dgm:pt modelId="{0924652A-5437-4819-BAFC-46504CFA1E45}" type="pres">
      <dgm:prSet presAssocID="{71F8F4B2-FD87-4BBE-9A1D-6C85503C8F3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495002-B1A6-448B-BB8A-D9633F6D4F42}" srcId="{81E80D8A-0BEF-46F1-8573-A1B53A3563C8}" destId="{764CB17B-9192-4F8C-A0C9-ACB77BDCF266}" srcOrd="2" destOrd="0" parTransId="{A0F47757-15DB-4F10-9E3E-6BD52C02FA8D}" sibTransId="{37A41333-E6F7-4EF6-A762-A0FDFA71268B}"/>
    <dgm:cxn modelId="{AE536A10-CEF3-41A1-A4AD-F4CCBFAF9146}" srcId="{71F8F4B2-FD87-4BBE-9A1D-6C85503C8F38}" destId="{5E9B8622-217B-4F0E-9867-E6C99B07FA3C}" srcOrd="0" destOrd="0" parTransId="{D44772F8-4B45-4230-813D-F75B1BC3A8E4}" sibTransId="{863B7772-F656-4976-A663-5ED5EB7B967F}"/>
    <dgm:cxn modelId="{8FBF0020-C4F2-4765-A83E-1D34544F8E82}" type="presOf" srcId="{81E80D8A-0BEF-46F1-8573-A1B53A3563C8}" destId="{CEB0B1B5-E1C6-4C25-BE88-1FFE26F3D5B5}" srcOrd="1" destOrd="0" presId="urn:microsoft.com/office/officeart/2005/8/layout/list1"/>
    <dgm:cxn modelId="{1C427A24-E064-4B50-844D-6BB86359F465}" type="presOf" srcId="{71F8F4B2-FD87-4BBE-9A1D-6C85503C8F38}" destId="{19748CF5-A87F-4D2C-A3C7-625C14AD2183}" srcOrd="1" destOrd="0" presId="urn:microsoft.com/office/officeart/2005/8/layout/list1"/>
    <dgm:cxn modelId="{12D5B531-07B3-48CD-BA9F-B6B1ED9CD6CE}" srcId="{81E80D8A-0BEF-46F1-8573-A1B53A3563C8}" destId="{ADB752C7-C769-494C-B297-BB3E25E62810}" srcOrd="0" destOrd="0" parTransId="{924AB070-E7BE-49EC-91AC-7BC487D2BF06}" sibTransId="{E52ACA43-8BB0-426B-9D3D-3A6C41A012CE}"/>
    <dgm:cxn modelId="{52D5B247-D5D5-4461-9911-AA680D295B1B}" type="presOf" srcId="{09769BBB-2C60-46DC-9CDD-73ADD4DC9622}" destId="{F61CC3F2-4929-4AD1-B906-35D867B9150A}" srcOrd="1" destOrd="0" presId="urn:microsoft.com/office/officeart/2005/8/layout/list1"/>
    <dgm:cxn modelId="{32A69E69-031E-4B4A-A40D-8D471A72D9E0}" type="presOf" srcId="{5E9B8622-217B-4F0E-9867-E6C99B07FA3C}" destId="{0924652A-5437-4819-BAFC-46504CFA1E45}" srcOrd="0" destOrd="0" presId="urn:microsoft.com/office/officeart/2005/8/layout/list1"/>
    <dgm:cxn modelId="{2862E34C-CA52-4E77-B4BF-87567D8198B2}" type="presOf" srcId="{4D20AB7B-C9AD-4DE6-9AB0-7BDB3ED4AC16}" destId="{F8D8F788-4D42-4D0E-87FD-867ABACEAA15}" srcOrd="0" destOrd="1" presId="urn:microsoft.com/office/officeart/2005/8/layout/list1"/>
    <dgm:cxn modelId="{EA0BCC4E-64BD-4A0F-B138-49F980CC2C2F}" type="presOf" srcId="{764CB17B-9192-4F8C-A0C9-ACB77BDCF266}" destId="{1BA96BC4-3A27-496E-9E6C-28EB9EC383F8}" srcOrd="0" destOrd="2" presId="urn:microsoft.com/office/officeart/2005/8/layout/list1"/>
    <dgm:cxn modelId="{36046771-CDE6-4987-8775-947EAF28F5E4}" srcId="{1B566447-03BB-4D33-A072-FFC49627E407}" destId="{4D20AB7B-C9AD-4DE6-9AB0-7BDB3ED4AC16}" srcOrd="1" destOrd="0" parTransId="{94DE859E-9C44-44F2-81B6-0E08E5D035DE}" sibTransId="{BE313954-494C-4139-9EB6-A5D2A12D6CEA}"/>
    <dgm:cxn modelId="{8DE00458-14D4-4DDD-89D1-3B657D3C8C40}" srcId="{1B566447-03BB-4D33-A072-FFC49627E407}" destId="{9464854D-7FED-4363-9F44-525F5DA91305}" srcOrd="0" destOrd="0" parTransId="{B957CB56-04D3-46D5-AFA3-1D82DAD9E10A}" sibTransId="{48E4DA16-6D58-4CF2-8A26-6BE78C5AE72D}"/>
    <dgm:cxn modelId="{9B56155A-3264-4CE2-827D-5A70FBA611BF}" type="presOf" srcId="{09769BBB-2C60-46DC-9CDD-73ADD4DC9622}" destId="{54114C73-9D2B-4A0A-AED9-15FAD59D2295}" srcOrd="0" destOrd="0" presId="urn:microsoft.com/office/officeart/2005/8/layout/list1"/>
    <dgm:cxn modelId="{9FE51C7A-3968-41BD-9872-7AF1358B226B}" type="presOf" srcId="{4B2B2D6F-D6D5-4AAF-AB19-82C3CDEE0DF6}" destId="{1BA96BC4-3A27-496E-9E6C-28EB9EC383F8}" srcOrd="0" destOrd="1" presId="urn:microsoft.com/office/officeart/2005/8/layout/list1"/>
    <dgm:cxn modelId="{6D3FD08F-5BAC-4018-8B76-6F99461A0717}" srcId="{81E80D8A-0BEF-46F1-8573-A1B53A3563C8}" destId="{1572AA61-2860-4961-AE11-7E711475F288}" srcOrd="3" destOrd="0" parTransId="{E3621DEB-9411-4A3D-872E-D156CC17933B}" sibTransId="{EF0DC974-1EDF-416A-A72C-9D31CCF37341}"/>
    <dgm:cxn modelId="{FE60859D-1669-43C3-AED3-6B04084276FD}" srcId="{828F2F4A-D5BC-4D74-AB06-69F950E51CDD}" destId="{1B566447-03BB-4D33-A072-FFC49627E407}" srcOrd="2" destOrd="0" parTransId="{B740F627-0ED9-4018-A9A4-4A637AE2EE5F}" sibTransId="{FA6DC59E-7047-4DE5-AD7A-8DDFD65AEE09}"/>
    <dgm:cxn modelId="{F6A31E9F-456F-4AF9-AE52-7E6B2AB38044}" type="presOf" srcId="{1B566447-03BB-4D33-A072-FFC49627E407}" destId="{18607C49-BFF7-40E7-877A-1FAB575FD191}" srcOrd="0" destOrd="0" presId="urn:microsoft.com/office/officeart/2005/8/layout/list1"/>
    <dgm:cxn modelId="{6628BFAC-B9E1-4250-936B-AABCCE8C185F}" srcId="{828F2F4A-D5BC-4D74-AB06-69F950E51CDD}" destId="{81E80D8A-0BEF-46F1-8573-A1B53A3563C8}" srcOrd="1" destOrd="0" parTransId="{4F6053C3-BA96-4A20-9A48-8C21E617E375}" sibTransId="{815AEEA4-A0FA-4F6F-97E7-690350D43D3D}"/>
    <dgm:cxn modelId="{01C706B5-1EE8-40B8-B4E5-22D8F1160F09}" srcId="{828F2F4A-D5BC-4D74-AB06-69F950E51CDD}" destId="{71F8F4B2-FD87-4BBE-9A1D-6C85503C8F38}" srcOrd="3" destOrd="0" parTransId="{2C433B88-00E7-4E7E-B3BC-0FC0912E9C12}" sibTransId="{0C42E890-3E15-4EF4-8148-FC87DC695448}"/>
    <dgm:cxn modelId="{5C6C02BA-4165-477C-86C6-4B062649F6A3}" type="presOf" srcId="{81E80D8A-0BEF-46F1-8573-A1B53A3563C8}" destId="{EBEFCB5D-D80E-4E0C-A26A-F3CFE5BBEE08}" srcOrd="0" destOrd="0" presId="urn:microsoft.com/office/officeart/2005/8/layout/list1"/>
    <dgm:cxn modelId="{BEB435BC-9194-426F-86F8-D130A4EB15ED}" type="presOf" srcId="{5D6883A8-2247-43D4-823B-90731A23566E}" destId="{1BA96BC4-3A27-496E-9E6C-28EB9EC383F8}" srcOrd="0" destOrd="4" presId="urn:microsoft.com/office/officeart/2005/8/layout/list1"/>
    <dgm:cxn modelId="{E85420C0-E407-46D6-A24C-F5B49F0D8221}" srcId="{828F2F4A-D5BC-4D74-AB06-69F950E51CDD}" destId="{09769BBB-2C60-46DC-9CDD-73ADD4DC9622}" srcOrd="0" destOrd="0" parTransId="{95BAAF66-A474-44E7-B60E-9E978C47D7A6}" sibTransId="{8FEA7CC9-A822-4675-B9ED-037C9038A253}"/>
    <dgm:cxn modelId="{F32308C3-56EB-4965-A565-4C0B85E4F144}" type="presOf" srcId="{828F2F4A-D5BC-4D74-AB06-69F950E51CDD}" destId="{073323B1-1C11-4CD4-9488-CB1DB1C075C3}" srcOrd="0" destOrd="0" presId="urn:microsoft.com/office/officeart/2005/8/layout/list1"/>
    <dgm:cxn modelId="{9D914DC7-C64D-48E1-B5C5-6F2BFE24FA1A}" type="presOf" srcId="{1572AA61-2860-4961-AE11-7E711475F288}" destId="{1BA96BC4-3A27-496E-9E6C-28EB9EC383F8}" srcOrd="0" destOrd="3" presId="urn:microsoft.com/office/officeart/2005/8/layout/list1"/>
    <dgm:cxn modelId="{D9B5A8D5-80B9-4108-8CF6-35BF330774E7}" type="presOf" srcId="{ADB752C7-C769-494C-B297-BB3E25E62810}" destId="{1BA96BC4-3A27-496E-9E6C-28EB9EC383F8}" srcOrd="0" destOrd="0" presId="urn:microsoft.com/office/officeart/2005/8/layout/list1"/>
    <dgm:cxn modelId="{4B9328D6-1BCB-4B2C-937B-DFEB4156D046}" type="presOf" srcId="{9464854D-7FED-4363-9F44-525F5DA91305}" destId="{F8D8F788-4D42-4D0E-87FD-867ABACEAA15}" srcOrd="0" destOrd="0" presId="urn:microsoft.com/office/officeart/2005/8/layout/list1"/>
    <dgm:cxn modelId="{66D0CBD7-0F8E-4F68-87A5-1C9373204E8E}" srcId="{81E80D8A-0BEF-46F1-8573-A1B53A3563C8}" destId="{5D6883A8-2247-43D4-823B-90731A23566E}" srcOrd="4" destOrd="0" parTransId="{70CDFE23-0F84-4237-8C62-8AA84388AA5A}" sibTransId="{99D5F133-3576-4C85-9A3F-B71DE55F5DE1}"/>
    <dgm:cxn modelId="{F01241DA-4FA4-44B1-A0B6-AD3ADA8BC8BB}" type="presOf" srcId="{71F8F4B2-FD87-4BBE-9A1D-6C85503C8F38}" destId="{DC8066F2-7E0E-4B2E-9A04-1681FC36DCD6}" srcOrd="0" destOrd="0" presId="urn:microsoft.com/office/officeart/2005/8/layout/list1"/>
    <dgm:cxn modelId="{12C987DD-FC98-4273-AD25-E83A427D44E9}" type="presOf" srcId="{1B566447-03BB-4D33-A072-FFC49627E407}" destId="{82E0FE17-FBB0-4489-9826-3D5F5525C090}" srcOrd="1" destOrd="0" presId="urn:microsoft.com/office/officeart/2005/8/layout/list1"/>
    <dgm:cxn modelId="{98EA75E9-2051-46F7-9B14-0F6846B7B370}" srcId="{81E80D8A-0BEF-46F1-8573-A1B53A3563C8}" destId="{4B2B2D6F-D6D5-4AAF-AB19-82C3CDEE0DF6}" srcOrd="1" destOrd="0" parTransId="{06F4A2ED-3361-43BA-8B5C-F34A662FEC88}" sibTransId="{CD80982E-71FB-4C84-877C-B1FE19773AE6}"/>
    <dgm:cxn modelId="{EBA6FA32-336F-4220-BCF3-0816787ABE01}" type="presParOf" srcId="{073323B1-1C11-4CD4-9488-CB1DB1C075C3}" destId="{84F2CAC1-B2FD-4764-A223-827F8714155A}" srcOrd="0" destOrd="0" presId="urn:microsoft.com/office/officeart/2005/8/layout/list1"/>
    <dgm:cxn modelId="{C6A0BB53-C67A-4E76-8687-4E0349028A5B}" type="presParOf" srcId="{84F2CAC1-B2FD-4764-A223-827F8714155A}" destId="{54114C73-9D2B-4A0A-AED9-15FAD59D2295}" srcOrd="0" destOrd="0" presId="urn:microsoft.com/office/officeart/2005/8/layout/list1"/>
    <dgm:cxn modelId="{A74ADB6D-5C44-4FED-B6DE-FDD6072C47A9}" type="presParOf" srcId="{84F2CAC1-B2FD-4764-A223-827F8714155A}" destId="{F61CC3F2-4929-4AD1-B906-35D867B9150A}" srcOrd="1" destOrd="0" presId="urn:microsoft.com/office/officeart/2005/8/layout/list1"/>
    <dgm:cxn modelId="{93C1D24E-5661-436C-AC5B-BE9FC3F0F10D}" type="presParOf" srcId="{073323B1-1C11-4CD4-9488-CB1DB1C075C3}" destId="{840A4379-B027-4B41-B025-4A18A15072A5}" srcOrd="1" destOrd="0" presId="urn:microsoft.com/office/officeart/2005/8/layout/list1"/>
    <dgm:cxn modelId="{649F2916-7E94-4E22-9CB2-FD53D5240BFA}" type="presParOf" srcId="{073323B1-1C11-4CD4-9488-CB1DB1C075C3}" destId="{A0EB0095-F4BB-4B16-94B2-628CDC55963C}" srcOrd="2" destOrd="0" presId="urn:microsoft.com/office/officeart/2005/8/layout/list1"/>
    <dgm:cxn modelId="{3F08A7DF-68DE-4DCA-840E-2E09AB27D540}" type="presParOf" srcId="{073323B1-1C11-4CD4-9488-CB1DB1C075C3}" destId="{48E87D7F-B8E5-43F8-943C-553C72C40C56}" srcOrd="3" destOrd="0" presId="urn:microsoft.com/office/officeart/2005/8/layout/list1"/>
    <dgm:cxn modelId="{841901B7-B790-4540-B82B-097EC1199391}" type="presParOf" srcId="{073323B1-1C11-4CD4-9488-CB1DB1C075C3}" destId="{92CA8740-C3DC-433E-8C86-F7ABAB6031EC}" srcOrd="4" destOrd="0" presId="urn:microsoft.com/office/officeart/2005/8/layout/list1"/>
    <dgm:cxn modelId="{3D1A36E9-DDDF-4BC9-A692-F5A0A9211F82}" type="presParOf" srcId="{92CA8740-C3DC-433E-8C86-F7ABAB6031EC}" destId="{EBEFCB5D-D80E-4E0C-A26A-F3CFE5BBEE08}" srcOrd="0" destOrd="0" presId="urn:microsoft.com/office/officeart/2005/8/layout/list1"/>
    <dgm:cxn modelId="{20958083-CBD8-4255-98CE-50EA84F079B4}" type="presParOf" srcId="{92CA8740-C3DC-433E-8C86-F7ABAB6031EC}" destId="{CEB0B1B5-E1C6-4C25-BE88-1FFE26F3D5B5}" srcOrd="1" destOrd="0" presId="urn:microsoft.com/office/officeart/2005/8/layout/list1"/>
    <dgm:cxn modelId="{DD0CBF93-175E-4473-81E8-31457D122EFE}" type="presParOf" srcId="{073323B1-1C11-4CD4-9488-CB1DB1C075C3}" destId="{F4BB9448-C5A7-46FE-BA4E-6D248936D710}" srcOrd="5" destOrd="0" presId="urn:microsoft.com/office/officeart/2005/8/layout/list1"/>
    <dgm:cxn modelId="{5B934B35-4EB4-4A30-A863-000D1A586F93}" type="presParOf" srcId="{073323B1-1C11-4CD4-9488-CB1DB1C075C3}" destId="{1BA96BC4-3A27-496E-9E6C-28EB9EC383F8}" srcOrd="6" destOrd="0" presId="urn:microsoft.com/office/officeart/2005/8/layout/list1"/>
    <dgm:cxn modelId="{4B9FA56A-3237-4F11-9965-D78919C15BFA}" type="presParOf" srcId="{073323B1-1C11-4CD4-9488-CB1DB1C075C3}" destId="{2F60CF6D-7F1D-4334-8A3F-15BD57B81040}" srcOrd="7" destOrd="0" presId="urn:microsoft.com/office/officeart/2005/8/layout/list1"/>
    <dgm:cxn modelId="{DEA1AC60-7152-4D30-8CC8-8ED95CD483F8}" type="presParOf" srcId="{073323B1-1C11-4CD4-9488-CB1DB1C075C3}" destId="{ED653628-F770-43B4-9760-E468E77300A2}" srcOrd="8" destOrd="0" presId="urn:microsoft.com/office/officeart/2005/8/layout/list1"/>
    <dgm:cxn modelId="{DB6CCEFA-67AB-4346-811D-C71CDB5882C6}" type="presParOf" srcId="{ED653628-F770-43B4-9760-E468E77300A2}" destId="{18607C49-BFF7-40E7-877A-1FAB575FD191}" srcOrd="0" destOrd="0" presId="urn:microsoft.com/office/officeart/2005/8/layout/list1"/>
    <dgm:cxn modelId="{A0AEA2A8-EEE2-48C3-A558-412B90CD996D}" type="presParOf" srcId="{ED653628-F770-43B4-9760-E468E77300A2}" destId="{82E0FE17-FBB0-4489-9826-3D5F5525C090}" srcOrd="1" destOrd="0" presId="urn:microsoft.com/office/officeart/2005/8/layout/list1"/>
    <dgm:cxn modelId="{669A4207-0599-4BE7-9268-65BE1A059168}" type="presParOf" srcId="{073323B1-1C11-4CD4-9488-CB1DB1C075C3}" destId="{784DC02D-125D-450C-977C-EF40F39A0020}" srcOrd="9" destOrd="0" presId="urn:microsoft.com/office/officeart/2005/8/layout/list1"/>
    <dgm:cxn modelId="{B92836E3-54EB-4CA9-B9E0-CBC2B7844BC5}" type="presParOf" srcId="{073323B1-1C11-4CD4-9488-CB1DB1C075C3}" destId="{F8D8F788-4D42-4D0E-87FD-867ABACEAA15}" srcOrd="10" destOrd="0" presId="urn:microsoft.com/office/officeart/2005/8/layout/list1"/>
    <dgm:cxn modelId="{D8D4C664-947D-46DA-90B7-B289B1C187EA}" type="presParOf" srcId="{073323B1-1C11-4CD4-9488-CB1DB1C075C3}" destId="{846134DD-79C1-4757-B419-018518149EDF}" srcOrd="11" destOrd="0" presId="urn:microsoft.com/office/officeart/2005/8/layout/list1"/>
    <dgm:cxn modelId="{A3B50E6D-FE70-42A8-A643-F393AD76A1D7}" type="presParOf" srcId="{073323B1-1C11-4CD4-9488-CB1DB1C075C3}" destId="{97292734-F16C-4F19-8548-C22FE13E17EF}" srcOrd="12" destOrd="0" presId="urn:microsoft.com/office/officeart/2005/8/layout/list1"/>
    <dgm:cxn modelId="{AE2C9D1E-AC00-4E6E-8FB3-44444324C115}" type="presParOf" srcId="{97292734-F16C-4F19-8548-C22FE13E17EF}" destId="{DC8066F2-7E0E-4B2E-9A04-1681FC36DCD6}" srcOrd="0" destOrd="0" presId="urn:microsoft.com/office/officeart/2005/8/layout/list1"/>
    <dgm:cxn modelId="{8A1EC7A9-D4C0-4D16-924A-99C54EFA4A04}" type="presParOf" srcId="{97292734-F16C-4F19-8548-C22FE13E17EF}" destId="{19748CF5-A87F-4D2C-A3C7-625C14AD2183}" srcOrd="1" destOrd="0" presId="urn:microsoft.com/office/officeart/2005/8/layout/list1"/>
    <dgm:cxn modelId="{A15FB289-4E02-46E3-A88B-DB15804388EF}" type="presParOf" srcId="{073323B1-1C11-4CD4-9488-CB1DB1C075C3}" destId="{9CA3F3CD-CF1D-4190-8533-DA82CCD02AEE}" srcOrd="13" destOrd="0" presId="urn:microsoft.com/office/officeart/2005/8/layout/list1"/>
    <dgm:cxn modelId="{BCD2E9DD-86F9-4E5F-99FD-CA053036E597}" type="presParOf" srcId="{073323B1-1C11-4CD4-9488-CB1DB1C075C3}" destId="{0924652A-5437-4819-BAFC-46504CFA1E4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B5BDD1-FD9C-4262-B7A6-4FFED218347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F4FE38-0639-4553-B2A4-F60C24FE953C}">
      <dgm:prSet/>
      <dgm:spPr/>
      <dgm:t>
        <a:bodyPr/>
        <a:lstStyle/>
        <a:p>
          <a:r>
            <a:rPr lang="en-US" b="0" i="0"/>
            <a:t>This project successfully implements a </a:t>
          </a:r>
          <a:r>
            <a:rPr lang="en-US" b="1" i="0"/>
            <a:t>hybrid GA-PSO approach</a:t>
          </a:r>
          <a:r>
            <a:rPr lang="en-US" b="0" i="0"/>
            <a:t> for university timetabling, outperforming traditional methods. Future work includes:</a:t>
          </a:r>
          <a:endParaRPr lang="en-US"/>
        </a:p>
      </dgm:t>
    </dgm:pt>
    <dgm:pt modelId="{8A94DFE5-3C0D-443D-8168-D34B6FABAA52}" type="parTrans" cxnId="{B31FC031-78C9-4CCE-8295-5DFEA8E752AA}">
      <dgm:prSet/>
      <dgm:spPr/>
      <dgm:t>
        <a:bodyPr/>
        <a:lstStyle/>
        <a:p>
          <a:endParaRPr lang="en-US"/>
        </a:p>
      </dgm:t>
    </dgm:pt>
    <dgm:pt modelId="{9B71B4C2-C486-44F2-82C8-4664E0ED380A}" type="sibTrans" cxnId="{B31FC031-78C9-4CCE-8295-5DFEA8E752AA}">
      <dgm:prSet/>
      <dgm:spPr/>
      <dgm:t>
        <a:bodyPr/>
        <a:lstStyle/>
        <a:p>
          <a:endParaRPr lang="en-US"/>
        </a:p>
      </dgm:t>
    </dgm:pt>
    <dgm:pt modelId="{589F6F63-FA11-4D5C-9035-D0DA08FC5B1C}">
      <dgm:prSet/>
      <dgm:spPr/>
      <dgm:t>
        <a:bodyPr/>
        <a:lstStyle/>
        <a:p>
          <a:r>
            <a:rPr lang="en-US" b="0" i="0"/>
            <a:t>Real-world deployment in universities.</a:t>
          </a:r>
          <a:endParaRPr lang="en-US"/>
        </a:p>
      </dgm:t>
    </dgm:pt>
    <dgm:pt modelId="{96E6A265-2B4F-4F01-A288-BB0E63A311D7}" type="parTrans" cxnId="{1A35C6F7-8ECE-4AEE-9826-FF9B98301539}">
      <dgm:prSet/>
      <dgm:spPr/>
      <dgm:t>
        <a:bodyPr/>
        <a:lstStyle/>
        <a:p>
          <a:endParaRPr lang="en-US"/>
        </a:p>
      </dgm:t>
    </dgm:pt>
    <dgm:pt modelId="{4F0227D4-5503-4009-B55E-25F5C4FF0EDF}" type="sibTrans" cxnId="{1A35C6F7-8ECE-4AEE-9826-FF9B98301539}">
      <dgm:prSet/>
      <dgm:spPr/>
      <dgm:t>
        <a:bodyPr/>
        <a:lstStyle/>
        <a:p>
          <a:endParaRPr lang="en-US"/>
        </a:p>
      </dgm:t>
    </dgm:pt>
    <dgm:pt modelId="{8634E370-B71B-41A8-8B04-9E868DD8F995}">
      <dgm:prSet/>
      <dgm:spPr/>
      <dgm:t>
        <a:bodyPr/>
        <a:lstStyle/>
        <a:p>
          <a:r>
            <a:rPr lang="en-US" b="0" i="0"/>
            <a:t>Integration with student/faculty feedback systems.</a:t>
          </a:r>
          <a:endParaRPr lang="en-US"/>
        </a:p>
      </dgm:t>
    </dgm:pt>
    <dgm:pt modelId="{8B64CB82-8C63-4669-A3C0-D0E787C37EA5}" type="parTrans" cxnId="{32DF38C9-470C-4460-85D1-8D4F8C5A11CA}">
      <dgm:prSet/>
      <dgm:spPr/>
      <dgm:t>
        <a:bodyPr/>
        <a:lstStyle/>
        <a:p>
          <a:endParaRPr lang="en-US"/>
        </a:p>
      </dgm:t>
    </dgm:pt>
    <dgm:pt modelId="{CE74F5AE-62B4-4D6E-A08E-B00C4CF5E48A}" type="sibTrans" cxnId="{32DF38C9-470C-4460-85D1-8D4F8C5A11CA}">
      <dgm:prSet/>
      <dgm:spPr/>
      <dgm:t>
        <a:bodyPr/>
        <a:lstStyle/>
        <a:p>
          <a:endParaRPr lang="en-US"/>
        </a:p>
      </dgm:t>
    </dgm:pt>
    <dgm:pt modelId="{89AB2956-678B-4F3A-B683-6F25D2C8806A}">
      <dgm:prSet/>
      <dgm:spPr/>
      <dgm:t>
        <a:bodyPr/>
        <a:lstStyle/>
        <a:p>
          <a:r>
            <a:rPr lang="en-US" b="0" i="0"/>
            <a:t>Multi-objective optimization (balancing fairness and efficiency).</a:t>
          </a:r>
          <a:endParaRPr lang="en-US"/>
        </a:p>
      </dgm:t>
    </dgm:pt>
    <dgm:pt modelId="{02A79314-F0D4-46F2-9F5B-16EA0AA74F5B}" type="parTrans" cxnId="{262B814C-529A-4BE4-9538-1E44180F4379}">
      <dgm:prSet/>
      <dgm:spPr/>
      <dgm:t>
        <a:bodyPr/>
        <a:lstStyle/>
        <a:p>
          <a:endParaRPr lang="en-US"/>
        </a:p>
      </dgm:t>
    </dgm:pt>
    <dgm:pt modelId="{2FB0438E-3EB0-41D9-A028-2D5A5A22F880}" type="sibTrans" cxnId="{262B814C-529A-4BE4-9538-1E44180F4379}">
      <dgm:prSet/>
      <dgm:spPr/>
      <dgm:t>
        <a:bodyPr/>
        <a:lstStyle/>
        <a:p>
          <a:endParaRPr lang="en-US"/>
        </a:p>
      </dgm:t>
    </dgm:pt>
    <dgm:pt modelId="{0AACB2ED-47BA-4F1C-B82C-C4AC8B484F44}">
      <dgm:prSet/>
      <dgm:spPr/>
      <dgm:t>
        <a:bodyPr/>
        <a:lstStyle/>
        <a:p>
          <a:r>
            <a:rPr lang="en-US" b="1" i="0"/>
            <a:t>GitHub:</a:t>
          </a:r>
          <a:r>
            <a:rPr lang="en-US" b="0" i="0"/>
            <a:t> </a:t>
          </a:r>
          <a:r>
            <a:rPr lang="en-US" b="0" i="0">
              <a:hlinkClick xmlns:r="http://schemas.openxmlformats.org/officeDocument/2006/relationships" r:id="rId1"/>
            </a:rPr>
            <a:t>Project Repository</a:t>
          </a:r>
          <a:endParaRPr lang="en-US"/>
        </a:p>
      </dgm:t>
    </dgm:pt>
    <dgm:pt modelId="{68319234-783E-47C9-AF66-AC03F6720D8D}" type="parTrans" cxnId="{BD249CD1-F59E-4C6A-87E0-51C9085BE799}">
      <dgm:prSet/>
      <dgm:spPr/>
      <dgm:t>
        <a:bodyPr/>
        <a:lstStyle/>
        <a:p>
          <a:endParaRPr lang="en-US"/>
        </a:p>
      </dgm:t>
    </dgm:pt>
    <dgm:pt modelId="{927E400A-4985-434F-965E-DA46AE9A2154}" type="sibTrans" cxnId="{BD249CD1-F59E-4C6A-87E0-51C9085BE799}">
      <dgm:prSet/>
      <dgm:spPr/>
      <dgm:t>
        <a:bodyPr/>
        <a:lstStyle/>
        <a:p>
          <a:endParaRPr lang="en-US"/>
        </a:p>
      </dgm:t>
    </dgm:pt>
    <dgm:pt modelId="{4EEA8D2F-DB34-4DEE-93A1-6AB35406736F}" type="pres">
      <dgm:prSet presAssocID="{9CB5BDD1-FD9C-4262-B7A6-4FFED2183477}" presName="diagram" presStyleCnt="0">
        <dgm:presLayoutVars>
          <dgm:dir/>
          <dgm:resizeHandles val="exact"/>
        </dgm:presLayoutVars>
      </dgm:prSet>
      <dgm:spPr/>
    </dgm:pt>
    <dgm:pt modelId="{19FD0528-CDA6-4D4C-85D2-7309F33E5E0B}" type="pres">
      <dgm:prSet presAssocID="{54F4FE38-0639-4553-B2A4-F60C24FE953C}" presName="node" presStyleLbl="node1" presStyleIdx="0" presStyleCnt="5">
        <dgm:presLayoutVars>
          <dgm:bulletEnabled val="1"/>
        </dgm:presLayoutVars>
      </dgm:prSet>
      <dgm:spPr/>
    </dgm:pt>
    <dgm:pt modelId="{59E6C075-A931-40D4-9361-99846344353D}" type="pres">
      <dgm:prSet presAssocID="{9B71B4C2-C486-44F2-82C8-4664E0ED380A}" presName="sibTrans" presStyleCnt="0"/>
      <dgm:spPr/>
    </dgm:pt>
    <dgm:pt modelId="{9827AB0A-A36A-4DFD-B7D3-DDA9F86D9539}" type="pres">
      <dgm:prSet presAssocID="{589F6F63-FA11-4D5C-9035-D0DA08FC5B1C}" presName="node" presStyleLbl="node1" presStyleIdx="1" presStyleCnt="5">
        <dgm:presLayoutVars>
          <dgm:bulletEnabled val="1"/>
        </dgm:presLayoutVars>
      </dgm:prSet>
      <dgm:spPr/>
    </dgm:pt>
    <dgm:pt modelId="{7B49F910-44DE-4C46-9BAD-D4DCB1A2129F}" type="pres">
      <dgm:prSet presAssocID="{4F0227D4-5503-4009-B55E-25F5C4FF0EDF}" presName="sibTrans" presStyleCnt="0"/>
      <dgm:spPr/>
    </dgm:pt>
    <dgm:pt modelId="{1A085AF3-72E8-4F41-83EC-A4E63E7D978C}" type="pres">
      <dgm:prSet presAssocID="{8634E370-B71B-41A8-8B04-9E868DD8F995}" presName="node" presStyleLbl="node1" presStyleIdx="2" presStyleCnt="5">
        <dgm:presLayoutVars>
          <dgm:bulletEnabled val="1"/>
        </dgm:presLayoutVars>
      </dgm:prSet>
      <dgm:spPr/>
    </dgm:pt>
    <dgm:pt modelId="{1A5012C4-761A-462B-971C-72BC57F57F12}" type="pres">
      <dgm:prSet presAssocID="{CE74F5AE-62B4-4D6E-A08E-B00C4CF5E48A}" presName="sibTrans" presStyleCnt="0"/>
      <dgm:spPr/>
    </dgm:pt>
    <dgm:pt modelId="{ED8B3B1C-51B1-4851-A1C1-F4D7D735FB7E}" type="pres">
      <dgm:prSet presAssocID="{89AB2956-678B-4F3A-B683-6F25D2C8806A}" presName="node" presStyleLbl="node1" presStyleIdx="3" presStyleCnt="5">
        <dgm:presLayoutVars>
          <dgm:bulletEnabled val="1"/>
        </dgm:presLayoutVars>
      </dgm:prSet>
      <dgm:spPr/>
    </dgm:pt>
    <dgm:pt modelId="{2E21A102-5A9A-42ED-A939-8E92CF2A29E3}" type="pres">
      <dgm:prSet presAssocID="{2FB0438E-3EB0-41D9-A028-2D5A5A22F880}" presName="sibTrans" presStyleCnt="0"/>
      <dgm:spPr/>
    </dgm:pt>
    <dgm:pt modelId="{1C01E266-7C71-4968-B169-F2EBB75D6C62}" type="pres">
      <dgm:prSet presAssocID="{0AACB2ED-47BA-4F1C-B82C-C4AC8B484F44}" presName="node" presStyleLbl="node1" presStyleIdx="4" presStyleCnt="5">
        <dgm:presLayoutVars>
          <dgm:bulletEnabled val="1"/>
        </dgm:presLayoutVars>
      </dgm:prSet>
      <dgm:spPr/>
    </dgm:pt>
  </dgm:ptLst>
  <dgm:cxnLst>
    <dgm:cxn modelId="{B31FC031-78C9-4CCE-8295-5DFEA8E752AA}" srcId="{9CB5BDD1-FD9C-4262-B7A6-4FFED2183477}" destId="{54F4FE38-0639-4553-B2A4-F60C24FE953C}" srcOrd="0" destOrd="0" parTransId="{8A94DFE5-3C0D-443D-8168-D34B6FABAA52}" sibTransId="{9B71B4C2-C486-44F2-82C8-4664E0ED380A}"/>
    <dgm:cxn modelId="{262B814C-529A-4BE4-9538-1E44180F4379}" srcId="{9CB5BDD1-FD9C-4262-B7A6-4FFED2183477}" destId="{89AB2956-678B-4F3A-B683-6F25D2C8806A}" srcOrd="3" destOrd="0" parTransId="{02A79314-F0D4-46F2-9F5B-16EA0AA74F5B}" sibTransId="{2FB0438E-3EB0-41D9-A028-2D5A5A22F880}"/>
    <dgm:cxn modelId="{55F7B44C-48DD-4367-A151-4B4AB38D6A57}" type="presOf" srcId="{9CB5BDD1-FD9C-4262-B7A6-4FFED2183477}" destId="{4EEA8D2F-DB34-4DEE-93A1-6AB35406736F}" srcOrd="0" destOrd="0" presId="urn:microsoft.com/office/officeart/2005/8/layout/default"/>
    <dgm:cxn modelId="{A3E8C34F-E6BD-4FB7-B49A-10A0FB101B02}" type="presOf" srcId="{0AACB2ED-47BA-4F1C-B82C-C4AC8B484F44}" destId="{1C01E266-7C71-4968-B169-F2EBB75D6C62}" srcOrd="0" destOrd="0" presId="urn:microsoft.com/office/officeart/2005/8/layout/default"/>
    <dgm:cxn modelId="{D6733984-001A-48DE-B24F-7A9517094165}" type="presOf" srcId="{89AB2956-678B-4F3A-B683-6F25D2C8806A}" destId="{ED8B3B1C-51B1-4851-A1C1-F4D7D735FB7E}" srcOrd="0" destOrd="0" presId="urn:microsoft.com/office/officeart/2005/8/layout/default"/>
    <dgm:cxn modelId="{9E02F085-B667-44E9-A268-4E3DDF92E00E}" type="presOf" srcId="{8634E370-B71B-41A8-8B04-9E868DD8F995}" destId="{1A085AF3-72E8-4F41-83EC-A4E63E7D978C}" srcOrd="0" destOrd="0" presId="urn:microsoft.com/office/officeart/2005/8/layout/default"/>
    <dgm:cxn modelId="{4862A9C2-C214-48BA-AEDD-E170B32D597F}" type="presOf" srcId="{589F6F63-FA11-4D5C-9035-D0DA08FC5B1C}" destId="{9827AB0A-A36A-4DFD-B7D3-DDA9F86D9539}" srcOrd="0" destOrd="0" presId="urn:microsoft.com/office/officeart/2005/8/layout/default"/>
    <dgm:cxn modelId="{32DF38C9-470C-4460-85D1-8D4F8C5A11CA}" srcId="{9CB5BDD1-FD9C-4262-B7A6-4FFED2183477}" destId="{8634E370-B71B-41A8-8B04-9E868DD8F995}" srcOrd="2" destOrd="0" parTransId="{8B64CB82-8C63-4669-A3C0-D0E787C37EA5}" sibTransId="{CE74F5AE-62B4-4D6E-A08E-B00C4CF5E48A}"/>
    <dgm:cxn modelId="{BD249CD1-F59E-4C6A-87E0-51C9085BE799}" srcId="{9CB5BDD1-FD9C-4262-B7A6-4FFED2183477}" destId="{0AACB2ED-47BA-4F1C-B82C-C4AC8B484F44}" srcOrd="4" destOrd="0" parTransId="{68319234-783E-47C9-AF66-AC03F6720D8D}" sibTransId="{927E400A-4985-434F-965E-DA46AE9A2154}"/>
    <dgm:cxn modelId="{D34B11DB-A633-4E2B-ABB9-F79CCB45BAC3}" type="presOf" srcId="{54F4FE38-0639-4553-B2A4-F60C24FE953C}" destId="{19FD0528-CDA6-4D4C-85D2-7309F33E5E0B}" srcOrd="0" destOrd="0" presId="urn:microsoft.com/office/officeart/2005/8/layout/default"/>
    <dgm:cxn modelId="{1A35C6F7-8ECE-4AEE-9826-FF9B98301539}" srcId="{9CB5BDD1-FD9C-4262-B7A6-4FFED2183477}" destId="{589F6F63-FA11-4D5C-9035-D0DA08FC5B1C}" srcOrd="1" destOrd="0" parTransId="{96E6A265-2B4F-4F01-A288-BB0E63A311D7}" sibTransId="{4F0227D4-5503-4009-B55E-25F5C4FF0EDF}"/>
    <dgm:cxn modelId="{58A54F15-BA58-44DE-9BB9-BFF793509EF2}" type="presParOf" srcId="{4EEA8D2F-DB34-4DEE-93A1-6AB35406736F}" destId="{19FD0528-CDA6-4D4C-85D2-7309F33E5E0B}" srcOrd="0" destOrd="0" presId="urn:microsoft.com/office/officeart/2005/8/layout/default"/>
    <dgm:cxn modelId="{6A5D4140-14D7-4A08-8F74-3224BB087D76}" type="presParOf" srcId="{4EEA8D2F-DB34-4DEE-93A1-6AB35406736F}" destId="{59E6C075-A931-40D4-9361-99846344353D}" srcOrd="1" destOrd="0" presId="urn:microsoft.com/office/officeart/2005/8/layout/default"/>
    <dgm:cxn modelId="{17321537-B5C0-4A30-8574-E641CF2BA979}" type="presParOf" srcId="{4EEA8D2F-DB34-4DEE-93A1-6AB35406736F}" destId="{9827AB0A-A36A-4DFD-B7D3-DDA9F86D9539}" srcOrd="2" destOrd="0" presId="urn:microsoft.com/office/officeart/2005/8/layout/default"/>
    <dgm:cxn modelId="{5637E0B0-EE55-4A77-85AC-688D71E92EBD}" type="presParOf" srcId="{4EEA8D2F-DB34-4DEE-93A1-6AB35406736F}" destId="{7B49F910-44DE-4C46-9BAD-D4DCB1A2129F}" srcOrd="3" destOrd="0" presId="urn:microsoft.com/office/officeart/2005/8/layout/default"/>
    <dgm:cxn modelId="{8E369A4A-6B80-482E-B99D-F7B436674F6D}" type="presParOf" srcId="{4EEA8D2F-DB34-4DEE-93A1-6AB35406736F}" destId="{1A085AF3-72E8-4F41-83EC-A4E63E7D978C}" srcOrd="4" destOrd="0" presId="urn:microsoft.com/office/officeart/2005/8/layout/default"/>
    <dgm:cxn modelId="{350E01AA-61CC-4272-857E-4B8560FEC0FC}" type="presParOf" srcId="{4EEA8D2F-DB34-4DEE-93A1-6AB35406736F}" destId="{1A5012C4-761A-462B-971C-72BC57F57F12}" srcOrd="5" destOrd="0" presId="urn:microsoft.com/office/officeart/2005/8/layout/default"/>
    <dgm:cxn modelId="{29B87126-CBAD-4B9E-ACF4-9262B082D6B8}" type="presParOf" srcId="{4EEA8D2F-DB34-4DEE-93A1-6AB35406736F}" destId="{ED8B3B1C-51B1-4851-A1C1-F4D7D735FB7E}" srcOrd="6" destOrd="0" presId="urn:microsoft.com/office/officeart/2005/8/layout/default"/>
    <dgm:cxn modelId="{BCDDDA88-0FB5-48FC-AE32-01A2EE587AA0}" type="presParOf" srcId="{4EEA8D2F-DB34-4DEE-93A1-6AB35406736F}" destId="{2E21A102-5A9A-42ED-A939-8E92CF2A29E3}" srcOrd="7" destOrd="0" presId="urn:microsoft.com/office/officeart/2005/8/layout/default"/>
    <dgm:cxn modelId="{40473A2A-626E-4106-99B5-DC80E611056E}" type="presParOf" srcId="{4EEA8D2F-DB34-4DEE-93A1-6AB35406736F}" destId="{1C01E266-7C71-4968-B169-F2EBB75D6C6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B1766-4325-4921-8896-3DDDD758473C}">
      <dsp:nvSpPr>
        <dsp:cNvPr id="0" name=""/>
        <dsp:cNvSpPr/>
      </dsp:nvSpPr>
      <dsp:spPr>
        <a:xfrm>
          <a:off x="0" y="27286"/>
          <a:ext cx="7886700" cy="6753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Several commercial and academic tools address timetabling:</a:t>
          </a:r>
          <a:endParaRPr lang="en-US" sz="1700" kern="1200"/>
        </a:p>
      </dsp:txBody>
      <dsp:txXfrm>
        <a:off x="32967" y="60253"/>
        <a:ext cx="7820766" cy="609393"/>
      </dsp:txXfrm>
    </dsp:sp>
    <dsp:sp modelId="{BCD3D573-1484-4689-AB92-336BCB0B10AF}">
      <dsp:nvSpPr>
        <dsp:cNvPr id="0" name=""/>
        <dsp:cNvSpPr/>
      </dsp:nvSpPr>
      <dsp:spPr>
        <a:xfrm>
          <a:off x="0" y="751573"/>
          <a:ext cx="7886700" cy="6753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Syllabus+ (Aurora):</a:t>
          </a:r>
          <a:r>
            <a:rPr lang="en-US" sz="1700" b="0" i="0" kern="1200"/>
            <a:t> Used in universities for automated scheduling.</a:t>
          </a:r>
          <a:endParaRPr lang="en-US" sz="1700" kern="1200"/>
        </a:p>
      </dsp:txBody>
      <dsp:txXfrm>
        <a:off x="32967" y="784540"/>
        <a:ext cx="7820766" cy="609393"/>
      </dsp:txXfrm>
    </dsp:sp>
    <dsp:sp modelId="{22ED8521-9BA9-4CF2-9CB8-FAE405E22D1A}">
      <dsp:nvSpPr>
        <dsp:cNvPr id="0" name=""/>
        <dsp:cNvSpPr/>
      </dsp:nvSpPr>
      <dsp:spPr>
        <a:xfrm>
          <a:off x="0" y="1475861"/>
          <a:ext cx="7886700" cy="6753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FET (Free Timetabling Software):</a:t>
          </a:r>
          <a:r>
            <a:rPr lang="en-US" sz="1700" b="0" i="0" kern="1200"/>
            <a:t> Open-source tool for schools/universities.</a:t>
          </a:r>
          <a:endParaRPr lang="en-US" sz="1700" kern="1200"/>
        </a:p>
      </dsp:txBody>
      <dsp:txXfrm>
        <a:off x="32967" y="1508828"/>
        <a:ext cx="7820766" cy="609393"/>
      </dsp:txXfrm>
    </dsp:sp>
    <dsp:sp modelId="{8B27BC2B-D46A-44DF-A9A8-A55BDAAF6E34}">
      <dsp:nvSpPr>
        <dsp:cNvPr id="0" name=""/>
        <dsp:cNvSpPr/>
      </dsp:nvSpPr>
      <dsp:spPr>
        <a:xfrm>
          <a:off x="0" y="2200149"/>
          <a:ext cx="7886700" cy="6753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UniTime:</a:t>
          </a:r>
          <a:r>
            <a:rPr lang="en-US" sz="1700" b="0" i="0" kern="1200"/>
            <a:t> Java-based system for university timetabling.</a:t>
          </a:r>
          <a:endParaRPr lang="en-US" sz="1700" kern="1200"/>
        </a:p>
      </dsp:txBody>
      <dsp:txXfrm>
        <a:off x="32967" y="2233116"/>
        <a:ext cx="7820766" cy="609393"/>
      </dsp:txXfrm>
    </dsp:sp>
    <dsp:sp modelId="{A7710BA8-1995-4978-BDF2-F30B3DDD170A}">
      <dsp:nvSpPr>
        <dsp:cNvPr id="0" name=""/>
        <dsp:cNvSpPr/>
      </dsp:nvSpPr>
      <dsp:spPr>
        <a:xfrm>
          <a:off x="0" y="2924436"/>
          <a:ext cx="7886700" cy="6753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Asc Timetables:</a:t>
          </a:r>
          <a:r>
            <a:rPr lang="en-US" sz="1700" b="0" i="0" kern="1200"/>
            <a:t> Popular in schools for automated scheduling.</a:t>
          </a:r>
          <a:endParaRPr lang="en-US" sz="1700" kern="1200"/>
        </a:p>
      </dsp:txBody>
      <dsp:txXfrm>
        <a:off x="32967" y="2957403"/>
        <a:ext cx="7820766" cy="609393"/>
      </dsp:txXfrm>
    </dsp:sp>
    <dsp:sp modelId="{0DA8AC69-72A7-4A4F-875F-325FB2682FFF}">
      <dsp:nvSpPr>
        <dsp:cNvPr id="0" name=""/>
        <dsp:cNvSpPr/>
      </dsp:nvSpPr>
      <dsp:spPr>
        <a:xfrm>
          <a:off x="0" y="3648724"/>
          <a:ext cx="7886700" cy="6753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Our Solution’s Advantage:</a:t>
          </a:r>
          <a:r>
            <a:rPr lang="en-US" sz="1700" b="0" i="0" kern="1200"/>
            <a:t> A hybrid GA-PSO approach improves convergence speed and solution quality compared to standalone methods.</a:t>
          </a:r>
          <a:endParaRPr lang="en-US" sz="1700" kern="1200"/>
        </a:p>
      </dsp:txBody>
      <dsp:txXfrm>
        <a:off x="32967" y="3681691"/>
        <a:ext cx="7820766" cy="60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B0095-F4BB-4B16-94B2-628CDC55963C}">
      <dsp:nvSpPr>
        <dsp:cNvPr id="0" name=""/>
        <dsp:cNvSpPr/>
      </dsp:nvSpPr>
      <dsp:spPr>
        <a:xfrm>
          <a:off x="0" y="464295"/>
          <a:ext cx="5175384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CC3F2-4929-4AD1-B906-35D867B9150A}">
      <dsp:nvSpPr>
        <dsp:cNvPr id="0" name=""/>
        <dsp:cNvSpPr/>
      </dsp:nvSpPr>
      <dsp:spPr>
        <a:xfrm>
          <a:off x="258769" y="242895"/>
          <a:ext cx="3622768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Approaches Used:</a:t>
          </a:r>
          <a:endParaRPr lang="en-US" sz="1500" kern="1200" dirty="0"/>
        </a:p>
      </dsp:txBody>
      <dsp:txXfrm>
        <a:off x="280385" y="264511"/>
        <a:ext cx="3579536" cy="399568"/>
      </dsp:txXfrm>
    </dsp:sp>
    <dsp:sp modelId="{1BA96BC4-3A27-496E-9E6C-28EB9EC383F8}">
      <dsp:nvSpPr>
        <dsp:cNvPr id="0" name=""/>
        <dsp:cNvSpPr/>
      </dsp:nvSpPr>
      <dsp:spPr>
        <a:xfrm>
          <a:off x="0" y="1144695"/>
          <a:ext cx="5175384" cy="2031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12420" rIns="40166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initialization: random- weighted - heuristic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dirty="0"/>
            <a:t>Selection:</a:t>
          </a:r>
          <a:r>
            <a:rPr lang="en-US" sz="1500" b="0" i="0" kern="1200" dirty="0"/>
            <a:t> Ranked/tournament selection.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dirty="0"/>
            <a:t>Crossover:</a:t>
          </a:r>
          <a:r>
            <a:rPr lang="en-US" sz="1500" b="0" i="0" kern="1200" dirty="0"/>
            <a:t> uniform/</a:t>
          </a:r>
          <a:r>
            <a:rPr lang="en-US" sz="1500" b="1" i="0" kern="1200" dirty="0"/>
            <a:t>Sector Crossover</a:t>
          </a:r>
          <a:r>
            <a:rPr lang="en-US" sz="1500" b="0" i="0" kern="1200" dirty="0"/>
            <a:t> / Conflict-Aware/Single-point/Two-point/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dirty="0"/>
            <a:t>Mutation:</a:t>
          </a:r>
          <a:r>
            <a:rPr lang="en-US" sz="1500" b="0" i="0" kern="1200" dirty="0"/>
            <a:t> WGWRGM/Random-reinitialize/swap-gene/swap-field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dirty="0"/>
            <a:t>Elitism:</a:t>
          </a:r>
          <a:r>
            <a:rPr lang="en-US" sz="1500" b="0" i="0" kern="1200" dirty="0"/>
            <a:t> Retains top solutions between generations.</a:t>
          </a:r>
          <a:endParaRPr lang="en-US" sz="1500" kern="1200" dirty="0"/>
        </a:p>
      </dsp:txBody>
      <dsp:txXfrm>
        <a:off x="0" y="1144695"/>
        <a:ext cx="5175384" cy="2031750"/>
      </dsp:txXfrm>
    </dsp:sp>
    <dsp:sp modelId="{CEB0B1B5-E1C6-4C25-BE88-1FFE26F3D5B5}">
      <dsp:nvSpPr>
        <dsp:cNvPr id="0" name=""/>
        <dsp:cNvSpPr/>
      </dsp:nvSpPr>
      <dsp:spPr>
        <a:xfrm>
          <a:off x="258769" y="923295"/>
          <a:ext cx="3622768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Genetic Algorithm (GA) Components:</a:t>
          </a:r>
          <a:endParaRPr lang="en-US" sz="1500" kern="1200" dirty="0"/>
        </a:p>
      </dsp:txBody>
      <dsp:txXfrm>
        <a:off x="280385" y="944911"/>
        <a:ext cx="3579536" cy="399568"/>
      </dsp:txXfrm>
    </dsp:sp>
    <dsp:sp modelId="{F8D8F788-4D42-4D0E-87FD-867ABACEAA15}">
      <dsp:nvSpPr>
        <dsp:cNvPr id="0" name=""/>
        <dsp:cNvSpPr/>
      </dsp:nvSpPr>
      <dsp:spPr>
        <a:xfrm>
          <a:off x="0" y="3478845"/>
          <a:ext cx="5175384" cy="8741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12420" rIns="40166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Particles represent timetable solutions.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Velocity updates guide search toward optimal regions.</a:t>
          </a:r>
          <a:endParaRPr lang="en-US" sz="1500" kern="1200"/>
        </a:p>
      </dsp:txBody>
      <dsp:txXfrm>
        <a:off x="0" y="3478845"/>
        <a:ext cx="5175384" cy="874125"/>
      </dsp:txXfrm>
    </dsp:sp>
    <dsp:sp modelId="{82E0FE17-FBB0-4489-9826-3D5F5525C090}">
      <dsp:nvSpPr>
        <dsp:cNvPr id="0" name=""/>
        <dsp:cNvSpPr/>
      </dsp:nvSpPr>
      <dsp:spPr>
        <a:xfrm>
          <a:off x="258769" y="3257445"/>
          <a:ext cx="3622768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Particle Swarm Optimization (PSO):</a:t>
          </a:r>
          <a:endParaRPr lang="en-US" sz="1500" kern="1200"/>
        </a:p>
      </dsp:txBody>
      <dsp:txXfrm>
        <a:off x="280385" y="3279061"/>
        <a:ext cx="3579536" cy="399568"/>
      </dsp:txXfrm>
    </dsp:sp>
    <dsp:sp modelId="{0924652A-5437-4819-BAFC-46504CFA1E45}">
      <dsp:nvSpPr>
        <dsp:cNvPr id="0" name=""/>
        <dsp:cNvSpPr/>
      </dsp:nvSpPr>
      <dsp:spPr>
        <a:xfrm>
          <a:off x="0" y="4655370"/>
          <a:ext cx="5175384" cy="6378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12420" rIns="40166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GA explores broadly, PSO refines solutions.</a:t>
          </a:r>
          <a:endParaRPr lang="en-US" sz="1500" kern="1200"/>
        </a:p>
      </dsp:txBody>
      <dsp:txXfrm>
        <a:off x="0" y="4655370"/>
        <a:ext cx="5175384" cy="637875"/>
      </dsp:txXfrm>
    </dsp:sp>
    <dsp:sp modelId="{19748CF5-A87F-4D2C-A3C7-625C14AD2183}">
      <dsp:nvSpPr>
        <dsp:cNvPr id="0" name=""/>
        <dsp:cNvSpPr/>
      </dsp:nvSpPr>
      <dsp:spPr>
        <a:xfrm>
          <a:off x="258769" y="4433970"/>
          <a:ext cx="3622768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Hybrid GA-PSO:</a:t>
          </a:r>
          <a:endParaRPr lang="en-US" sz="1500" kern="1200"/>
        </a:p>
      </dsp:txBody>
      <dsp:txXfrm>
        <a:off x="280385" y="4455586"/>
        <a:ext cx="3579536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D0528-CDA6-4D4C-85D2-7309F33E5E0B}">
      <dsp:nvSpPr>
        <dsp:cNvPr id="0" name=""/>
        <dsp:cNvSpPr/>
      </dsp:nvSpPr>
      <dsp:spPr>
        <a:xfrm>
          <a:off x="0" y="218479"/>
          <a:ext cx="2536031" cy="1521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This project successfully implements a </a:t>
          </a:r>
          <a:r>
            <a:rPr lang="en-US" sz="1600" b="1" i="0" kern="1200"/>
            <a:t>hybrid GA-PSO approach</a:t>
          </a:r>
          <a:r>
            <a:rPr lang="en-US" sz="1600" b="0" i="0" kern="1200"/>
            <a:t> for university timetabling, outperforming traditional methods. Future work includes:</a:t>
          </a:r>
          <a:endParaRPr lang="en-US" sz="1600" kern="1200"/>
        </a:p>
      </dsp:txBody>
      <dsp:txXfrm>
        <a:off x="0" y="218479"/>
        <a:ext cx="2536031" cy="1521618"/>
      </dsp:txXfrm>
    </dsp:sp>
    <dsp:sp modelId="{9827AB0A-A36A-4DFD-B7D3-DDA9F86D9539}">
      <dsp:nvSpPr>
        <dsp:cNvPr id="0" name=""/>
        <dsp:cNvSpPr/>
      </dsp:nvSpPr>
      <dsp:spPr>
        <a:xfrm>
          <a:off x="2789634" y="218479"/>
          <a:ext cx="2536031" cy="15216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Real-world deployment in universities.</a:t>
          </a:r>
          <a:endParaRPr lang="en-US" sz="1600" kern="1200"/>
        </a:p>
      </dsp:txBody>
      <dsp:txXfrm>
        <a:off x="2789634" y="218479"/>
        <a:ext cx="2536031" cy="1521618"/>
      </dsp:txXfrm>
    </dsp:sp>
    <dsp:sp modelId="{1A085AF3-72E8-4F41-83EC-A4E63E7D978C}">
      <dsp:nvSpPr>
        <dsp:cNvPr id="0" name=""/>
        <dsp:cNvSpPr/>
      </dsp:nvSpPr>
      <dsp:spPr>
        <a:xfrm>
          <a:off x="5579268" y="218479"/>
          <a:ext cx="2536031" cy="15216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Integration with student/faculty feedback systems.</a:t>
          </a:r>
          <a:endParaRPr lang="en-US" sz="1600" kern="1200"/>
        </a:p>
      </dsp:txBody>
      <dsp:txXfrm>
        <a:off x="5579268" y="218479"/>
        <a:ext cx="2536031" cy="1521618"/>
      </dsp:txXfrm>
    </dsp:sp>
    <dsp:sp modelId="{ED8B3B1C-51B1-4851-A1C1-F4D7D735FB7E}">
      <dsp:nvSpPr>
        <dsp:cNvPr id="0" name=""/>
        <dsp:cNvSpPr/>
      </dsp:nvSpPr>
      <dsp:spPr>
        <a:xfrm>
          <a:off x="1394817" y="1993701"/>
          <a:ext cx="2536031" cy="15216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Multi-objective optimization (balancing fairness and efficiency).</a:t>
          </a:r>
          <a:endParaRPr lang="en-US" sz="1600" kern="1200"/>
        </a:p>
      </dsp:txBody>
      <dsp:txXfrm>
        <a:off x="1394817" y="1993701"/>
        <a:ext cx="2536031" cy="1521618"/>
      </dsp:txXfrm>
    </dsp:sp>
    <dsp:sp modelId="{1C01E266-7C71-4968-B169-F2EBB75D6C62}">
      <dsp:nvSpPr>
        <dsp:cNvPr id="0" name=""/>
        <dsp:cNvSpPr/>
      </dsp:nvSpPr>
      <dsp:spPr>
        <a:xfrm>
          <a:off x="4184451" y="1993701"/>
          <a:ext cx="2536031" cy="15216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GitHub:</a:t>
          </a:r>
          <a:r>
            <a:rPr lang="en-US" sz="1600" b="0" i="0" kern="1200"/>
            <a:t> </a:t>
          </a:r>
          <a:r>
            <a:rPr lang="en-US" sz="1600" b="0" i="0" kern="1200">
              <a:hlinkClick xmlns:r="http://schemas.openxmlformats.org/officeDocument/2006/relationships" r:id="rId1"/>
            </a:rPr>
            <a:t>Project Repository</a:t>
          </a:r>
          <a:endParaRPr lang="en-US" sz="1600" kern="1200"/>
        </a:p>
      </dsp:txBody>
      <dsp:txXfrm>
        <a:off x="4184451" y="1993701"/>
        <a:ext cx="2536031" cy="1521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dallahSabry7/Adaptive_University_Timetabling_Optimization_using_Particle_Swarm_Optimization_and_Genetic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2.08313" TargetMode="External"/><Relationship Id="rId7" Type="http://schemas.openxmlformats.org/officeDocument/2006/relationships/image" Target="../media/image4.svg"/><Relationship Id="rId2" Type="http://schemas.openxmlformats.org/officeDocument/2006/relationships/hyperlink" Target="https://www.lri.fr/~marc/Articles/newCrossoverForTT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mdpi.com/2227-7390/11/6/1548" TargetMode="External"/><Relationship Id="rId4" Type="http://schemas.openxmlformats.org/officeDocument/2006/relationships/hyperlink" Target="https://onlinelibrary.wiley.com/doi/10.1002/int.2247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Water droplet on a petal">
            <a:extLst>
              <a:ext uri="{FF2B5EF4-FFF2-40B4-BE49-F238E27FC236}">
                <a16:creationId xmlns:a16="http://schemas.microsoft.com/office/drawing/2014/main" id="{D08ACE39-24CC-63EF-E6E0-C6611511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46" r="28129"/>
          <a:stretch>
            <a:fillRect/>
          </a:stretch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spcAft>
                <a:spcPts val="1029"/>
              </a:spcAft>
            </a:pPr>
            <a:r>
              <a:rPr lang="en-US" sz="2600" b="1" i="0">
                <a:effectLst/>
                <a:latin typeface="DeepSeek-CJK-patch"/>
              </a:rPr>
              <a:t>Project Report: Adaptive University Timetabling Optimization using Particle Swarm Optimization and Genetic Algorithm</a:t>
            </a:r>
            <a:br>
              <a:rPr lang="en-US" sz="2600" b="0" i="0">
                <a:effectLst/>
                <a:latin typeface="DeepSeek-CJK-patch"/>
              </a:rPr>
            </a:br>
            <a:endParaRPr lang="en-US" sz="2600" b="0" i="0">
              <a:effectLst/>
              <a:latin typeface="DeepSeek-CJK-patch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 b="1" i="0">
                <a:effectLst/>
                <a:latin typeface="DeepSeek-CJK-patch"/>
              </a:rPr>
              <a:t>GitHub Repository:</a:t>
            </a:r>
            <a:r>
              <a:rPr lang="en-US" sz="1400" b="0" i="0">
                <a:effectLst/>
                <a:latin typeface="DeepSeek-CJK-patch"/>
              </a:rPr>
              <a:t> </a:t>
            </a:r>
            <a:r>
              <a:rPr lang="en-US" sz="1400" b="0" i="0" u="none" strike="noStrike">
                <a:effectLst/>
                <a:latin typeface="DeepSeek-CJK-patc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https://github.com/AbdallahSabry7/Adaptive_University_Timetabling_Optimization_using_Particle_Swarm_Optimization_and_Genetic</a:t>
            </a:r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42B3-B9E1-54F7-62AE-87D387C6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9245FC-7B5C-E1DE-6270-04900D811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2321" y="2227943"/>
            <a:ext cx="5033221" cy="37882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500" b="1" dirty="0"/>
              <a:t>1. Mutation Strategy Dominance</a:t>
            </a:r>
          </a:p>
          <a:p>
            <a:pPr>
              <a:lnSpc>
                <a:spcPct val="90000"/>
              </a:lnSpc>
              <a:buNone/>
            </a:pPr>
            <a:r>
              <a:rPr lang="en-US" sz="1500" b="1" dirty="0"/>
              <a:t>Observation</a:t>
            </a:r>
            <a:r>
              <a:rPr lang="en-US" sz="1500" dirty="0"/>
              <a:t>:</a:t>
            </a:r>
            <a:br>
              <a:rPr lang="en-US" sz="1500" dirty="0"/>
            </a:br>
            <a:r>
              <a:rPr lang="en-US" sz="1500" dirty="0"/>
              <a:t>The </a:t>
            </a:r>
            <a:r>
              <a:rPr lang="en-US" sz="1500" i="1" dirty="0"/>
              <a:t>Worst Gene with Random Gene Mutation (WGWRGM)</a:t>
            </a:r>
            <a:r>
              <a:rPr lang="en-US" sz="1500" dirty="0"/>
              <a:t> appears in </a:t>
            </a:r>
            <a:r>
              <a:rPr lang="en-US" sz="1500" b="1" dirty="0"/>
              <a:t>11 out of the top 20</a:t>
            </a:r>
            <a:r>
              <a:rPr lang="en-US" sz="1500" dirty="0"/>
              <a:t> combinations — over 55% representation.</a:t>
            </a:r>
          </a:p>
          <a:p>
            <a:pPr>
              <a:lnSpc>
                <a:spcPct val="90000"/>
              </a:lnSpc>
              <a:buNone/>
            </a:pPr>
            <a:r>
              <a:rPr lang="en-US" sz="1500" b="1" dirty="0"/>
              <a:t>Insight</a:t>
            </a:r>
            <a:r>
              <a:rPr lang="en-US" sz="1500" dirty="0"/>
              <a:t>:</a:t>
            </a:r>
            <a:br>
              <a:rPr lang="en-US" sz="1500" dirty="0"/>
            </a:br>
            <a:r>
              <a:rPr lang="en-US" sz="1500" dirty="0"/>
              <a:t>WGWRGM's ability to directly identify and mutate the most disruptive gene (based on its fitness contribution) provides a significant edge in convergence efficiency and solution quality. This mutation consistently drives lower average fitness (i.e., better solutions) across diverse crossover and selection pairings.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Recommendation</a:t>
            </a:r>
            <a:r>
              <a:rPr lang="en-US" sz="1500" dirty="0"/>
              <a:t>:</a:t>
            </a:r>
            <a:br>
              <a:rPr lang="en-US" sz="1500" dirty="0"/>
            </a:br>
            <a:r>
              <a:rPr lang="en-US" sz="1500" dirty="0"/>
              <a:t>Adopt WGWRGM as the </a:t>
            </a:r>
            <a:r>
              <a:rPr lang="en-US" sz="1500" b="1" dirty="0"/>
              <a:t>default mutation operator</a:t>
            </a:r>
            <a:r>
              <a:rPr lang="en-US" sz="1500" dirty="0"/>
              <a:t>. It maintains a good balance between exploitation (targeted repair) and limited exploration.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Graphic 7" descr="DNA">
            <a:extLst>
              <a:ext uri="{FF2B5EF4-FFF2-40B4-BE49-F238E27FC236}">
                <a16:creationId xmlns:a16="http://schemas.microsoft.com/office/drawing/2014/main" id="{C0772C96-3DC4-1419-2FB9-3E5C62EAC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4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E564-45E3-4109-5FD6-6F4BF183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9243-EFAD-EB07-F6AD-3DCA4AB3F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500" b="1" dirty="0"/>
              <a:t>2. Selection Mechanism Trends</a:t>
            </a:r>
          </a:p>
          <a:p>
            <a:pPr>
              <a:lnSpc>
                <a:spcPct val="90000"/>
              </a:lnSpc>
              <a:buNone/>
            </a:pPr>
            <a:r>
              <a:rPr lang="en-US" sz="1500" b="1" dirty="0"/>
              <a:t>Observation</a:t>
            </a:r>
            <a:r>
              <a:rPr lang="en-US" sz="1500" dirty="0"/>
              <a:t>:</a:t>
            </a:r>
            <a:br>
              <a:rPr lang="en-US" sz="1500" dirty="0"/>
            </a:br>
            <a:r>
              <a:rPr lang="en-US" sz="1500" b="1" dirty="0"/>
              <a:t>Tournament selection</a:t>
            </a:r>
            <a:r>
              <a:rPr lang="en-US" sz="1500" dirty="0"/>
              <a:t> is featured in </a:t>
            </a:r>
            <a:r>
              <a:rPr lang="en-US" sz="1500" b="1" dirty="0"/>
              <a:t>15 of the top 20</a:t>
            </a:r>
            <a:r>
              <a:rPr lang="en-US" sz="1500" dirty="0"/>
              <a:t> configurations. Whether paired with weighted or heuristic modifiers, it consistently outperforms </a:t>
            </a:r>
            <a:r>
              <a:rPr lang="en-US" sz="1500" b="1" dirty="0"/>
              <a:t>Ranked selection</a:t>
            </a:r>
            <a:r>
              <a:rPr lang="en-US" sz="1500" dirty="0"/>
              <a:t>, which only appears in 5 configurations and is largely confined to the lower half of the performance spectrum.</a:t>
            </a:r>
          </a:p>
          <a:p>
            <a:pPr>
              <a:lnSpc>
                <a:spcPct val="90000"/>
              </a:lnSpc>
              <a:buNone/>
            </a:pPr>
            <a:r>
              <a:rPr lang="en-US" sz="1500" b="1" dirty="0"/>
              <a:t>Insight</a:t>
            </a:r>
            <a:r>
              <a:rPr lang="en-US" sz="1500" dirty="0"/>
              <a:t>:</a:t>
            </a:r>
            <a:br>
              <a:rPr lang="en-US" sz="1500" dirty="0"/>
            </a:br>
            <a:r>
              <a:rPr lang="en-US" sz="1500" dirty="0"/>
              <a:t>Tournament selection (especially when weighted) introduces selective pressure that accelerates convergence without sacrificing population diversity. This aligns well with the structural demands of constrained optimization problems like timetabling.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Recommendation</a:t>
            </a:r>
            <a:r>
              <a:rPr lang="en-US" sz="1500" dirty="0"/>
              <a:t>:</a:t>
            </a:r>
            <a:br>
              <a:rPr lang="en-US" sz="1500" dirty="0"/>
            </a:br>
            <a:r>
              <a:rPr lang="en-US" sz="1500" dirty="0"/>
              <a:t>Use </a:t>
            </a:r>
            <a:r>
              <a:rPr lang="en-US" sz="1500" b="1" dirty="0"/>
              <a:t>Tournament selection</a:t>
            </a:r>
            <a:r>
              <a:rPr lang="en-US" sz="1500" dirty="0"/>
              <a:t> as the preferred strategy. Weighted tournament variants amplify the pressure toward higher-quality solutions.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Trophy">
            <a:extLst>
              <a:ext uri="{FF2B5EF4-FFF2-40B4-BE49-F238E27FC236}">
                <a16:creationId xmlns:a16="http://schemas.microsoft.com/office/drawing/2014/main" id="{6F1AEE8A-1546-986B-6196-2765A0F7A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0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D9CA-A5FB-0D6B-8723-E8530B5C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AD60-FEC9-FB3A-58B2-B76FC42E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500" b="1" dirty="0"/>
              <a:t>3. Initialization Influence</a:t>
            </a:r>
          </a:p>
          <a:p>
            <a:pPr>
              <a:lnSpc>
                <a:spcPct val="90000"/>
              </a:lnSpc>
              <a:buNone/>
            </a:pPr>
            <a:r>
              <a:rPr lang="en-US" sz="1500" b="1" dirty="0"/>
              <a:t>Observation</a:t>
            </a:r>
            <a:r>
              <a:rPr lang="en-US" sz="1500" dirty="0"/>
              <a:t>:</a:t>
            </a:r>
            <a:br>
              <a:rPr lang="en-US" sz="1500" dirty="0"/>
            </a:br>
            <a:r>
              <a:rPr lang="en-US" sz="1500" b="1" dirty="0"/>
              <a:t>Weighted initialization</a:t>
            </a:r>
            <a:r>
              <a:rPr lang="en-US" sz="1500" dirty="0"/>
              <a:t> occurs in </a:t>
            </a:r>
            <a:r>
              <a:rPr lang="en-US" sz="1500" b="1" dirty="0"/>
              <a:t>15 out of 20</a:t>
            </a:r>
            <a:r>
              <a:rPr lang="en-US" sz="1500" dirty="0"/>
              <a:t> combinations — including all of the top 5. In contrast, </a:t>
            </a:r>
            <a:r>
              <a:rPr lang="en-US" sz="1500" b="1" dirty="0"/>
              <a:t>Random</a:t>
            </a:r>
            <a:r>
              <a:rPr lang="en-US" sz="1500" dirty="0"/>
              <a:t> and </a:t>
            </a:r>
            <a:r>
              <a:rPr lang="en-US" sz="1500" b="1" dirty="0"/>
              <a:t>Heuristic (WGWRGM-based graph coloring)</a:t>
            </a:r>
            <a:r>
              <a:rPr lang="en-US" sz="1500" dirty="0"/>
              <a:t> initializations account for only 5 total appearances.</a:t>
            </a:r>
          </a:p>
          <a:p>
            <a:pPr>
              <a:lnSpc>
                <a:spcPct val="90000"/>
              </a:lnSpc>
              <a:buNone/>
            </a:pPr>
            <a:r>
              <a:rPr lang="en-US" sz="1500" b="1" dirty="0"/>
              <a:t>Insight</a:t>
            </a:r>
            <a:r>
              <a:rPr lang="en-US" sz="1500" dirty="0"/>
              <a:t>:</a:t>
            </a:r>
            <a:br>
              <a:rPr lang="en-US" sz="1500" dirty="0"/>
            </a:br>
            <a:r>
              <a:rPr lang="en-US" sz="1500" dirty="0"/>
              <a:t>Weighted initialization leverages priority-based seeding to reduce early-generation conflicts, effectively providing the search process with a more favorable starting point. This likely reduces the number of required generations for convergence.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Recommendation</a:t>
            </a:r>
            <a:r>
              <a:rPr lang="en-US" sz="1500" dirty="0"/>
              <a:t>:</a:t>
            </a:r>
            <a:br>
              <a:rPr lang="en-US" sz="1500" dirty="0"/>
            </a:br>
            <a:r>
              <a:rPr lang="en-US" sz="1500" dirty="0"/>
              <a:t>Standardize on </a:t>
            </a:r>
            <a:r>
              <a:rPr lang="en-US" sz="1500" b="1" dirty="0"/>
              <a:t>Weighted initialization</a:t>
            </a:r>
            <a:r>
              <a:rPr lang="en-US" sz="1500" dirty="0"/>
              <a:t> as the baseline for GA-based timetabling. Avoid Random unless testing exploration-centric variants.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78474C11-E3D2-5179-59D9-86E1190C1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5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E949-E56F-974E-8E99-F13EC952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1F14-F329-F9D1-3D1E-F00DC19E2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b="1" dirty="0"/>
              <a:t>Insight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b="1" dirty="0"/>
              <a:t>Conflict-Aware crossover</a:t>
            </a:r>
            <a:r>
              <a:rPr lang="en-US" sz="1600" dirty="0"/>
              <a:t> — designed specifically for timetabling constraints — appears most frequently in higher-ranked configurations, particularly when coupled with </a:t>
            </a:r>
            <a:r>
              <a:rPr lang="en-US" sz="1600" b="1" dirty="0"/>
              <a:t>Swap Gene</a:t>
            </a:r>
            <a:r>
              <a:rPr lang="en-US" sz="1600" dirty="0"/>
              <a:t> or </a:t>
            </a:r>
            <a:r>
              <a:rPr lang="en-US" sz="1600" b="1" dirty="0"/>
              <a:t>WGWRGM</a:t>
            </a:r>
            <a:r>
              <a:rPr lang="en-US" sz="1600" dirty="0"/>
              <a:t> mutations. </a:t>
            </a:r>
            <a:r>
              <a:rPr lang="en-US" sz="1600" b="1" dirty="0"/>
              <a:t>Uniform</a:t>
            </a:r>
            <a:r>
              <a:rPr lang="en-US" sz="1600" dirty="0"/>
              <a:t> and </a:t>
            </a:r>
            <a:r>
              <a:rPr lang="en-US" sz="1600" b="1" dirty="0"/>
              <a:t>Single Point</a:t>
            </a:r>
            <a:r>
              <a:rPr lang="en-US" sz="1600" dirty="0"/>
              <a:t> crossover methods also yield consistent performance, especially with weighted tournament settings.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Recommendation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Adopt </a:t>
            </a:r>
            <a:r>
              <a:rPr lang="en-US" sz="1600" b="1" dirty="0"/>
              <a:t>Conflict-Aware crossover</a:t>
            </a:r>
            <a:r>
              <a:rPr lang="en-US" sz="1600" dirty="0"/>
              <a:t> when domain-specific knowledge can be leveraged. Where general-purpose crossover is preferred, </a:t>
            </a:r>
            <a:r>
              <a:rPr lang="en-US" sz="1600" b="1" dirty="0"/>
              <a:t>Uniform</a:t>
            </a:r>
            <a:r>
              <a:rPr lang="en-US" sz="1600" dirty="0"/>
              <a:t> or </a:t>
            </a:r>
            <a:r>
              <a:rPr lang="en-US" sz="1600" b="1" dirty="0"/>
              <a:t>Single Point</a:t>
            </a:r>
            <a:r>
              <a:rPr lang="en-US" sz="1600" dirty="0"/>
              <a:t> are robust and scalable alternatives.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F69E0E7E-601F-9572-7CEB-8A4D76717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BE1DB1-4CBD-AB82-A81A-3732DA9429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0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US" sz="3500" b="1" i="0">
                <a:effectLst/>
                <a:latin typeface="DeepSeek-CJK-patch"/>
              </a:rPr>
              <a:t> Project Idea in Detail</a:t>
            </a:r>
            <a:endParaRPr lang="en-US" sz="3500" b="0" i="0">
              <a:effectLst/>
              <a:latin typeface="DeepSeek-CJK-patch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600" b="0" i="0">
                <a:effectLst/>
                <a:latin typeface="DeepSeek-CJK-patch"/>
              </a:rPr>
              <a:t>University timetabling is a complex optimization problem involving constraints such as room availability, faculty schedules, course conflicts, and student preferences. Manual scheduling is time-consuming and often suboptimal. This project proposes an </a:t>
            </a:r>
            <a:r>
              <a:rPr lang="en-US" sz="1600" b="1" i="0">
                <a:effectLst/>
                <a:latin typeface="DeepSeek-CJK-patch"/>
              </a:rPr>
              <a:t>adaptive hybrid approach</a:t>
            </a:r>
            <a:r>
              <a:rPr lang="en-US" sz="1600" b="0" i="0">
                <a:effectLst/>
                <a:latin typeface="DeepSeek-CJK-patch"/>
              </a:rPr>
              <a:t> combining </a:t>
            </a:r>
            <a:r>
              <a:rPr lang="en-US" sz="1600" b="1" i="0">
                <a:effectLst/>
                <a:latin typeface="DeepSeek-CJK-patch"/>
              </a:rPr>
              <a:t>Particle Swarm Optimization (PSO)</a:t>
            </a:r>
            <a:r>
              <a:rPr lang="en-US" sz="1600" b="0" i="0">
                <a:effectLst/>
                <a:latin typeface="DeepSeek-CJK-patch"/>
              </a:rPr>
              <a:t> and </a:t>
            </a:r>
            <a:r>
              <a:rPr lang="en-US" sz="1600" b="1" i="0">
                <a:effectLst/>
                <a:latin typeface="DeepSeek-CJK-patch"/>
              </a:rPr>
              <a:t>Genetic Algorithm (GA)</a:t>
            </a:r>
            <a:r>
              <a:rPr lang="en-US" sz="1600" b="0" i="0">
                <a:effectLst/>
                <a:latin typeface="DeepSeek-CJK-patch"/>
              </a:rPr>
              <a:t> to automate and optimize university timetabling.</a:t>
            </a:r>
          </a:p>
          <a:p>
            <a:pPr>
              <a:lnSpc>
                <a:spcPct val="90000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600" b="1" i="0">
                <a:effectLst/>
                <a:latin typeface="DeepSeek-CJK-patch"/>
              </a:rPr>
              <a:t>Key Objectives:</a:t>
            </a:r>
            <a:endParaRPr lang="en-US" sz="1600" b="0" i="0">
              <a:effectLst/>
              <a:latin typeface="DeepSeek-CJK-patch"/>
            </a:endParaRPr>
          </a:p>
          <a:p>
            <a:pPr>
              <a:lnSpc>
                <a:spcPct val="9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DeepSeek-CJK-patch"/>
              </a:rPr>
              <a:t>Minimize scheduling conflicts (room, faculty, student overlaps).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DeepSeek-CJK-patch"/>
              </a:rPr>
              <a:t>Maximize resource utilization (classrooms, labs).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DeepSeek-CJK-patch"/>
              </a:rPr>
              <a:t>Incorporate soft constraints (faculty preferences, balanced workload).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DeepSeek-CJK-patch"/>
              </a:rPr>
              <a:t>Provide a scalable solution adaptable to different university structures.</a:t>
            </a:r>
          </a:p>
          <a:p>
            <a:pPr lvl="1">
              <a:lnSpc>
                <a:spcPct val="90000"/>
              </a:lnSpc>
            </a:pP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US" sz="3500" b="1" i="0">
                <a:effectLst/>
                <a:latin typeface="DeepSeek-CJK-patch"/>
              </a:rPr>
              <a:t>Main Functionalities</a:t>
            </a:r>
            <a:endParaRPr lang="en-US" sz="3500" b="0" i="0">
              <a:effectLst/>
              <a:latin typeface="DeepSeek-CJK-patch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500" b="0" i="0" dirty="0">
                <a:effectLst/>
                <a:latin typeface="DeepSeek-CJK-patch"/>
              </a:rPr>
              <a:t>The system includes the following functionalities:</a:t>
            </a:r>
          </a:p>
          <a:p>
            <a:pPr>
              <a:lnSpc>
                <a:spcPct val="90000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500" b="1" i="0" dirty="0">
                <a:effectLst/>
                <a:latin typeface="DeepSeek-CJK-patch"/>
              </a:rPr>
              <a:t>Input Data Processing:</a:t>
            </a:r>
            <a:r>
              <a:rPr lang="en-US" sz="1500" b="0" i="0" dirty="0">
                <a:effectLst/>
                <a:latin typeface="DeepSeek-CJK-patch"/>
              </a:rPr>
              <a:t> Parses course, room, faculty, and student data.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500" b="1" i="0" dirty="0">
                <a:effectLst/>
                <a:latin typeface="DeepSeek-CJK-patch"/>
              </a:rPr>
              <a:t>Constraint Handling:</a:t>
            </a:r>
            <a:r>
              <a:rPr lang="en-US" sz="1500" b="0" i="0" dirty="0">
                <a:effectLst/>
                <a:latin typeface="DeepSeek-CJK-patch"/>
              </a:rPr>
              <a:t> Hard constraints (no overlaps) and soft constraints (preferences).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500" b="1" i="0" dirty="0">
                <a:effectLst/>
                <a:latin typeface="DeepSeek-CJK-patch"/>
              </a:rPr>
              <a:t>Hybrid Optimization:</a:t>
            </a:r>
            <a:endParaRPr lang="en-US" sz="1500" b="0" i="0" dirty="0">
              <a:effectLst/>
              <a:latin typeface="DeepSeek-CJK-patch"/>
            </a:endParaRP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500" b="1" i="0" dirty="0">
                <a:effectLst/>
                <a:latin typeface="DeepSeek-CJK-patch"/>
              </a:rPr>
              <a:t>Genetic Algorithm (GA):</a:t>
            </a:r>
            <a:r>
              <a:rPr lang="en-US" sz="1500" b="0" i="0" dirty="0">
                <a:effectLst/>
                <a:latin typeface="DeepSeek-CJK-patch"/>
              </a:rPr>
              <a:t> Uses selection, crossover ,mutation, and elitism.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500" b="1" i="0" dirty="0">
                <a:effectLst/>
                <a:latin typeface="DeepSeek-CJK-patch"/>
              </a:rPr>
              <a:t>Particle Swarm Optimization (PSO):</a:t>
            </a:r>
            <a:r>
              <a:rPr lang="en-US" sz="1500" b="0" i="0" dirty="0">
                <a:effectLst/>
                <a:latin typeface="DeepSeek-CJK-patch"/>
              </a:rPr>
              <a:t> Optimizes based on swarm intelligence.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500" b="1" i="0" dirty="0">
                <a:effectLst/>
                <a:latin typeface="DeepSeek-CJK-patch"/>
              </a:rPr>
              <a:t>Conflict Resolution:</a:t>
            </a:r>
            <a:r>
              <a:rPr lang="en-US" sz="1500" b="0" i="0" dirty="0">
                <a:effectLst/>
                <a:latin typeface="DeepSeek-CJK-patch"/>
              </a:rPr>
              <a:t> Detects and resolves scheduling clashes.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500" b="1" i="0" dirty="0">
                <a:effectLst/>
                <a:latin typeface="DeepSeek-CJK-patch"/>
              </a:rPr>
              <a:t>Visualization:</a:t>
            </a:r>
            <a:r>
              <a:rPr lang="en-US" sz="1500" b="0" i="0" dirty="0">
                <a:effectLst/>
                <a:latin typeface="DeepSeek-CJK-patch"/>
              </a:rPr>
              <a:t> Generates an optimized timetable in a readable format (e.g., CSV, Gantt chart).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5125AC-C084-03DF-1112-E755790D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414" r="1585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372"/>
              </a:spcBef>
              <a:spcAft>
                <a:spcPts val="1029"/>
              </a:spcAft>
            </a:pPr>
            <a:r>
              <a:rPr lang="en-US" b="1" i="0" dirty="0">
                <a:effectLst/>
                <a:latin typeface="DeepSeek-CJK-patch"/>
              </a:rPr>
              <a:t>Similar Applications in the Market</a:t>
            </a:r>
            <a:endParaRPr lang="en-US" b="0" i="0">
              <a:effectLst/>
              <a:latin typeface="DeepSeek-CJK-patch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84088-CAC8-B00B-AB06-D0B4F8839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59906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US" sz="3850" b="1" i="0">
                <a:effectLst/>
                <a:latin typeface="DeepSeek-CJK-patch"/>
              </a:rPr>
              <a:t>Literature Review</a:t>
            </a:r>
            <a:endParaRPr lang="en-US" sz="3850" b="0" i="0">
              <a:effectLst/>
              <a:latin typeface="DeepSeek-CJK-patch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68594" y="1524000"/>
            <a:ext cx="5460973" cy="501445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050" b="0" i="0" dirty="0">
                <a:effectLst/>
                <a:latin typeface="DeepSeek-CJK-patch"/>
              </a:rPr>
              <a:t>Relevant academic papers include:</a:t>
            </a:r>
          </a:p>
          <a:p>
            <a:pPr>
              <a:lnSpc>
                <a:spcPct val="9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050" b="1" i="0" dirty="0">
                <a:effectLst/>
                <a:latin typeface="DeepSeek-CJK-patch"/>
              </a:rPr>
              <a:t>1."A New Crossover Operator for Timetabling Problems"</a:t>
            </a:r>
            <a:endParaRPr lang="en-US" sz="1050" b="0" i="0" dirty="0">
              <a:effectLst/>
              <a:latin typeface="DeepSeek-CJK-patch"/>
            </a:endParaRP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050" b="0" i="0" dirty="0">
                <a:effectLst/>
                <a:latin typeface="DeepSeek-CJK-patch"/>
              </a:rPr>
              <a:t>Introduces </a:t>
            </a:r>
            <a:r>
              <a:rPr lang="en-US" sz="1050" b="1" i="0" dirty="0">
                <a:effectLst/>
                <a:latin typeface="DeepSeek-CJK-patch"/>
              </a:rPr>
              <a:t>Sector Crossover</a:t>
            </a:r>
            <a:r>
              <a:rPr lang="en-US" sz="1050" b="0" i="0" dirty="0">
                <a:effectLst/>
                <a:latin typeface="DeepSeek-CJK-patch"/>
              </a:rPr>
              <a:t>, improving GA performance in timetabling.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050" b="0" i="0" u="none" strike="noStrike" dirty="0">
                <a:effectLst/>
                <a:latin typeface="DeepSeek-CJK-patc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050" b="0" i="0" dirty="0">
              <a:effectLst/>
              <a:latin typeface="DeepSeek-CJK-patch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050" b="1" i="0" dirty="0">
                <a:effectLst/>
                <a:latin typeface="DeepSeek-CJK-patch"/>
              </a:rPr>
              <a:t>"Weighted Graph Edge Coloring for University Timetabling" (WGWRGM)</a:t>
            </a:r>
            <a:endParaRPr lang="en-US" sz="1050" b="0" i="0" dirty="0">
              <a:effectLst/>
              <a:latin typeface="DeepSeek-CJK-patch"/>
            </a:endParaRP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050" b="0" i="0" dirty="0">
                <a:effectLst/>
                <a:latin typeface="DeepSeek-CJK-patch"/>
              </a:rPr>
              <a:t>Models timetabling as a graph coloring problem.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050" b="0" i="0" u="none" strike="noStrike" dirty="0">
                <a:effectLst/>
                <a:latin typeface="DeepSeek-CJK-patc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050" b="0" i="0" dirty="0">
              <a:effectLst/>
              <a:latin typeface="DeepSeek-CJK-patch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050" b="1" i="0" dirty="0">
                <a:effectLst/>
                <a:latin typeface="DeepSeek-CJK-patch"/>
              </a:rPr>
              <a:t>"Elitism in Genetic Algorithms: A Comparative Study"</a:t>
            </a:r>
            <a:endParaRPr lang="en-US" sz="1050" b="0" i="0" dirty="0">
              <a:effectLst/>
              <a:latin typeface="DeepSeek-CJK-patch"/>
            </a:endParaRP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050" b="0" i="0" dirty="0">
                <a:effectLst/>
                <a:latin typeface="DeepSeek-CJK-patch"/>
              </a:rPr>
              <a:t>Discusses elitism’s role in maintaining high-quality solutions.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050" b="0" i="0" u="none" strike="noStrike" dirty="0">
                <a:effectLst/>
                <a:latin typeface="DeepSeek-CJK-patc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050" b="0" i="0" dirty="0">
              <a:effectLst/>
              <a:latin typeface="DeepSeek-CJK-patch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050" b="1" i="0" dirty="0">
                <a:effectLst/>
                <a:latin typeface="DeepSeek-CJK-patch"/>
              </a:rPr>
              <a:t>"A Hybrid GA-PSO Algorithm for Optimization Problems"</a:t>
            </a:r>
            <a:endParaRPr lang="en-US" sz="1050" b="0" i="0" dirty="0">
              <a:effectLst/>
              <a:latin typeface="DeepSeek-CJK-patch"/>
            </a:endParaRP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050" b="0" i="0" dirty="0">
                <a:effectLst/>
                <a:latin typeface="DeepSeek-CJK-patch"/>
              </a:rPr>
              <a:t>Demonstrates hybrid GA-PSO outperforms pure GA or PSO.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050" b="0" i="0" u="none" strike="noStrike" dirty="0">
                <a:effectLst/>
                <a:latin typeface="DeepSeek-CJK-patch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050" b="0" i="0" dirty="0">
              <a:effectLst/>
              <a:latin typeface="DeepSeek-CJK-patch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050" b="1" i="0" dirty="0">
                <a:effectLst/>
                <a:latin typeface="DeepSeek-CJK-patch"/>
              </a:rPr>
              <a:t>"Automated University Timetabling: A Metaheuristic Approach"</a:t>
            </a:r>
            <a:r>
              <a:rPr lang="en-US" sz="1050" b="0" i="0" dirty="0">
                <a:effectLst/>
                <a:latin typeface="DeepSeek-CJK-patch"/>
              </a:rPr>
              <a:t> (Lewis, 2008)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050" b="0" i="0" dirty="0">
                <a:effectLst/>
                <a:latin typeface="DeepSeek-CJK-patch"/>
              </a:rPr>
              <a:t>Surveys metaheuristics (GA, SA, TS) in timetabling.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050" b="1" i="0" dirty="0">
                <a:effectLst/>
                <a:latin typeface="DeepSeek-CJK-patch"/>
              </a:rPr>
              <a:t>"Particle Swarm Optimization for Educational Timetabling"</a:t>
            </a:r>
            <a:r>
              <a:rPr lang="en-US" sz="1050" b="0" i="0" dirty="0">
                <a:effectLst/>
                <a:latin typeface="DeepSeek-CJK-patch"/>
              </a:rPr>
              <a:t> (</a:t>
            </a:r>
            <a:r>
              <a:rPr lang="en-US" sz="1050" b="0" i="0" dirty="0" err="1">
                <a:effectLst/>
                <a:latin typeface="DeepSeek-CJK-patch"/>
              </a:rPr>
              <a:t>Aladag</a:t>
            </a:r>
            <a:r>
              <a:rPr lang="en-US" sz="1050" b="0" i="0" dirty="0">
                <a:effectLst/>
                <a:latin typeface="DeepSeek-CJK-patch"/>
              </a:rPr>
              <a:t> et al., 2009)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050" b="0" i="0" dirty="0">
                <a:effectLst/>
                <a:latin typeface="DeepSeek-CJK-patch"/>
              </a:rPr>
              <a:t>Applies PSO to course scheduling.</a:t>
            </a:r>
          </a:p>
          <a:p>
            <a:pPr>
              <a:lnSpc>
                <a:spcPct val="90000"/>
              </a:lnSpc>
            </a:pPr>
            <a:endParaRPr sz="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673BDDD1-E682-8237-9D09-3BAA21265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US" sz="3850" b="1" i="0">
                <a:effectLst/>
                <a:latin typeface="DeepSeek-CJK-patch"/>
              </a:rPr>
              <a:t> Dataset Employed</a:t>
            </a:r>
            <a:endParaRPr lang="en-US" sz="3850" b="0" i="0">
              <a:effectLst/>
              <a:latin typeface="DeepSeek-CJK-patch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endParaRPr lang="en-US" sz="1900"/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900" b="1" i="0">
                <a:effectLst/>
                <a:latin typeface="DeepSeek-CJK-patch"/>
              </a:rPr>
              <a:t>synthetic datasets</a:t>
            </a:r>
            <a:r>
              <a:rPr lang="en-US" sz="1900" b="0" i="0">
                <a:effectLst/>
                <a:latin typeface="DeepSeek-CJK-patch"/>
              </a:rPr>
              <a:t> (real data was unavailable).</a:t>
            </a:r>
          </a:p>
          <a:p>
            <a:pPr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900" b="0" i="0">
                <a:effectLst/>
                <a:latin typeface="DeepSeek-CJK-patch"/>
              </a:rPr>
              <a:t>The dataset includes:</a:t>
            </a:r>
          </a:p>
          <a:p>
            <a:pPr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DeepSeek-CJK-patch"/>
              </a:rPr>
              <a:t>Courses, rooms, departments, instructors , number of students.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DeepSeek-CJK-patch"/>
              </a:rPr>
              <a:t>Time slots, room capacities, and constraints.</a:t>
            </a:r>
          </a:p>
          <a:p>
            <a:pPr>
              <a:buNone/>
            </a:pPr>
            <a:br>
              <a:rPr lang="en-US" sz="1900"/>
            </a:br>
            <a:endParaRPr lang="en-US" sz="1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1919BE0-BA24-6642-0472-841743FA3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US" sz="4000" b="1" i="0">
                <a:effectLst/>
                <a:latin typeface="DeepSeek-CJK-patch"/>
              </a:rPr>
              <a:t>Algorithms</a:t>
            </a:r>
            <a:endParaRPr lang="en-US" sz="4000" b="0" i="0">
              <a:effectLst/>
              <a:latin typeface="DeepSeek-CJK-patch"/>
            </a:endParaRP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47CD774E-53DE-0EB7-5530-4C46E95E6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3726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34347-F1A7-C460-E52A-396060A9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000" b="1" i="0">
                <a:solidFill>
                  <a:srgbClr val="FFFFFF"/>
                </a:solidFill>
                <a:effectLst/>
                <a:latin typeface="DeepSeek-CJK-patch"/>
              </a:rPr>
              <a:t>Experimental Results</a:t>
            </a: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71B2B-7E40-09E3-4FCF-076F0247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6295" y="586855"/>
            <a:ext cx="5357663" cy="560867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200" b="0" i="0" dirty="0">
                <a:effectLst/>
                <a:latin typeface="DeepSeek-CJK-patch"/>
              </a:rPr>
              <a:t>We conducted an exhaustive evaluation of </a:t>
            </a:r>
            <a:r>
              <a:rPr lang="en-US" sz="1200" b="1" i="0" dirty="0">
                <a:effectLst/>
                <a:latin typeface="DeepSeek-CJK-patch"/>
              </a:rPr>
              <a:t>120 different parameter combinations</a:t>
            </a:r>
            <a:r>
              <a:rPr lang="en-US" sz="1200" b="0" i="0" dirty="0">
                <a:effectLst/>
                <a:latin typeface="DeepSeek-CJK-patch"/>
              </a:rPr>
              <a:t> for the Genetic Algorithm component, with each combination tested over </a:t>
            </a:r>
            <a:r>
              <a:rPr lang="en-US" sz="1200" b="1" i="0" dirty="0">
                <a:effectLst/>
                <a:latin typeface="DeepSeek-CJK-patch"/>
              </a:rPr>
              <a:t>30 independent runs</a:t>
            </a:r>
            <a:r>
              <a:rPr lang="en-US" sz="1200" b="0" i="0" dirty="0">
                <a:effectLst/>
                <a:latin typeface="DeepSeek-CJK-patch"/>
              </a:rPr>
              <a:t> to ensure statistical reliability. Key parameters (mutation rate, crossover rate) were maintained as established in literature, while we focused on </a:t>
            </a:r>
            <a:r>
              <a:rPr lang="en-US" sz="1200" b="0" i="0" dirty="0" err="1">
                <a:effectLst/>
                <a:latin typeface="DeepSeek-CJK-patch"/>
              </a:rPr>
              <a:t>optimizing:</a:t>
            </a:r>
            <a:r>
              <a:rPr lang="en-US" sz="1200" b="1" i="0" dirty="0" err="1">
                <a:effectLst/>
                <a:latin typeface="DeepSeek-CJK-patch"/>
              </a:rPr>
              <a:t>techniques</a:t>
            </a:r>
            <a:r>
              <a:rPr lang="en-US" sz="1200" b="0" i="0" dirty="0">
                <a:effectLst/>
                <a:latin typeface="DeepSeek-CJK-patch"/>
              </a:rPr>
              <a:t> </a:t>
            </a:r>
            <a:endParaRPr lang="en-US" sz="1200" dirty="0"/>
          </a:p>
          <a:p>
            <a:pPr>
              <a:lnSpc>
                <a:spcPct val="9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200" b="1" i="0" dirty="0">
                <a:effectLst/>
                <a:latin typeface="DeepSeek-CJK-patch"/>
              </a:rPr>
              <a:t>Initialization:</a:t>
            </a:r>
            <a:endParaRPr lang="en-US" sz="1200" b="0" i="0" dirty="0">
              <a:effectLst/>
              <a:latin typeface="DeepSeek-CJK-patch"/>
            </a:endParaRPr>
          </a:p>
          <a:p>
            <a:pPr marL="457200" lvl="1" indent="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sz="1200" b="0" i="1" dirty="0">
                <a:effectLst/>
                <a:latin typeface="DeepSeek-CJK-patch"/>
              </a:rPr>
              <a:t>Random</a:t>
            </a:r>
            <a:r>
              <a:rPr lang="en-US" sz="1200" b="0" i="0" dirty="0">
                <a:effectLst/>
                <a:latin typeface="DeepSeek-CJK-patch"/>
              </a:rPr>
              <a:t> (baseline)</a:t>
            </a:r>
            <a:r>
              <a:rPr lang="en-US" sz="1200" dirty="0">
                <a:latin typeface="DeepSeek-CJK-patch"/>
              </a:rPr>
              <a:t> / </a:t>
            </a:r>
            <a:r>
              <a:rPr lang="en-US" sz="1200" b="0" i="1" dirty="0">
                <a:effectLst/>
                <a:latin typeface="DeepSeek-CJK-patch"/>
              </a:rPr>
              <a:t>Weighted</a:t>
            </a:r>
            <a:r>
              <a:rPr lang="en-US" sz="1200" b="0" i="0" dirty="0">
                <a:effectLst/>
                <a:latin typeface="DeepSeek-CJK-patch"/>
              </a:rPr>
              <a:t> (priority-based</a:t>
            </a:r>
            <a:r>
              <a:rPr lang="en-US" sz="1200" dirty="0">
                <a:latin typeface="DeepSeek-CJK-patch"/>
              </a:rPr>
              <a:t>) /</a:t>
            </a:r>
            <a:r>
              <a:rPr lang="en-US" sz="1200" b="0" i="1" dirty="0">
                <a:effectLst/>
                <a:latin typeface="DeepSeek-CJK-patch"/>
              </a:rPr>
              <a:t>Heuristic</a:t>
            </a:r>
            <a:r>
              <a:rPr lang="en-US" sz="1200" b="0" i="0" dirty="0">
                <a:effectLst/>
                <a:latin typeface="DeepSeek-CJK-patch"/>
              </a:rPr>
              <a:t> (WGWRGM graph coloring)</a:t>
            </a:r>
          </a:p>
          <a:p>
            <a:pPr marL="0" inden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i="0" dirty="0">
                <a:effectLst/>
                <a:latin typeface="DeepSeek-CJK-patch"/>
              </a:rPr>
              <a:t>Selection:</a:t>
            </a:r>
            <a:endParaRPr lang="en-US" sz="1200" dirty="0">
              <a:latin typeface="DeepSeek-CJK-patch"/>
            </a:endParaRPr>
          </a:p>
          <a:p>
            <a:pPr marL="0" inden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0" i="1" dirty="0">
                <a:effectLst/>
                <a:latin typeface="DeepSeek-CJK-patch"/>
              </a:rPr>
              <a:t>	Ranked</a:t>
            </a:r>
            <a:r>
              <a:rPr lang="en-US" sz="1200" dirty="0">
                <a:latin typeface="DeepSeek-CJK-patch"/>
              </a:rPr>
              <a:t> / </a:t>
            </a:r>
            <a:r>
              <a:rPr lang="en-US" sz="1200" b="0" i="1" dirty="0">
                <a:effectLst/>
                <a:latin typeface="DeepSeek-CJK-patch"/>
              </a:rPr>
              <a:t>Tournament</a:t>
            </a:r>
            <a:r>
              <a:rPr lang="en-US" sz="1200" b="0" i="0" dirty="0">
                <a:effectLst/>
                <a:latin typeface="DeepSeek-CJK-patch"/>
              </a:rPr>
              <a:t> (weighted/unweighted)</a:t>
            </a:r>
          </a:p>
          <a:p>
            <a:pPr marL="0" inden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i="0" dirty="0">
                <a:effectLst/>
                <a:latin typeface="DeepSeek-CJK-patch"/>
              </a:rPr>
              <a:t>Crossover:</a:t>
            </a:r>
            <a:endParaRPr lang="en-US" sz="1200" b="0" i="0" dirty="0">
              <a:effectLst/>
              <a:latin typeface="DeepSeek-CJK-patch"/>
            </a:endParaRPr>
          </a:p>
          <a:p>
            <a:pPr marL="457200" lvl="1" indent="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sz="1200" b="0" i="1" dirty="0">
                <a:effectLst/>
                <a:latin typeface="DeepSeek-CJK-patch"/>
              </a:rPr>
              <a:t>Uniform</a:t>
            </a:r>
            <a:r>
              <a:rPr lang="en-US" sz="1200" dirty="0">
                <a:latin typeface="DeepSeek-CJK-patch"/>
              </a:rPr>
              <a:t> / </a:t>
            </a:r>
            <a:r>
              <a:rPr lang="en-US" sz="1200" b="0" i="1" dirty="0">
                <a:effectLst/>
                <a:latin typeface="DeepSeek-CJK-patch"/>
              </a:rPr>
              <a:t>Sector Crossover</a:t>
            </a:r>
            <a:r>
              <a:rPr lang="en-US" sz="1200" b="0" i="0" dirty="0">
                <a:effectLst/>
                <a:latin typeface="DeepSeek-CJK-patch"/>
              </a:rPr>
              <a:t> (timetabling-optimized) / </a:t>
            </a:r>
            <a:r>
              <a:rPr lang="en-US" sz="1200" b="0" i="1" dirty="0">
                <a:effectLst/>
                <a:latin typeface="DeepSeek-CJK-patch"/>
              </a:rPr>
              <a:t>Conflict-Aware</a:t>
            </a:r>
            <a:r>
              <a:rPr lang="en-US" sz="1200" dirty="0">
                <a:latin typeface="DeepSeek-CJK-patch"/>
              </a:rPr>
              <a:t> / </a:t>
            </a:r>
            <a:r>
              <a:rPr lang="en-US" sz="1200" b="0" i="1" dirty="0">
                <a:effectLst/>
                <a:latin typeface="DeepSeek-CJK-patch"/>
              </a:rPr>
              <a:t>Single/ Two-Point</a:t>
            </a:r>
            <a:endParaRPr lang="en-US" sz="1200" b="0" i="0" dirty="0">
              <a:effectLst/>
              <a:latin typeface="DeepSeek-CJK-patch"/>
            </a:endParaRPr>
          </a:p>
          <a:p>
            <a:pPr marL="0" inden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i="0" dirty="0">
                <a:effectLst/>
                <a:latin typeface="DeepSeek-CJK-patch"/>
              </a:rPr>
              <a:t>Mutation:</a:t>
            </a:r>
            <a:endParaRPr lang="en-US" sz="1200" dirty="0">
              <a:latin typeface="DeepSeek-CJK-patch"/>
            </a:endParaRPr>
          </a:p>
          <a:p>
            <a:pPr marL="0" inden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0" i="1" dirty="0">
                <a:effectLst/>
                <a:latin typeface="DeepSeek-CJK-patch"/>
              </a:rPr>
              <a:t>	WGWRGM-based</a:t>
            </a:r>
            <a:r>
              <a:rPr lang="en-US" sz="1200" dirty="0">
                <a:latin typeface="DeepSeek-CJK-patch"/>
              </a:rPr>
              <a:t> / </a:t>
            </a:r>
            <a:r>
              <a:rPr lang="en-US" sz="1200" b="0" i="1" dirty="0">
                <a:effectLst/>
                <a:latin typeface="DeepSeek-CJK-patch"/>
              </a:rPr>
              <a:t>Random Reinitialization</a:t>
            </a:r>
            <a:r>
              <a:rPr lang="en-US" sz="1200" dirty="0">
                <a:latin typeface="DeepSeek-CJK-patch"/>
              </a:rPr>
              <a:t> / </a:t>
            </a:r>
            <a:r>
              <a:rPr lang="en-US" sz="1200" b="0" i="1" dirty="0">
                <a:effectLst/>
                <a:latin typeface="DeepSeek-CJK-patch"/>
              </a:rPr>
              <a:t>Swap-Gene</a:t>
            </a:r>
            <a:r>
              <a:rPr lang="en-US" sz="1200" dirty="0">
                <a:latin typeface="DeepSeek-CJK-patch"/>
              </a:rPr>
              <a:t> / </a:t>
            </a:r>
            <a:r>
              <a:rPr lang="en-US" sz="1200" b="0" i="1" dirty="0">
                <a:effectLst/>
                <a:latin typeface="DeepSeek-CJK-patch"/>
              </a:rPr>
              <a:t>Swap-Field</a:t>
            </a:r>
            <a:endParaRPr lang="en-US" sz="1200" b="0" i="0" dirty="0">
              <a:effectLst/>
              <a:latin typeface="DeepSeek-CJK-patch"/>
            </a:endParaRPr>
          </a:p>
          <a:p>
            <a:pPr>
              <a:lnSpc>
                <a:spcPct val="90000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sz="1200" dirty="0"/>
              <a:t>Each combination was executed 30 times (a total of 3,600 runs), using fixed parameters: mutation rate = 0.2, crossover rate = 0.9, PSO inertia weight start (</a:t>
            </a:r>
            <a:r>
              <a:rPr lang="en-US" sz="1200" dirty="0" err="1"/>
              <a:t>w_start</a:t>
            </a:r>
            <a:r>
              <a:rPr lang="en-US" sz="1200" dirty="0"/>
              <a:t>) = 0.9, cognitive coefficient (c1) = 1, social coefficient (c2) = 2, and inertia weight end (</a:t>
            </a:r>
            <a:r>
              <a:rPr lang="en-US" sz="1200" dirty="0" err="1"/>
              <a:t>w_end</a:t>
            </a:r>
            <a:r>
              <a:rPr lang="en-US" sz="1200" dirty="0"/>
              <a:t>) = 0.4.</a:t>
            </a:r>
            <a:endParaRPr lang="en-US" sz="1200" b="0" i="0" dirty="0"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125503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DCF4-CD4F-7308-F792-D8A4109C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DeepSeek-CJK-patch"/>
              </a:rPr>
              <a:t>Top Performers (Fitness: 0 = Perfect)</a:t>
            </a:r>
            <a:endParaRPr lang="en-US" dirty="0"/>
          </a:p>
        </p:txBody>
      </p:sp>
      <p:pic>
        <p:nvPicPr>
          <p:cNvPr id="5" name="Content Placeholder 4" descr="A graph with blue and black text">
            <a:extLst>
              <a:ext uri="{FF2B5EF4-FFF2-40B4-BE49-F238E27FC236}">
                <a16:creationId xmlns:a16="http://schemas.microsoft.com/office/drawing/2014/main" id="{3285495A-8FD4-A154-2043-679FADAD7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890" y="1600200"/>
            <a:ext cx="6963582" cy="4633452"/>
          </a:xfrm>
        </p:spPr>
      </p:pic>
    </p:spTree>
    <p:extLst>
      <p:ext uri="{BB962C8B-B14F-4D97-AF65-F5344CB8AC3E}">
        <p14:creationId xmlns:p14="http://schemas.microsoft.com/office/powerpoint/2010/main" val="245018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1215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DeepSeek-CJK-patch</vt:lpstr>
      <vt:lpstr>Office Theme</vt:lpstr>
      <vt:lpstr>Project Report: Adaptive University Timetabling Optimization using Particle Swarm Optimization and Genetic Algorithm </vt:lpstr>
      <vt:lpstr> Project Idea in Detail</vt:lpstr>
      <vt:lpstr>Main Functionalities</vt:lpstr>
      <vt:lpstr>Similar Applications in the Market</vt:lpstr>
      <vt:lpstr>Literature Review</vt:lpstr>
      <vt:lpstr> Dataset Employed</vt:lpstr>
      <vt:lpstr>Algorithms</vt:lpstr>
      <vt:lpstr>Experimental Results</vt:lpstr>
      <vt:lpstr>Top Performers (Fitness: 0 = Perfect)</vt:lpstr>
      <vt:lpstr>Key insights</vt:lpstr>
      <vt:lpstr>Key insights</vt:lpstr>
      <vt:lpstr>Key Insights</vt:lpstr>
      <vt:lpstr>Key Insights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abdallah sabry</dc:creator>
  <dc:description>generated using python-pptx</dc:description>
  <cp:lastModifiedBy>abdallah sabry</cp:lastModifiedBy>
  <cp:revision>4</cp:revision>
  <dcterms:created xsi:type="dcterms:W3CDTF">2013-01-27T09:14:00Z</dcterms:created>
  <dcterms:modified xsi:type="dcterms:W3CDTF">2025-05-17T05:51:21Z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E8F070FDBE0E405591EE3326930EC5C5_12</vt:lpwstr>
  </property>
  <property fmtid="{D5CDD505-2E9C-101B-9397-08002B2CF9AE}" pid="3" name="KSOProductBuildVer">
    <vt:lpwstr>1033-12.2.0.21179</vt:lpwstr>
  </property>
</Properties>
</file>