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3640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6258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3764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3338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9440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1580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95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8638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0462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7736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12/4/2022</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5996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12/4/2022</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62494917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3B1410-D187-427C-B738-BA6AEEF75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4C3DBE2A-447A-8978-7EA6-3126E292D5C0}"/>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34605" y="-299394"/>
            <a:ext cx="6858000" cy="7456788"/>
          </a:xfrm>
          <a:prstGeom prst="rect">
            <a:avLst/>
          </a:prstGeom>
          <a:gradFill>
            <a:gsLst>
              <a:gs pos="0">
                <a:srgbClr val="000000">
                  <a:alpha val="0"/>
                </a:srgbClr>
              </a:gs>
              <a:gs pos="89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3073A-3C37-2B5F-6918-F7BC1394F4D1}"/>
              </a:ext>
            </a:extLst>
          </p:cNvPr>
          <p:cNvSpPr>
            <a:spLocks noGrp="1"/>
          </p:cNvSpPr>
          <p:nvPr>
            <p:ph type="ctrTitle"/>
          </p:nvPr>
        </p:nvSpPr>
        <p:spPr>
          <a:xfrm>
            <a:off x="7249886" y="914400"/>
            <a:ext cx="4294414" cy="3848100"/>
          </a:xfrm>
        </p:spPr>
        <p:txBody>
          <a:bodyPr>
            <a:normAutofit/>
          </a:bodyPr>
          <a:lstStyle/>
          <a:p>
            <a:pPr algn="r"/>
            <a:r>
              <a:rPr lang="en-US" dirty="0"/>
              <a:t>COMP 472 MINIPROJECT 2</a:t>
            </a:r>
            <a:br>
              <a:rPr lang="en-US" dirty="0"/>
            </a:br>
            <a:r>
              <a:rPr lang="en-US" dirty="0"/>
              <a:t>Rush hour</a:t>
            </a:r>
          </a:p>
        </p:txBody>
      </p:sp>
      <p:sp>
        <p:nvSpPr>
          <p:cNvPr id="3" name="Subtitle 2">
            <a:extLst>
              <a:ext uri="{FF2B5EF4-FFF2-40B4-BE49-F238E27FC236}">
                <a16:creationId xmlns:a16="http://schemas.microsoft.com/office/drawing/2014/main" id="{5FFB0891-A97F-72DB-DAE7-AF58C422FF04}"/>
              </a:ext>
            </a:extLst>
          </p:cNvPr>
          <p:cNvSpPr>
            <a:spLocks noGrp="1"/>
          </p:cNvSpPr>
          <p:nvPr>
            <p:ph type="subTitle" idx="1"/>
          </p:nvPr>
        </p:nvSpPr>
        <p:spPr>
          <a:xfrm>
            <a:off x="7249886" y="5075227"/>
            <a:ext cx="4294414" cy="906473"/>
          </a:xfrm>
        </p:spPr>
        <p:txBody>
          <a:bodyPr>
            <a:normAutofit/>
          </a:bodyPr>
          <a:lstStyle/>
          <a:p>
            <a:pPr algn="r"/>
            <a:r>
              <a:rPr lang="en-US" dirty="0">
                <a:solidFill>
                  <a:srgbClr val="FFFFFF"/>
                </a:solidFill>
              </a:rPr>
              <a:t>Moetaz mohamed 40175488</a:t>
            </a:r>
          </a:p>
          <a:p>
            <a:pPr algn="r"/>
            <a:r>
              <a:rPr lang="en-US" dirty="0" err="1">
                <a:solidFill>
                  <a:srgbClr val="FFFFFF"/>
                </a:solidFill>
              </a:rPr>
              <a:t>Abdoualla</a:t>
            </a:r>
            <a:r>
              <a:rPr lang="en-US" dirty="0">
                <a:solidFill>
                  <a:srgbClr val="FFFFFF"/>
                </a:solidFill>
              </a:rPr>
              <a:t> </a:t>
            </a:r>
            <a:r>
              <a:rPr lang="en-US" dirty="0" err="1">
                <a:solidFill>
                  <a:srgbClr val="FFFFFF"/>
                </a:solidFill>
              </a:rPr>
              <a:t>Swelam</a:t>
            </a:r>
            <a:r>
              <a:rPr lang="en-US" dirty="0">
                <a:solidFill>
                  <a:srgbClr val="FFFFFF"/>
                </a:solidFill>
              </a:rPr>
              <a:t> 40129025</a:t>
            </a:r>
          </a:p>
          <a:p>
            <a:pPr algn="r"/>
            <a:endParaRPr lang="en-US" dirty="0">
              <a:solidFill>
                <a:srgbClr val="FFFFFF"/>
              </a:solidFill>
            </a:endParaRPr>
          </a:p>
        </p:txBody>
      </p:sp>
      <p:sp>
        <p:nvSpPr>
          <p:cNvPr id="6" name="TextBox 5">
            <a:extLst>
              <a:ext uri="{FF2B5EF4-FFF2-40B4-BE49-F238E27FC236}">
                <a16:creationId xmlns:a16="http://schemas.microsoft.com/office/drawing/2014/main" id="{B2F48827-285C-8C9B-E9BC-3751D6A2B250}"/>
              </a:ext>
            </a:extLst>
          </p:cNvPr>
          <p:cNvSpPr txBox="1"/>
          <p:nvPr/>
        </p:nvSpPr>
        <p:spPr>
          <a:xfrm>
            <a:off x="8506046" y="5943600"/>
            <a:ext cx="6154946" cy="369332"/>
          </a:xfrm>
          <a:prstGeom prst="rect">
            <a:avLst/>
          </a:prstGeom>
          <a:noFill/>
        </p:spPr>
        <p:txBody>
          <a:bodyPr wrap="square">
            <a:spAutoFit/>
          </a:bodyPr>
          <a:lstStyle/>
          <a:p>
            <a:r>
              <a:rPr lang="en-US" dirty="0">
                <a:solidFill>
                  <a:schemeClr val="bg1"/>
                </a:solidFill>
              </a:rPr>
              <a:t>Abdallah Said 40099027</a:t>
            </a:r>
            <a:r>
              <a:rPr lang="en-US" dirty="0"/>
              <a:t>]</a:t>
            </a:r>
          </a:p>
        </p:txBody>
      </p:sp>
    </p:spTree>
    <p:extLst>
      <p:ext uri="{BB962C8B-B14F-4D97-AF65-F5344CB8AC3E}">
        <p14:creationId xmlns:p14="http://schemas.microsoft.com/office/powerpoint/2010/main" val="411991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514D9F-5747-4408-922C-FC21E7909527}"/>
              </a:ext>
            </a:extLst>
          </p:cNvPr>
          <p:cNvSpPr>
            <a:spLocks noGrp="1"/>
          </p:cNvSpPr>
          <p:nvPr>
            <p:ph type="title"/>
          </p:nvPr>
        </p:nvSpPr>
        <p:spPr>
          <a:xfrm>
            <a:off x="1981200" y="914400"/>
            <a:ext cx="8191500" cy="1447800"/>
          </a:xfrm>
        </p:spPr>
        <p:txBody>
          <a:bodyPr/>
          <a:lstStyle/>
          <a:p>
            <a:r>
              <a:rPr lang="en-US" dirty="0">
                <a:solidFill>
                  <a:srgbClr val="FFFFFF"/>
                </a:solidFill>
              </a:rPr>
              <a:t>Lowest cost </a:t>
            </a:r>
          </a:p>
        </p:txBody>
      </p:sp>
      <p:sp>
        <p:nvSpPr>
          <p:cNvPr id="10" name="Content Placeholder 2">
            <a:extLst>
              <a:ext uri="{FF2B5EF4-FFF2-40B4-BE49-F238E27FC236}">
                <a16:creationId xmlns:a16="http://schemas.microsoft.com/office/drawing/2014/main" id="{81BC64D0-5A5C-4031-ABA1-6BF52F152351}"/>
              </a:ext>
            </a:extLst>
          </p:cNvPr>
          <p:cNvSpPr>
            <a:spLocks noGrp="1"/>
          </p:cNvSpPr>
          <p:nvPr>
            <p:ph idx="1"/>
          </p:nvPr>
        </p:nvSpPr>
        <p:spPr>
          <a:xfrm>
            <a:off x="1981201" y="2767748"/>
            <a:ext cx="8191500" cy="3442552"/>
          </a:xfrm>
        </p:spPr>
        <p:txBody>
          <a:bodyPr>
            <a:normAutofit/>
          </a:bodyPr>
          <a:lstStyle/>
          <a:p>
            <a:r>
              <a:rPr lang="en-US" dirty="0"/>
              <a:t>We have the lowest cost solution when we are using uniform cost  or A algorithm if the heuristic is admissible</a:t>
            </a:r>
          </a:p>
          <a:p>
            <a:r>
              <a:rPr lang="en-US" dirty="0"/>
              <a:t>Admissible heuristics</a:t>
            </a:r>
          </a:p>
          <a:p>
            <a:r>
              <a:rPr lang="en-US" dirty="0"/>
              <a:t>H1 : Number of blocking vehicles </a:t>
            </a:r>
          </a:p>
          <a:p>
            <a:r>
              <a:rPr lang="en-US" dirty="0"/>
              <a:t>H4: Distance of A from the goal state</a:t>
            </a:r>
          </a:p>
          <a:p>
            <a:r>
              <a:rPr lang="en-US" dirty="0"/>
              <a:t>H2: The number of blocked positions </a:t>
            </a:r>
          </a:p>
          <a:p>
            <a:pPr marL="0" indent="0">
              <a:buNone/>
            </a:pPr>
            <a:endParaRPr lang="en-US" dirty="0"/>
          </a:p>
          <a:p>
            <a:endParaRPr lang="en-US" dirty="0"/>
          </a:p>
          <a:p>
            <a:endParaRPr lang="en-US" dirty="0"/>
          </a:p>
        </p:txBody>
      </p:sp>
      <p:sp>
        <p:nvSpPr>
          <p:cNvPr id="12" name="Date Placeholder 3">
            <a:extLst>
              <a:ext uri="{FF2B5EF4-FFF2-40B4-BE49-F238E27FC236}">
                <a16:creationId xmlns:a16="http://schemas.microsoft.com/office/drawing/2014/main" id="{EE2AC9EA-C20D-4BEC-9C4E-81879B38C1CC}"/>
              </a:ext>
            </a:extLst>
          </p:cNvPr>
          <p:cNvSpPr>
            <a:spLocks noGrp="1"/>
          </p:cNvSpPr>
          <p:nvPr>
            <p:ph type="dt" sz="half" idx="10"/>
          </p:nvPr>
        </p:nvSpPr>
        <p:spPr>
          <a:xfrm>
            <a:off x="652371" y="6332538"/>
            <a:ext cx="3006492" cy="365125"/>
          </a:xfrm>
        </p:spPr>
        <p:txBody>
          <a:bodyPr/>
          <a:lstStyle/>
          <a:p>
            <a:pPr>
              <a:spcAft>
                <a:spcPts val="600"/>
              </a:spcAft>
            </a:pPr>
            <a:fld id="{04D94147-C65C-4E9A-B6E4-A5994ECE90DD}" type="datetime1">
              <a:rPr lang="en-US" smtClean="0"/>
              <a:pPr>
                <a:spcAft>
                  <a:spcPts val="600"/>
                </a:spcAft>
              </a:pPr>
              <a:t>12/4/2022</a:t>
            </a:fld>
            <a:endParaRPr lang="en-US"/>
          </a:p>
        </p:txBody>
      </p:sp>
      <p:sp>
        <p:nvSpPr>
          <p:cNvPr id="14" name="Footer Placeholder 4">
            <a:extLst>
              <a:ext uri="{FF2B5EF4-FFF2-40B4-BE49-F238E27FC236}">
                <a16:creationId xmlns:a16="http://schemas.microsoft.com/office/drawing/2014/main" id="{0FC7C0B9-AEC3-4A15-A9F1-715C53416C9A}"/>
              </a:ext>
            </a:extLst>
          </p:cNvPr>
          <p:cNvSpPr>
            <a:spLocks noGrp="1"/>
          </p:cNvSpPr>
          <p:nvPr>
            <p:ph type="ftr" sz="quarter" idx="11"/>
          </p:nvPr>
        </p:nvSpPr>
        <p:spPr>
          <a:xfrm>
            <a:off x="8034169" y="6332538"/>
            <a:ext cx="3505459"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A5382351-A9C6-4F58-9E38-AB08D3F6FE11}"/>
              </a:ext>
            </a:extLst>
          </p:cNvPr>
          <p:cNvSpPr>
            <a:spLocks noGrp="1"/>
          </p:cNvSpPr>
          <p:nvPr>
            <p:ph type="sldNum" sz="quarter" idx="12"/>
          </p:nvPr>
        </p:nvSpPr>
        <p:spPr>
          <a:xfrm>
            <a:off x="11444747" y="6332538"/>
            <a:ext cx="539808" cy="365125"/>
          </a:xfrm>
        </p:spPr>
        <p:txBody>
          <a:bodyPr/>
          <a:lstStyle/>
          <a:p>
            <a:pPr>
              <a:spcAft>
                <a:spcPts val="600"/>
              </a:spcAft>
            </a:pPr>
            <a:fld id="{45C5C030-0550-4584-9C82-E35DF7DBC581}" type="slidenum">
              <a:rPr lang="en-US" smtClean="0"/>
              <a:pPr>
                <a:spcAft>
                  <a:spcPts val="600"/>
                </a:spcAft>
              </a:pPr>
              <a:t>2</a:t>
            </a:fld>
            <a:endParaRPr lang="en-US"/>
          </a:p>
        </p:txBody>
      </p:sp>
    </p:spTree>
    <p:extLst>
      <p:ext uri="{BB962C8B-B14F-4D97-AF65-F5344CB8AC3E}">
        <p14:creationId xmlns:p14="http://schemas.microsoft.com/office/powerpoint/2010/main" val="265526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F76-D504-D53F-5EA3-71E0A4EBA6E1}"/>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02709E60-15A4-28DE-5ED3-2374B510685A}"/>
              </a:ext>
            </a:extLst>
          </p:cNvPr>
          <p:cNvSpPr>
            <a:spLocks noGrp="1"/>
          </p:cNvSpPr>
          <p:nvPr>
            <p:ph idx="1"/>
          </p:nvPr>
        </p:nvSpPr>
        <p:spPr/>
        <p:txBody>
          <a:bodyPr/>
          <a:lstStyle/>
          <a:p>
            <a:r>
              <a:rPr lang="en-US" dirty="0"/>
              <a:t>GBFS gets the solution fast but it doesn’t always ensure that it ends with the lowest cost solution. It is informed and will be faster than A algorithm because it only us g(n)</a:t>
            </a:r>
          </a:p>
          <a:p>
            <a:r>
              <a:rPr lang="en-US" dirty="0"/>
              <a:t>A gets the lowest cost solution if the heuristic is admissible and it is usually faster because it is informed but the speed depends on the heuristic execution cost</a:t>
            </a:r>
          </a:p>
          <a:p>
            <a:r>
              <a:rPr lang="en-US" dirty="0"/>
              <a:t>Uniform cost gets the lowest cost solution but the search path is too long and it takes more time because it search more states as it is not informed </a:t>
            </a:r>
          </a:p>
          <a:p>
            <a:endParaRPr lang="en-US" dirty="0"/>
          </a:p>
        </p:txBody>
      </p:sp>
    </p:spTree>
    <p:extLst>
      <p:ext uri="{BB962C8B-B14F-4D97-AF65-F5344CB8AC3E}">
        <p14:creationId xmlns:p14="http://schemas.microsoft.com/office/powerpoint/2010/main" val="31263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85DD-3AE3-4584-EAD8-DA2A7519F3E7}"/>
              </a:ext>
            </a:extLst>
          </p:cNvPr>
          <p:cNvSpPr>
            <a:spLocks noGrp="1"/>
          </p:cNvSpPr>
          <p:nvPr>
            <p:ph type="title"/>
          </p:nvPr>
        </p:nvSpPr>
        <p:spPr/>
        <p:txBody>
          <a:bodyPr/>
          <a:lstStyle/>
          <a:p>
            <a:r>
              <a:rPr lang="en-US" dirty="0"/>
              <a:t>Distance from the goal</a:t>
            </a:r>
          </a:p>
        </p:txBody>
      </p:sp>
      <p:sp>
        <p:nvSpPr>
          <p:cNvPr id="3" name="Content Placeholder 2">
            <a:extLst>
              <a:ext uri="{FF2B5EF4-FFF2-40B4-BE49-F238E27FC236}">
                <a16:creationId xmlns:a16="http://schemas.microsoft.com/office/drawing/2014/main" id="{83DE4955-9379-3D67-87ED-6F9F66C6B237}"/>
              </a:ext>
            </a:extLst>
          </p:cNvPr>
          <p:cNvSpPr>
            <a:spLocks noGrp="1"/>
          </p:cNvSpPr>
          <p:nvPr>
            <p:ph idx="1"/>
          </p:nvPr>
        </p:nvSpPr>
        <p:spPr/>
        <p:txBody>
          <a:bodyPr/>
          <a:lstStyle/>
          <a:p>
            <a:pPr marL="457200" indent="-457200">
              <a:buFont typeface="+mj-lt"/>
              <a:buAutoNum type="arabicPeriod"/>
            </a:pPr>
            <a:r>
              <a:rPr lang="en-US" b="0" i="0" dirty="0">
                <a:solidFill>
                  <a:srgbClr val="373737"/>
                </a:solidFill>
                <a:effectLst/>
                <a:latin typeface="Myriad Pro"/>
              </a:rPr>
              <a:t>Heuristics compute the distance from target to the exit</a:t>
            </a:r>
          </a:p>
          <a:p>
            <a:pPr marL="457200" indent="-457200">
              <a:buFont typeface="+mj-lt"/>
              <a:buAutoNum type="arabicPeriod"/>
            </a:pPr>
            <a:r>
              <a:rPr lang="en-US" b="0" i="0" dirty="0">
                <a:solidFill>
                  <a:srgbClr val="373737"/>
                </a:solidFill>
                <a:effectLst/>
                <a:latin typeface="Myriad Pro"/>
              </a:rPr>
              <a:t>Rush hour puzzle the cost to the goal is always greater than or equal to the steps (e.g. distance to the exit) that are required to move the target vehicle from its current place to the exit.</a:t>
            </a:r>
          </a:p>
          <a:p>
            <a:pPr marL="457200" indent="-457200">
              <a:buFont typeface="+mj-lt"/>
              <a:buAutoNum type="arabicPeriod"/>
            </a:pPr>
            <a:r>
              <a:rPr lang="en-US" b="0" i="0" dirty="0">
                <a:solidFill>
                  <a:srgbClr val="373737"/>
                </a:solidFill>
                <a:effectLst/>
                <a:latin typeface="Myriad Pro"/>
              </a:rPr>
              <a:t>Therefore, it is admissible and it never overestimates the cost to the goal.</a:t>
            </a:r>
          </a:p>
          <a:p>
            <a:pPr marL="457200" indent="-457200">
              <a:buFont typeface="+mj-lt"/>
              <a:buAutoNum type="arabicPeriod"/>
            </a:pPr>
            <a:endParaRPr lang="en-US" dirty="0"/>
          </a:p>
        </p:txBody>
      </p:sp>
    </p:spTree>
    <p:extLst>
      <p:ext uri="{BB962C8B-B14F-4D97-AF65-F5344CB8AC3E}">
        <p14:creationId xmlns:p14="http://schemas.microsoft.com/office/powerpoint/2010/main" val="262637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CEC1-0579-DC76-C534-8DA7855FC182}"/>
              </a:ext>
            </a:extLst>
          </p:cNvPr>
          <p:cNvSpPr>
            <a:spLocks noGrp="1"/>
          </p:cNvSpPr>
          <p:nvPr>
            <p:ph type="title"/>
          </p:nvPr>
        </p:nvSpPr>
        <p:spPr/>
        <p:txBody>
          <a:bodyPr/>
          <a:lstStyle/>
          <a:p>
            <a:r>
              <a:rPr lang="en-US" dirty="0"/>
              <a:t>number of blocking vehicles</a:t>
            </a:r>
          </a:p>
        </p:txBody>
      </p:sp>
      <p:sp>
        <p:nvSpPr>
          <p:cNvPr id="3" name="Content Placeholder 2">
            <a:extLst>
              <a:ext uri="{FF2B5EF4-FFF2-40B4-BE49-F238E27FC236}">
                <a16:creationId xmlns:a16="http://schemas.microsoft.com/office/drawing/2014/main" id="{B8ACA7CA-B36E-0A7A-3065-556169134208}"/>
              </a:ext>
            </a:extLst>
          </p:cNvPr>
          <p:cNvSpPr>
            <a:spLocks noGrp="1"/>
          </p:cNvSpPr>
          <p:nvPr>
            <p:ph idx="1"/>
          </p:nvPr>
        </p:nvSpPr>
        <p:spPr/>
        <p:txBody>
          <a:bodyPr/>
          <a:lstStyle/>
          <a:p>
            <a:pPr marL="457200" indent="-457200">
              <a:buFont typeface="+mj-lt"/>
              <a:buAutoNum type="arabicPeriod"/>
            </a:pPr>
            <a:r>
              <a:rPr lang="en-US" b="0" i="0" dirty="0">
                <a:solidFill>
                  <a:srgbClr val="373737"/>
                </a:solidFill>
                <a:effectLst/>
                <a:latin typeface="Myriad Pro"/>
              </a:rPr>
              <a:t>When there are vehicles blocking the way to the exit, these vehicles have to move.</a:t>
            </a:r>
          </a:p>
          <a:p>
            <a:pPr marL="457200" indent="-457200">
              <a:buFont typeface="+mj-lt"/>
              <a:buAutoNum type="arabicPeriod"/>
            </a:pPr>
            <a:r>
              <a:rPr lang="en-US" b="0" i="0" dirty="0">
                <a:solidFill>
                  <a:srgbClr val="373737"/>
                </a:solidFill>
                <a:effectLst/>
                <a:latin typeface="Myriad Pro"/>
              </a:rPr>
              <a:t> So, it is admissible and it never overestimates the cost to the goal</a:t>
            </a:r>
          </a:p>
          <a:p>
            <a:pPr marL="457200" indent="-457200">
              <a:buFont typeface="+mj-lt"/>
              <a:buAutoNum type="arabicPeriod"/>
            </a:pPr>
            <a:endParaRPr lang="en-US" dirty="0">
              <a:solidFill>
                <a:srgbClr val="373737"/>
              </a:solidFill>
              <a:latin typeface="Myriad Pro"/>
            </a:endParaRPr>
          </a:p>
          <a:p>
            <a:pPr marL="457200" indent="-457200">
              <a:buFont typeface="+mj-lt"/>
              <a:buAutoNum type="arabicPeriod"/>
            </a:pPr>
            <a:endParaRPr lang="en-US" dirty="0"/>
          </a:p>
        </p:txBody>
      </p:sp>
    </p:spTree>
    <p:extLst>
      <p:ext uri="{BB962C8B-B14F-4D97-AF65-F5344CB8AC3E}">
        <p14:creationId xmlns:p14="http://schemas.microsoft.com/office/powerpoint/2010/main" val="41181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F5BD-1AB8-9A6B-DF8A-1EFFB5359795}"/>
              </a:ext>
            </a:extLst>
          </p:cNvPr>
          <p:cNvSpPr>
            <a:spLocks noGrp="1"/>
          </p:cNvSpPr>
          <p:nvPr>
            <p:ph type="title"/>
          </p:nvPr>
        </p:nvSpPr>
        <p:spPr>
          <a:xfrm>
            <a:off x="652371" y="770021"/>
            <a:ext cx="10625229" cy="1024732"/>
          </a:xfrm>
        </p:spPr>
        <p:txBody>
          <a:bodyPr>
            <a:normAutofit fontScale="90000"/>
          </a:bodyPr>
          <a:lstStyle/>
          <a:p>
            <a:br>
              <a:rPr lang="en-US" dirty="0"/>
            </a:br>
            <a:r>
              <a:rPr lang="en-US" dirty="0"/>
              <a:t>The number of blocked positions </a:t>
            </a:r>
            <a:br>
              <a:rPr lang="en-US" dirty="0"/>
            </a:br>
            <a:endParaRPr lang="en-US" dirty="0"/>
          </a:p>
        </p:txBody>
      </p:sp>
      <p:sp>
        <p:nvSpPr>
          <p:cNvPr id="3" name="Content Placeholder 2">
            <a:extLst>
              <a:ext uri="{FF2B5EF4-FFF2-40B4-BE49-F238E27FC236}">
                <a16:creationId xmlns:a16="http://schemas.microsoft.com/office/drawing/2014/main" id="{6ABCCF6B-858C-871A-B088-A46EC546549B}"/>
              </a:ext>
            </a:extLst>
          </p:cNvPr>
          <p:cNvSpPr>
            <a:spLocks noGrp="1"/>
          </p:cNvSpPr>
          <p:nvPr>
            <p:ph idx="1"/>
          </p:nvPr>
        </p:nvSpPr>
        <p:spPr/>
        <p:txBody>
          <a:bodyPr/>
          <a:lstStyle/>
          <a:p>
            <a:pPr marL="457200" indent="-457200">
              <a:buFont typeface="+mj-lt"/>
              <a:buAutoNum type="arabicPeriod"/>
            </a:pPr>
            <a:r>
              <a:rPr lang="en-US" b="0" i="0" dirty="0">
                <a:solidFill>
                  <a:srgbClr val="373737"/>
                </a:solidFill>
                <a:effectLst/>
                <a:latin typeface="Myriad Pro"/>
              </a:rPr>
              <a:t>In rush hour puzzle, the cost to the goal is always greater than or equal to the positions  blocked from the target car A to the goal state.</a:t>
            </a:r>
          </a:p>
          <a:p>
            <a:pPr marL="457200" indent="-457200">
              <a:buFont typeface="+mj-lt"/>
              <a:buAutoNum type="arabicPeriod"/>
            </a:pPr>
            <a:r>
              <a:rPr lang="en-US" b="0" i="0" dirty="0">
                <a:solidFill>
                  <a:srgbClr val="373737"/>
                </a:solidFill>
                <a:effectLst/>
                <a:latin typeface="Myriad Pro"/>
              </a:rPr>
              <a:t>So, it is admissible and it never overestimates the cost to the goal</a:t>
            </a:r>
            <a:endParaRPr lang="en-US" dirty="0"/>
          </a:p>
          <a:p>
            <a:pPr marL="0" indent="0">
              <a:buNone/>
            </a:pPr>
            <a:endParaRPr lang="en-US" b="0" i="0" dirty="0">
              <a:solidFill>
                <a:srgbClr val="373737"/>
              </a:solidFill>
              <a:effectLst/>
              <a:latin typeface="Myriad Pro"/>
            </a:endParaRPr>
          </a:p>
          <a:p>
            <a:pPr marL="457200" indent="-457200">
              <a:buFont typeface="+mj-lt"/>
              <a:buAutoNum type="arabicPeriod"/>
            </a:pPr>
            <a:endParaRPr lang="en-US" b="0" i="0" dirty="0">
              <a:solidFill>
                <a:srgbClr val="373737"/>
              </a:solidFill>
              <a:effectLst/>
              <a:latin typeface="Myriad Pro"/>
            </a:endParaRPr>
          </a:p>
        </p:txBody>
      </p:sp>
    </p:spTree>
    <p:extLst>
      <p:ext uri="{BB962C8B-B14F-4D97-AF65-F5344CB8AC3E}">
        <p14:creationId xmlns:p14="http://schemas.microsoft.com/office/powerpoint/2010/main" val="109445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0167-BD74-4115-372B-803E954C920D}"/>
              </a:ext>
            </a:extLst>
          </p:cNvPr>
          <p:cNvSpPr>
            <a:spLocks noGrp="1"/>
          </p:cNvSpPr>
          <p:nvPr>
            <p:ph type="title"/>
          </p:nvPr>
        </p:nvSpPr>
        <p:spPr/>
        <p:txBody>
          <a:bodyPr>
            <a:normAutofit fontScale="90000"/>
          </a:bodyPr>
          <a:lstStyle/>
          <a:p>
            <a:r>
              <a:rPr lang="en-US" dirty="0"/>
              <a:t>The value of h1 multiplied by a constant </a:t>
            </a:r>
          </a:p>
        </p:txBody>
      </p:sp>
      <p:sp>
        <p:nvSpPr>
          <p:cNvPr id="3" name="Content Placeholder 2">
            <a:extLst>
              <a:ext uri="{FF2B5EF4-FFF2-40B4-BE49-F238E27FC236}">
                <a16:creationId xmlns:a16="http://schemas.microsoft.com/office/drawing/2014/main" id="{710EA5BC-0502-F52B-515C-B9C9BE708521}"/>
              </a:ext>
            </a:extLst>
          </p:cNvPr>
          <p:cNvSpPr>
            <a:spLocks noGrp="1"/>
          </p:cNvSpPr>
          <p:nvPr>
            <p:ph idx="1"/>
          </p:nvPr>
        </p:nvSpPr>
        <p:spPr/>
        <p:txBody>
          <a:bodyPr/>
          <a:lstStyle/>
          <a:p>
            <a:r>
              <a:rPr lang="en-US" dirty="0"/>
              <a:t>The heuristic can overestimate the cost the goal from the initial state to the goal</a:t>
            </a:r>
          </a:p>
          <a:p>
            <a:r>
              <a:rPr lang="en-US" dirty="0"/>
              <a:t>As the value of h1 is multiplied by a constant can be greater that than the actual cost therefore the heuristic is not admissible.</a:t>
            </a:r>
          </a:p>
          <a:p>
            <a:endParaRPr lang="en-US" dirty="0"/>
          </a:p>
          <a:p>
            <a:pPr marL="0" indent="0">
              <a:buNone/>
            </a:pPr>
            <a:endParaRPr lang="en-US" dirty="0"/>
          </a:p>
        </p:txBody>
      </p:sp>
    </p:spTree>
    <p:extLst>
      <p:ext uri="{BB962C8B-B14F-4D97-AF65-F5344CB8AC3E}">
        <p14:creationId xmlns:p14="http://schemas.microsoft.com/office/powerpoint/2010/main" val="391371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AB08-7B96-233F-08BC-D88671975FA3}"/>
              </a:ext>
            </a:extLst>
          </p:cNvPr>
          <p:cNvSpPr>
            <a:spLocks noGrp="1"/>
          </p:cNvSpPr>
          <p:nvPr>
            <p:ph type="title"/>
          </p:nvPr>
        </p:nvSpPr>
        <p:spPr/>
        <p:txBody>
          <a:bodyPr/>
          <a:lstStyle/>
          <a:p>
            <a:r>
              <a:rPr lang="en-US" dirty="0"/>
              <a:t>Interesting fact</a:t>
            </a:r>
          </a:p>
        </p:txBody>
      </p:sp>
      <p:sp>
        <p:nvSpPr>
          <p:cNvPr id="3" name="Content Placeholder 2">
            <a:extLst>
              <a:ext uri="{FF2B5EF4-FFF2-40B4-BE49-F238E27FC236}">
                <a16:creationId xmlns:a16="http://schemas.microsoft.com/office/drawing/2014/main" id="{27F4B679-49E8-14BD-C829-632585A0B91A}"/>
              </a:ext>
            </a:extLst>
          </p:cNvPr>
          <p:cNvSpPr>
            <a:spLocks noGrp="1"/>
          </p:cNvSpPr>
          <p:nvPr>
            <p:ph idx="1"/>
          </p:nvPr>
        </p:nvSpPr>
        <p:spPr/>
        <p:txBody>
          <a:bodyPr/>
          <a:lstStyle/>
          <a:p>
            <a:r>
              <a:rPr lang="en-US" dirty="0"/>
              <a:t>When the heuristic is not admissible, the solution and search path is greater then the uniform cost especially when we are using the h3 by multiplying a constant</a:t>
            </a:r>
          </a:p>
          <a:p>
            <a:endParaRPr lang="en-US" dirty="0"/>
          </a:p>
        </p:txBody>
      </p:sp>
    </p:spTree>
    <p:extLst>
      <p:ext uri="{BB962C8B-B14F-4D97-AF65-F5344CB8AC3E}">
        <p14:creationId xmlns:p14="http://schemas.microsoft.com/office/powerpoint/2010/main" val="2965105512"/>
      </p:ext>
    </p:extLst>
  </p:cSld>
  <p:clrMapOvr>
    <a:masterClrMapping/>
  </p:clrMapOvr>
</p:sld>
</file>

<file path=ppt/theme/theme1.xml><?xml version="1.0" encoding="utf-8"?>
<a:theme xmlns:a="http://schemas.openxmlformats.org/drawingml/2006/main" name="Citation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153</TotalTime>
  <Words>402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Grandview</vt:lpstr>
      <vt:lpstr>Grandview Display</vt:lpstr>
      <vt:lpstr>Myriad Pro</vt:lpstr>
      <vt:lpstr>CitationVTI</vt:lpstr>
      <vt:lpstr>COMP 472 MINIPROJECT 2 Rush hour</vt:lpstr>
      <vt:lpstr>Lowest cost </vt:lpstr>
      <vt:lpstr>Question 3</vt:lpstr>
      <vt:lpstr>Distance from the goal</vt:lpstr>
      <vt:lpstr>number of blocking vehicles</vt:lpstr>
      <vt:lpstr> The number of blocked positions  </vt:lpstr>
      <vt:lpstr>The value of h1 multiplied by a constant </vt:lpstr>
      <vt:lpstr>Interesting fact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472 MINIPROJECT 2 Rush hour</dc:title>
  <dc:creator>moetaz mohamed</dc:creator>
  <cp:lastModifiedBy>moetaz mohamed</cp:lastModifiedBy>
  <cp:revision>1</cp:revision>
  <dcterms:created xsi:type="dcterms:W3CDTF">2022-12-04T16:17:47Z</dcterms:created>
  <dcterms:modified xsi:type="dcterms:W3CDTF">2022-12-04T18:51:30Z</dcterms:modified>
</cp:coreProperties>
</file>