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7" r:id="rId4"/>
    <p:sldId id="260"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44D6A-3256-D205-A6A0-5838B9DF6910}" v="609" dt="2024-06-07T16:32:58.383"/>
    <p1510:client id="{3CAEB5A6-56C6-7CC6-FDEB-82A85E866EBA}" v="2788" dt="2024-06-06T14:08:14.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E3F12-A381-4845-8BA8-0E83BE3450E5}" type="datetimeFigureOut">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A5A9F-71CF-424A-95A6-F08ADFC6DE95}" type="slidenum">
              <a:t>‹#›</a:t>
            </a:fld>
            <a:endParaRPr lang="en-US"/>
          </a:p>
        </p:txBody>
      </p:sp>
    </p:spTree>
    <p:extLst>
      <p:ext uri="{BB962C8B-B14F-4D97-AF65-F5344CB8AC3E}">
        <p14:creationId xmlns:p14="http://schemas.microsoft.com/office/powerpoint/2010/main" val="189823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tlassian.com/data/business-intelligence/7-real-world-use-cas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intelligence provides valuable insights into customer behavior, market trends, and operational performance.</a:t>
            </a:r>
          </a:p>
          <a:p>
            <a:r>
              <a:rPr lang="en-US" dirty="0"/>
              <a:t>By understanding customer preferences and purchasing patterns, businesses can tailor their strategies to meet specific needs and preferences.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89A5A9F-71CF-424A-95A6-F08ADFC6DE95}" type="slidenum">
              <a:t>3</a:t>
            </a:fld>
            <a:endParaRPr lang="en-US"/>
          </a:p>
        </p:txBody>
      </p:sp>
    </p:spTree>
    <p:extLst>
      <p:ext uri="{BB962C8B-B14F-4D97-AF65-F5344CB8AC3E}">
        <p14:creationId xmlns:p14="http://schemas.microsoft.com/office/powerpoint/2010/main" val="3020131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intelligence provides valuable insights into customer behavior, market trends, and operational performance.</a:t>
            </a:r>
          </a:p>
          <a:p>
            <a:r>
              <a:rPr lang="en-US" dirty="0"/>
              <a:t>By understanding customer preferences and purchasing patterns, businesses can tailor their strategies to meet specific needs and preferences.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89A5A9F-71CF-424A-95A6-F08ADFC6DE95}" type="slidenum">
              <a:t>4</a:t>
            </a:fld>
            <a:endParaRPr lang="en-US"/>
          </a:p>
        </p:txBody>
      </p:sp>
    </p:spTree>
    <p:extLst>
      <p:ext uri="{BB962C8B-B14F-4D97-AF65-F5344CB8AC3E}">
        <p14:creationId xmlns:p14="http://schemas.microsoft.com/office/powerpoint/2010/main" val="204146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intelligence provides valuable insights into customer behavior, market trends, and operational performance.</a:t>
            </a:r>
          </a:p>
          <a:p>
            <a:r>
              <a:rPr lang="en-US" dirty="0"/>
              <a:t>By understanding customer preferences and purchasing patterns, businesses can tailor their strategies to meet specific needs and preferences.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89A5A9F-71CF-424A-95A6-F08ADFC6DE95}" type="slidenum">
              <a:t>5</a:t>
            </a:fld>
            <a:endParaRPr lang="en-US"/>
          </a:p>
        </p:txBody>
      </p:sp>
    </p:spTree>
    <p:extLst>
      <p:ext uri="{BB962C8B-B14F-4D97-AF65-F5344CB8AC3E}">
        <p14:creationId xmlns:p14="http://schemas.microsoft.com/office/powerpoint/2010/main" val="299092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intelligence provides valuable insights into customer behavior, market trends, and operational performance.</a:t>
            </a:r>
          </a:p>
          <a:p>
            <a:r>
              <a:rPr lang="en-US" dirty="0"/>
              <a:t>By understanding customer preferences and purchasing patterns, businesses can tailor their strategies to meet specific needs and preferences. </a:t>
            </a:r>
            <a:endParaRPr lang="en-US" dirty="0">
              <a:ea typeface="Calibri"/>
              <a:cs typeface="Calibri"/>
            </a:endParaRPr>
          </a:p>
          <a:p>
            <a:endParaRPr lang="en-US" dirty="0">
              <a:ea typeface="Calibri"/>
              <a:cs typeface="Calibri"/>
            </a:endParaRPr>
          </a:p>
          <a:p>
            <a:endParaRPr lang="en-US" dirty="0">
              <a:ea typeface="Calibri"/>
              <a:cs typeface="Calibri"/>
            </a:endParaRPr>
          </a:p>
          <a:p>
            <a:r>
              <a:rPr lang="en-US" dirty="0">
                <a:hlinkClick r:id="rId3"/>
              </a:rPr>
              <a:t>https://www.atlassian.com/data/business-intelligence/7-real-world-use-cases</a:t>
            </a:r>
            <a:endParaRPr lang="en-US" dirty="0">
              <a:ea typeface="Calibri" panose="020F0502020204030204"/>
              <a:cs typeface="Calibri" panose="020F0502020204030204"/>
              <a:hlinkClick r:id="rId3"/>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89A5A9F-71CF-424A-95A6-F08ADFC6DE95}" type="slidenum">
              <a:t>6</a:t>
            </a:fld>
            <a:endParaRPr lang="en-US"/>
          </a:p>
        </p:txBody>
      </p:sp>
    </p:spTree>
    <p:extLst>
      <p:ext uri="{BB962C8B-B14F-4D97-AF65-F5344CB8AC3E}">
        <p14:creationId xmlns:p14="http://schemas.microsoft.com/office/powerpoint/2010/main" val="373659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intelligence provides valuable insights into customer behavior, market trends, and operational performance.</a:t>
            </a:r>
          </a:p>
          <a:p>
            <a:r>
              <a:rPr lang="en-US" dirty="0"/>
              <a:t>By understanding customer preferences and purchasing patterns, businesses can tailor their strategies to meet specific needs and preferences. </a:t>
            </a:r>
            <a:endParaRPr lang="en-US" dirty="0">
              <a:ea typeface="Calibri"/>
              <a:cs typeface="Calibri"/>
            </a:endParaRPr>
          </a:p>
          <a:p>
            <a:endParaRPr lang="en-US" dirty="0">
              <a:ea typeface="Calibri"/>
              <a:cs typeface="Calibri"/>
            </a:endParaRPr>
          </a:p>
          <a:p>
            <a:r>
              <a:rPr lang="en-US" dirty="0">
                <a:ea typeface="Calibri"/>
                <a:cs typeface="Calibri"/>
              </a:rPr>
              <a:t>IP intellectual property.</a:t>
            </a:r>
          </a:p>
        </p:txBody>
      </p:sp>
      <p:sp>
        <p:nvSpPr>
          <p:cNvPr id="4" name="Slide Number Placeholder 3"/>
          <p:cNvSpPr>
            <a:spLocks noGrp="1"/>
          </p:cNvSpPr>
          <p:nvPr>
            <p:ph type="sldNum" sz="quarter" idx="5"/>
          </p:nvPr>
        </p:nvSpPr>
        <p:spPr/>
        <p:txBody>
          <a:bodyPr/>
          <a:lstStyle/>
          <a:p>
            <a:fld id="{F89A5A9F-71CF-424A-95A6-F08ADFC6DE95}" type="slidenum">
              <a:t>7</a:t>
            </a:fld>
            <a:endParaRPr lang="en-US"/>
          </a:p>
        </p:txBody>
      </p:sp>
    </p:spTree>
    <p:extLst>
      <p:ext uri="{BB962C8B-B14F-4D97-AF65-F5344CB8AC3E}">
        <p14:creationId xmlns:p14="http://schemas.microsoft.com/office/powerpoint/2010/main" val="221781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intelligence provides valuable insights into customer behavior, market trends, and operational performance.</a:t>
            </a:r>
          </a:p>
          <a:p>
            <a:r>
              <a:rPr lang="en-US" dirty="0"/>
              <a:t>By understanding customer preferences and purchasing patterns, businesses can tailor their strategies to meet specific needs and preferences. </a:t>
            </a:r>
            <a:endParaRPr lang="en-US" dirty="0">
              <a:ea typeface="Calibri"/>
              <a:cs typeface="Calibri"/>
            </a:endParaRPr>
          </a:p>
          <a:p>
            <a:endParaRPr lang="en-US" dirty="0">
              <a:ea typeface="Calibri"/>
              <a:cs typeface="Calibri"/>
            </a:endParaRPr>
          </a:p>
          <a:p>
            <a:r>
              <a:rPr lang="en-US" dirty="0">
                <a:ea typeface="Calibri"/>
                <a:cs typeface="Calibri"/>
              </a:rPr>
              <a:t>IP intellectual property.</a:t>
            </a:r>
          </a:p>
        </p:txBody>
      </p:sp>
      <p:sp>
        <p:nvSpPr>
          <p:cNvPr id="4" name="Slide Number Placeholder 3"/>
          <p:cNvSpPr>
            <a:spLocks noGrp="1"/>
          </p:cNvSpPr>
          <p:nvPr>
            <p:ph type="sldNum" sz="quarter" idx="5"/>
          </p:nvPr>
        </p:nvSpPr>
        <p:spPr/>
        <p:txBody>
          <a:bodyPr/>
          <a:lstStyle/>
          <a:p>
            <a:fld id="{F89A5A9F-71CF-424A-95A6-F08ADFC6DE95}" type="slidenum">
              <a:t>8</a:t>
            </a:fld>
            <a:endParaRPr lang="en-US"/>
          </a:p>
        </p:txBody>
      </p:sp>
    </p:spTree>
    <p:extLst>
      <p:ext uri="{BB962C8B-B14F-4D97-AF65-F5344CB8AC3E}">
        <p14:creationId xmlns:p14="http://schemas.microsoft.com/office/powerpoint/2010/main" val="376644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1522030" y="1209220"/>
            <a:ext cx="9147940" cy="2337238"/>
          </a:xfrm>
        </p:spPr>
        <p:txBody>
          <a:bodyPr anchor="b">
            <a:normAutofit/>
          </a:bodyPr>
          <a:lstStyle/>
          <a:p>
            <a:r>
              <a:rPr lang="en-US" sz="5600" dirty="0">
                <a:solidFill>
                  <a:srgbClr val="FFFFFF"/>
                </a:solidFill>
              </a:rPr>
              <a:t>Business Intelligent</a:t>
            </a:r>
          </a:p>
        </p:txBody>
      </p:sp>
      <p:sp>
        <p:nvSpPr>
          <p:cNvPr id="3" name="Subtitle 2"/>
          <p:cNvSpPr>
            <a:spLocks noGrp="1"/>
          </p:cNvSpPr>
          <p:nvPr>
            <p:ph type="subTitle" idx="1"/>
          </p:nvPr>
        </p:nvSpPr>
        <p:spPr>
          <a:xfrm>
            <a:off x="1522030" y="3605577"/>
            <a:ext cx="9147940" cy="1324303"/>
          </a:xfrm>
        </p:spPr>
        <p:txBody>
          <a:bodyPr anchor="t">
            <a:normAutofit/>
          </a:bodyPr>
          <a:lstStyle/>
          <a:p>
            <a:r>
              <a:rPr lang="en-US" sz="2000" dirty="0">
                <a:solidFill>
                  <a:srgbClr val="FFFFFF"/>
                </a:solidFill>
              </a:rPr>
              <a:t>By: Abdallah Salhab</a:t>
            </a:r>
          </a:p>
        </p:txBody>
      </p:sp>
      <p:sp>
        <p:nvSpPr>
          <p:cNvPr id="2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3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3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41" name="Straight Connector 4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A4D5D0E-B4BB-89D0-3873-5030E88F56CA}"/>
              </a:ext>
            </a:extLst>
          </p:cNvPr>
          <p:cNvSpPr>
            <a:spLocks noGrp="1"/>
          </p:cNvSpPr>
          <p:nvPr>
            <p:ph type="title"/>
          </p:nvPr>
        </p:nvSpPr>
        <p:spPr>
          <a:xfrm>
            <a:off x="487373" y="353307"/>
            <a:ext cx="8094885" cy="1088066"/>
          </a:xfrm>
        </p:spPr>
        <p:txBody>
          <a:bodyPr vert="horz" lIns="91440" tIns="45720" rIns="91440" bIns="45720" rtlCol="0" anchor="t">
            <a:normAutofit fontScale="90000"/>
          </a:bodyPr>
          <a:lstStyle/>
          <a:p>
            <a:pPr algn="r"/>
            <a:r>
              <a:rPr lang="en-US" sz="8000" dirty="0">
                <a:solidFill>
                  <a:srgbClr val="FFFFFF"/>
                </a:solidFill>
              </a:rPr>
              <a:t>Business intelligent</a:t>
            </a:r>
            <a:endParaRPr lang="en-US" sz="8000" kern="1200" dirty="0">
              <a:solidFill>
                <a:srgbClr val="FFFFFF"/>
              </a:solidFill>
              <a:latin typeface="+mj-lt"/>
              <a:ea typeface="+mj-ea"/>
              <a:cs typeface="+mj-cs"/>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3" name="TextBox 2">
            <a:extLst>
              <a:ext uri="{FF2B5EF4-FFF2-40B4-BE49-F238E27FC236}">
                <a16:creationId xmlns:a16="http://schemas.microsoft.com/office/drawing/2014/main" id="{4345A3BE-3F60-755F-190D-075BE757EBC7}"/>
              </a:ext>
            </a:extLst>
          </p:cNvPr>
          <p:cNvSpPr txBox="1"/>
          <p:nvPr/>
        </p:nvSpPr>
        <p:spPr>
          <a:xfrm>
            <a:off x="1288142" y="1632857"/>
            <a:ext cx="1026885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Arial"/>
              </a:rPr>
              <a:t>Business intelligent</a:t>
            </a:r>
            <a:r>
              <a:rPr lang="en-US" sz="2400" dirty="0">
                <a:latin typeface="Arial"/>
                <a:cs typeface="Arial"/>
              </a:rPr>
              <a:t>: is a technology-driven process for analyzing data and delivering actionable information that helps executives, managers and workers make informed business decisions.</a:t>
            </a:r>
          </a:p>
          <a:p>
            <a:endParaRPr lang="en-US" sz="2400" dirty="0">
              <a:latin typeface="Arial"/>
              <a:cs typeface="Arial"/>
            </a:endParaRPr>
          </a:p>
          <a:p>
            <a:r>
              <a:rPr lang="en-US" sz="2400" dirty="0">
                <a:latin typeface="Arial"/>
                <a:cs typeface="Arial"/>
              </a:rPr>
              <a:t>In my BI project I made a dashboard that is a tool that is used to show the business performance, the dashboard is operationally focused and is used to make tactical decisions. </a:t>
            </a:r>
          </a:p>
          <a:p>
            <a:endParaRPr lang="en-US" sz="2400" dirty="0">
              <a:latin typeface="Arial"/>
              <a:cs typeface="Arial"/>
            </a:endParaRPr>
          </a:p>
          <a:p>
            <a:r>
              <a:rPr lang="en-US" sz="2400" dirty="0">
                <a:latin typeface="Arial"/>
                <a:cs typeface="Arial"/>
              </a:rPr>
              <a:t>to visualize the data I used tables, cards, slicers, pie chart to contribution analysis and a scatter plot to make a correlation analysis</a:t>
            </a:r>
          </a:p>
        </p:txBody>
      </p:sp>
    </p:spTree>
    <p:extLst>
      <p:ext uri="{BB962C8B-B14F-4D97-AF65-F5344CB8AC3E}">
        <p14:creationId xmlns:p14="http://schemas.microsoft.com/office/powerpoint/2010/main" val="347990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9B7CAB3-7CD4-957A-018D-1D8D50E55CE7}"/>
              </a:ext>
            </a:extLst>
          </p:cNvPr>
          <p:cNvSpPr>
            <a:spLocks noGrp="1"/>
          </p:cNvSpPr>
          <p:nvPr>
            <p:ph type="title"/>
          </p:nvPr>
        </p:nvSpPr>
        <p:spPr>
          <a:xfrm>
            <a:off x="1301261" y="590062"/>
            <a:ext cx="9075880" cy="797353"/>
          </a:xfrm>
        </p:spPr>
        <p:txBody>
          <a:bodyPr vert="horz" lIns="91440" tIns="45720" rIns="91440" bIns="45720" rtlCol="0" anchor="b">
            <a:normAutofit fontScale="90000"/>
          </a:bodyPr>
          <a:lstStyle/>
          <a:p>
            <a:r>
              <a:rPr lang="en-US" b="1" dirty="0">
                <a:solidFill>
                  <a:srgbClr val="292929"/>
                </a:solidFill>
              </a:rPr>
              <a:t>Business Intelligence in Decision Making</a:t>
            </a:r>
            <a:endParaRPr lang="en-US" dirty="0">
              <a:solidFill>
                <a:srgbClr val="000000"/>
              </a:solidFill>
            </a:endParaRPr>
          </a:p>
        </p:txBody>
      </p: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2" name="Straight Connector 4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E552A1-19C4-844D-65A8-0E070F625232}"/>
              </a:ext>
            </a:extLst>
          </p:cNvPr>
          <p:cNvSpPr txBox="1"/>
          <p:nvPr/>
        </p:nvSpPr>
        <p:spPr>
          <a:xfrm>
            <a:off x="1242957" y="1709535"/>
            <a:ext cx="1046384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Data driven decision making:</a:t>
            </a:r>
          </a:p>
          <a:p>
            <a:r>
              <a:rPr lang="en-US" sz="2400" dirty="0">
                <a:solidFill>
                  <a:srgbClr val="292929"/>
                </a:solidFill>
                <a:ea typeface="+mn-lt"/>
                <a:cs typeface="+mn-lt"/>
              </a:rPr>
              <a:t>Business intelligence plays and important roles when it comes to making data driven decisions, as the BI tools gives decision makers access to accurate and real time data that will improve the decision making. And the data can be integrated from various sources such as data bases, cloud, spread sheet.</a:t>
            </a:r>
            <a:endParaRPr lang="en-US" sz="2400" dirty="0">
              <a:solidFill>
                <a:srgbClr val="292929"/>
              </a:solidFill>
            </a:endParaRPr>
          </a:p>
          <a:p>
            <a:endParaRPr lang="en-US" sz="2400" dirty="0">
              <a:solidFill>
                <a:srgbClr val="292929"/>
              </a:solidFill>
            </a:endParaRPr>
          </a:p>
          <a:p>
            <a:r>
              <a:rPr lang="en-US" sz="2400" b="1" dirty="0">
                <a:solidFill>
                  <a:srgbClr val="292929"/>
                </a:solidFill>
              </a:rPr>
              <a:t>Advance reporting and Dashboards:</a:t>
            </a:r>
          </a:p>
          <a:p>
            <a:r>
              <a:rPr lang="en-US" sz="2400" dirty="0">
                <a:solidFill>
                  <a:srgbClr val="292929"/>
                </a:solidFill>
              </a:rPr>
              <a:t>BI tools can be used to generate reports and to make dashboards that gives important insights about the business to make them understand the patterns and trends and to help with the decision making.</a:t>
            </a:r>
          </a:p>
          <a:p>
            <a:endParaRPr lang="en-US" sz="2400" dirty="0">
              <a:solidFill>
                <a:srgbClr val="292929"/>
              </a:solidFill>
            </a:endParaRPr>
          </a:p>
          <a:p>
            <a:endParaRPr lang="en-US" sz="2400" dirty="0">
              <a:solidFill>
                <a:srgbClr val="292929"/>
              </a:solidFill>
            </a:endParaRPr>
          </a:p>
          <a:p>
            <a:endParaRPr lang="en-US" sz="2400" dirty="0">
              <a:solidFill>
                <a:srgbClr val="292929"/>
              </a:solidFill>
            </a:endParaRPr>
          </a:p>
        </p:txBody>
      </p:sp>
    </p:spTree>
    <p:extLst>
      <p:ext uri="{BB962C8B-B14F-4D97-AF65-F5344CB8AC3E}">
        <p14:creationId xmlns:p14="http://schemas.microsoft.com/office/powerpoint/2010/main" val="328968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9B7CAB3-7CD4-957A-018D-1D8D50E55CE7}"/>
              </a:ext>
            </a:extLst>
          </p:cNvPr>
          <p:cNvSpPr>
            <a:spLocks noGrp="1"/>
          </p:cNvSpPr>
          <p:nvPr>
            <p:ph type="title"/>
          </p:nvPr>
        </p:nvSpPr>
        <p:spPr>
          <a:xfrm>
            <a:off x="1301261" y="590062"/>
            <a:ext cx="9075880" cy="797353"/>
          </a:xfrm>
        </p:spPr>
        <p:txBody>
          <a:bodyPr vert="horz" lIns="91440" tIns="45720" rIns="91440" bIns="45720" rtlCol="0" anchor="b">
            <a:normAutofit fontScale="90000"/>
          </a:bodyPr>
          <a:lstStyle/>
          <a:p>
            <a:r>
              <a:rPr lang="en-US" b="1" dirty="0">
                <a:solidFill>
                  <a:srgbClr val="292929"/>
                </a:solidFill>
              </a:rPr>
              <a:t>Business Intelligence in Decision Making</a:t>
            </a:r>
            <a:endParaRPr lang="en-US" dirty="0">
              <a:solidFill>
                <a:srgbClr val="000000"/>
              </a:solidFill>
            </a:endParaRPr>
          </a:p>
        </p:txBody>
      </p: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2" name="Straight Connector 4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E552A1-19C4-844D-65A8-0E070F625232}"/>
              </a:ext>
            </a:extLst>
          </p:cNvPr>
          <p:cNvSpPr txBox="1"/>
          <p:nvPr/>
        </p:nvSpPr>
        <p:spPr>
          <a:xfrm>
            <a:off x="1242957" y="1709535"/>
            <a:ext cx="1046384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Improve Operational Efficiency:</a:t>
            </a:r>
            <a:endParaRPr lang="en-US" sz="2400" b="1" dirty="0"/>
          </a:p>
          <a:p>
            <a:r>
              <a:rPr lang="en-US" sz="2400" dirty="0">
                <a:solidFill>
                  <a:srgbClr val="000000"/>
                </a:solidFill>
              </a:rPr>
              <a:t>BI tools can automate data collection and analysis, so that the decision makers focus no making strategic decisions instead of wasting time on data collection and management.</a:t>
            </a:r>
          </a:p>
          <a:p>
            <a:endParaRPr lang="en-US" sz="2400" dirty="0">
              <a:solidFill>
                <a:srgbClr val="000000"/>
              </a:solidFill>
            </a:endParaRPr>
          </a:p>
          <a:p>
            <a:r>
              <a:rPr lang="en-US" sz="2400" b="1" dirty="0">
                <a:solidFill>
                  <a:srgbClr val="000000"/>
                </a:solidFill>
              </a:rPr>
              <a:t>Enhance collaboration:</a:t>
            </a:r>
          </a:p>
          <a:p>
            <a:r>
              <a:rPr lang="en-US" sz="2400" dirty="0">
                <a:solidFill>
                  <a:srgbClr val="292929"/>
                </a:solidFill>
              </a:rPr>
              <a:t>BI tools have collaboration features that allows multiple users to access and discuss</a:t>
            </a:r>
            <a:r>
              <a:rPr lang="en-US" sz="2400">
                <a:solidFill>
                  <a:srgbClr val="292929"/>
                </a:solidFill>
              </a:rPr>
              <a:t> the insights to improve the decision making.</a:t>
            </a:r>
          </a:p>
          <a:p>
            <a:endParaRPr lang="en-US" sz="2400" dirty="0">
              <a:solidFill>
                <a:srgbClr val="292929"/>
              </a:solidFill>
            </a:endParaRPr>
          </a:p>
          <a:p>
            <a:r>
              <a:rPr lang="en-US" sz="2400" b="1" dirty="0">
                <a:solidFill>
                  <a:srgbClr val="292929"/>
                </a:solidFill>
              </a:rPr>
              <a:t>Alerts and notifications:</a:t>
            </a:r>
          </a:p>
          <a:p>
            <a:r>
              <a:rPr lang="en-US" sz="2400" dirty="0">
                <a:solidFill>
                  <a:srgbClr val="292929"/>
                </a:solidFill>
              </a:rPr>
              <a:t>BI tools allow the configuration of alerts if a condition is met to make decision makers aware of any important changes.</a:t>
            </a:r>
          </a:p>
          <a:p>
            <a:endParaRPr lang="en-US" sz="2400" dirty="0">
              <a:solidFill>
                <a:srgbClr val="292929"/>
              </a:solidFill>
            </a:endParaRPr>
          </a:p>
          <a:p>
            <a:endParaRPr lang="en-US" sz="2400" dirty="0">
              <a:solidFill>
                <a:srgbClr val="292929"/>
              </a:solidFill>
            </a:endParaRPr>
          </a:p>
        </p:txBody>
      </p:sp>
    </p:spTree>
    <p:extLst>
      <p:ext uri="{BB962C8B-B14F-4D97-AF65-F5344CB8AC3E}">
        <p14:creationId xmlns:p14="http://schemas.microsoft.com/office/powerpoint/2010/main" val="339326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9B7CAB3-7CD4-957A-018D-1D8D50E55CE7}"/>
              </a:ext>
            </a:extLst>
          </p:cNvPr>
          <p:cNvSpPr>
            <a:spLocks noGrp="1"/>
          </p:cNvSpPr>
          <p:nvPr>
            <p:ph type="title"/>
          </p:nvPr>
        </p:nvSpPr>
        <p:spPr>
          <a:xfrm>
            <a:off x="1301261" y="158741"/>
            <a:ext cx="9075880" cy="797353"/>
          </a:xfrm>
        </p:spPr>
        <p:txBody>
          <a:bodyPr vert="horz" lIns="91440" tIns="45720" rIns="91440" bIns="45720" rtlCol="0" anchor="b">
            <a:normAutofit/>
          </a:bodyPr>
          <a:lstStyle/>
          <a:p>
            <a:r>
              <a:rPr lang="en-US" b="1" dirty="0">
                <a:solidFill>
                  <a:srgbClr val="292929"/>
                </a:solidFill>
              </a:rPr>
              <a:t>Business that benefited from BI tools</a:t>
            </a:r>
            <a:endParaRPr lang="en-US" dirty="0">
              <a:solidFill>
                <a:srgbClr val="000000"/>
              </a:solidFill>
            </a:endParaRPr>
          </a:p>
        </p:txBody>
      </p: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2" name="Straight Connector 4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C0E108-30C0-89CC-00DE-1034C7827D6A}"/>
              </a:ext>
            </a:extLst>
          </p:cNvPr>
          <p:cNvSpPr txBox="1"/>
          <p:nvPr/>
        </p:nvSpPr>
        <p:spPr>
          <a:xfrm>
            <a:off x="1380226" y="784792"/>
            <a:ext cx="10794520"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New York shipping exchange: It is a shipping company that is working to improve the process of shipping overseas</a:t>
            </a:r>
          </a:p>
          <a:p>
            <a:endParaRPr lang="en-US" sz="2800" dirty="0"/>
          </a:p>
          <a:p>
            <a:r>
              <a:rPr lang="en-US" sz="2800" dirty="0"/>
              <a:t>To look at the company's performance, the data was manually extracted from their proprietary application and from cloud apps that then was inserted in excel, that meant that measuring the company performance was wasting time and effort and only few had access to it.</a:t>
            </a:r>
          </a:p>
          <a:p>
            <a:r>
              <a:rPr lang="en-US" sz="2800" dirty="0"/>
              <a:t>To fix that the company decided to use BI tools and to give everyone at the company access to it, this way the data is centralized in one system that is easy to use and to analyze the data in it, run queries, make dashboards, and create reports. </a:t>
            </a:r>
          </a:p>
          <a:p>
            <a:r>
              <a:rPr lang="en-US" sz="2800" dirty="0"/>
              <a:t>And this is how they became efficient.</a:t>
            </a:r>
          </a:p>
        </p:txBody>
      </p:sp>
      <p:pic>
        <p:nvPicPr>
          <p:cNvPr id="3" name="Picture 2" descr="NYSHEX Announces Strong 2020 with +200% Growth Driven by Innovation of  Two-Way Committed Contracts | DC Velocity">
            <a:extLst>
              <a:ext uri="{FF2B5EF4-FFF2-40B4-BE49-F238E27FC236}">
                <a16:creationId xmlns:a16="http://schemas.microsoft.com/office/drawing/2014/main" id="{6250ED58-5F11-4C0A-4E34-070C1C23224E}"/>
              </a:ext>
            </a:extLst>
          </p:cNvPr>
          <p:cNvPicPr>
            <a:picLocks noChangeAspect="1"/>
          </p:cNvPicPr>
          <p:nvPr/>
        </p:nvPicPr>
        <p:blipFill>
          <a:blip r:embed="rId3"/>
          <a:stretch>
            <a:fillRect/>
          </a:stretch>
        </p:blipFill>
        <p:spPr>
          <a:xfrm rot="-5400000">
            <a:off x="-2514600" y="2877180"/>
            <a:ext cx="6395049" cy="1233039"/>
          </a:xfrm>
          <a:prstGeom prst="rect">
            <a:avLst/>
          </a:prstGeom>
        </p:spPr>
      </p:pic>
    </p:spTree>
    <p:extLst>
      <p:ext uri="{BB962C8B-B14F-4D97-AF65-F5344CB8AC3E}">
        <p14:creationId xmlns:p14="http://schemas.microsoft.com/office/powerpoint/2010/main" val="210287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9B7CAB3-7CD4-957A-018D-1D8D50E55CE7}"/>
              </a:ext>
            </a:extLst>
          </p:cNvPr>
          <p:cNvSpPr>
            <a:spLocks noGrp="1"/>
          </p:cNvSpPr>
          <p:nvPr>
            <p:ph type="title"/>
          </p:nvPr>
        </p:nvSpPr>
        <p:spPr>
          <a:xfrm>
            <a:off x="1301261" y="590062"/>
            <a:ext cx="9075880" cy="797353"/>
          </a:xfrm>
        </p:spPr>
        <p:txBody>
          <a:bodyPr vert="horz" lIns="91440" tIns="45720" rIns="91440" bIns="45720" rtlCol="0" anchor="b">
            <a:normAutofit/>
          </a:bodyPr>
          <a:lstStyle/>
          <a:p>
            <a:r>
              <a:rPr lang="en-US" b="1" dirty="0">
                <a:solidFill>
                  <a:srgbClr val="292929"/>
                </a:solidFill>
              </a:rPr>
              <a:t>Business that benefited from BI tools</a:t>
            </a:r>
            <a:endParaRPr lang="en-US" dirty="0">
              <a:solidFill>
                <a:srgbClr val="000000"/>
              </a:solidFill>
            </a:endParaRPr>
          </a:p>
        </p:txBody>
      </p: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2" name="Straight Connector 4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C0E108-30C0-89CC-00DE-1034C7827D6A}"/>
              </a:ext>
            </a:extLst>
          </p:cNvPr>
          <p:cNvSpPr txBox="1"/>
          <p:nvPr/>
        </p:nvSpPr>
        <p:spPr>
          <a:xfrm>
            <a:off x="1380226" y="1719321"/>
            <a:ext cx="1017629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t>Others:</a:t>
            </a:r>
          </a:p>
          <a:p>
            <a:r>
              <a:rPr lang="en-US" sz="2800" b="1" dirty="0">
                <a:ea typeface="+mn-lt"/>
                <a:cs typeface="+mn-lt"/>
              </a:rPr>
              <a:t>-Data Robot</a:t>
            </a:r>
          </a:p>
          <a:p>
            <a:endParaRPr lang="en-US" sz="2800" b="1" dirty="0">
              <a:ea typeface="+mn-lt"/>
              <a:cs typeface="+mn-lt"/>
            </a:endParaRPr>
          </a:p>
          <a:p>
            <a:r>
              <a:rPr lang="en-US" sz="2800" b="1" dirty="0">
                <a:ea typeface="+mn-lt"/>
                <a:cs typeface="+mn-lt"/>
              </a:rPr>
              <a:t>-Bug crowd</a:t>
            </a:r>
          </a:p>
          <a:p>
            <a:endParaRPr lang="en-US" sz="2800" b="1" dirty="0">
              <a:ea typeface="+mn-lt"/>
              <a:cs typeface="+mn-lt"/>
            </a:endParaRPr>
          </a:p>
          <a:p>
            <a:r>
              <a:rPr lang="en-US" sz="2800" b="1" dirty="0">
                <a:ea typeface="+mn-lt"/>
                <a:cs typeface="+mn-lt"/>
              </a:rPr>
              <a:t>-Clever</a:t>
            </a:r>
          </a:p>
          <a:p>
            <a:endParaRPr lang="en-US" sz="2800" b="1" dirty="0">
              <a:ea typeface="+mn-lt"/>
              <a:cs typeface="+mn-lt"/>
            </a:endParaRPr>
          </a:p>
          <a:p>
            <a:r>
              <a:rPr lang="en-US" sz="2800" b="1" dirty="0">
                <a:ea typeface="+mn-lt"/>
                <a:cs typeface="+mn-lt"/>
              </a:rPr>
              <a:t>-Reddit</a:t>
            </a:r>
            <a:endParaRPr lang="en-US" sz="4000" b="1" dirty="0" err="1">
              <a:solidFill>
                <a:srgbClr val="FF0000"/>
              </a:solidFill>
              <a:ea typeface="+mn-lt"/>
              <a:cs typeface="+mn-lt"/>
            </a:endParaRPr>
          </a:p>
          <a:p>
            <a:endParaRPr lang="en-US" sz="2800" dirty="0">
              <a:ea typeface="+mn-lt"/>
              <a:cs typeface="+mn-lt"/>
            </a:endParaRPr>
          </a:p>
        </p:txBody>
      </p:sp>
    </p:spTree>
    <p:extLst>
      <p:ext uri="{BB962C8B-B14F-4D97-AF65-F5344CB8AC3E}">
        <p14:creationId xmlns:p14="http://schemas.microsoft.com/office/powerpoint/2010/main" val="165406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9B7CAB3-7CD4-957A-018D-1D8D50E55CE7}"/>
              </a:ext>
            </a:extLst>
          </p:cNvPr>
          <p:cNvSpPr>
            <a:spLocks noGrp="1"/>
          </p:cNvSpPr>
          <p:nvPr>
            <p:ph type="title"/>
          </p:nvPr>
        </p:nvSpPr>
        <p:spPr>
          <a:xfrm>
            <a:off x="1229374" y="590062"/>
            <a:ext cx="9075880" cy="797353"/>
          </a:xfrm>
        </p:spPr>
        <p:txBody>
          <a:bodyPr vert="horz" lIns="91440" tIns="45720" rIns="91440" bIns="45720" rtlCol="0" anchor="b">
            <a:normAutofit/>
          </a:bodyPr>
          <a:lstStyle/>
          <a:p>
            <a:r>
              <a:rPr lang="en-US" b="1" dirty="0">
                <a:solidFill>
                  <a:srgbClr val="292929"/>
                </a:solidFill>
              </a:rPr>
              <a:t>Ensuring secure utilization of BI tools</a:t>
            </a:r>
          </a:p>
        </p:txBody>
      </p: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2" name="Straight Connector 4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C0E108-30C0-89CC-00DE-1034C7827D6A}"/>
              </a:ext>
            </a:extLst>
          </p:cNvPr>
          <p:cNvSpPr txBox="1"/>
          <p:nvPr/>
        </p:nvSpPr>
        <p:spPr>
          <a:xfrm>
            <a:off x="1380226" y="1719321"/>
            <a:ext cx="10176294"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There are some points that must be considered when using BI tools  to ensure secure usage of it like to protect the sensitive data that might be secrete or private data, to maintain policies and compliance with either the industry or the laws regulations, to avoid mistakes when visualizing data like to misrepresent data or to violate IP rights ... and to use any external data under the usage agreement and under IP rights and to ensure its privacy, to avoid any risks financially, legally or event risking the costumers loyalty.</a:t>
            </a:r>
          </a:p>
          <a:p>
            <a:endParaRPr lang="en-US" sz="2800" b="1" dirty="0">
              <a:ea typeface="+mn-lt"/>
              <a:cs typeface="+mn-lt"/>
            </a:endParaRPr>
          </a:p>
          <a:p>
            <a:endParaRPr lang="en-US" sz="2800" b="1" dirty="0">
              <a:ea typeface="+mn-lt"/>
              <a:cs typeface="+mn-lt"/>
            </a:endParaRPr>
          </a:p>
          <a:p>
            <a:endParaRPr lang="en-US" sz="2800" b="1">
              <a:ea typeface="+mn-lt"/>
              <a:cs typeface="+mn-lt"/>
            </a:endParaRPr>
          </a:p>
          <a:p>
            <a:endParaRPr lang="en-US" sz="2800" dirty="0">
              <a:ea typeface="+mn-lt"/>
              <a:cs typeface="+mn-lt"/>
            </a:endParaRPr>
          </a:p>
        </p:txBody>
      </p:sp>
    </p:spTree>
    <p:extLst>
      <p:ext uri="{BB962C8B-B14F-4D97-AF65-F5344CB8AC3E}">
        <p14:creationId xmlns:p14="http://schemas.microsoft.com/office/powerpoint/2010/main" val="97180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9B7CAB3-7CD4-957A-018D-1D8D50E55CE7}"/>
              </a:ext>
            </a:extLst>
          </p:cNvPr>
          <p:cNvSpPr>
            <a:spLocks noGrp="1"/>
          </p:cNvSpPr>
          <p:nvPr>
            <p:ph type="title"/>
          </p:nvPr>
        </p:nvSpPr>
        <p:spPr>
          <a:xfrm>
            <a:off x="1229374" y="590062"/>
            <a:ext cx="9075880" cy="797353"/>
          </a:xfrm>
        </p:spPr>
        <p:txBody>
          <a:bodyPr vert="horz" lIns="91440" tIns="45720" rIns="91440" bIns="45720" rtlCol="0" anchor="b">
            <a:normAutofit/>
          </a:bodyPr>
          <a:lstStyle/>
          <a:p>
            <a:r>
              <a:rPr lang="en-US" b="1" dirty="0">
                <a:solidFill>
                  <a:srgbClr val="292929"/>
                </a:solidFill>
              </a:rPr>
              <a:t>Ensuring secure utilization of BI tools</a:t>
            </a:r>
          </a:p>
        </p:txBody>
      </p: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2" name="Straight Connector 4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C0E108-30C0-89CC-00DE-1034C7827D6A}"/>
              </a:ext>
            </a:extLst>
          </p:cNvPr>
          <p:cNvSpPr txBox="1"/>
          <p:nvPr/>
        </p:nvSpPr>
        <p:spPr>
          <a:xfrm>
            <a:off x="1380226" y="1719321"/>
            <a:ext cx="10176294"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To Medigate all that: </a:t>
            </a:r>
          </a:p>
          <a:p>
            <a:r>
              <a:rPr lang="en-US" sz="2800" dirty="0">
                <a:ea typeface="+mn-lt"/>
                <a:cs typeface="+mn-lt"/>
              </a:rPr>
              <a:t> The data must be secured by sitting data encryption, data prevention loss, to make the data resilience to make the data protected from any malwares and breaches.</a:t>
            </a:r>
            <a:endParaRPr lang="en-US" sz="2800" b="1" dirty="0">
              <a:ea typeface="+mn-lt"/>
              <a:cs typeface="+mn-lt"/>
            </a:endParaRPr>
          </a:p>
          <a:p>
            <a:endParaRPr lang="en-US" sz="2800" dirty="0">
              <a:ea typeface="+mn-lt"/>
              <a:cs typeface="+mn-lt"/>
            </a:endParaRPr>
          </a:p>
          <a:p>
            <a:r>
              <a:rPr lang="en-US" sz="2800" dirty="0">
                <a:ea typeface="+mn-lt"/>
                <a:cs typeface="+mn-lt"/>
              </a:rPr>
              <a:t>Client's data must be secured also by making them set up two factor authentication and row level security.</a:t>
            </a:r>
          </a:p>
          <a:p>
            <a:endParaRPr lang="en-US" sz="2800" b="1">
              <a:ea typeface="+mn-lt"/>
              <a:cs typeface="+mn-lt"/>
            </a:endParaRPr>
          </a:p>
          <a:p>
            <a:endParaRPr lang="en-US" sz="2800" dirty="0">
              <a:ea typeface="+mn-lt"/>
              <a:cs typeface="+mn-lt"/>
            </a:endParaRPr>
          </a:p>
        </p:txBody>
      </p:sp>
    </p:spTree>
    <p:extLst>
      <p:ext uri="{BB962C8B-B14F-4D97-AF65-F5344CB8AC3E}">
        <p14:creationId xmlns:p14="http://schemas.microsoft.com/office/powerpoint/2010/main" val="2656311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Business Intelligent</vt:lpstr>
      <vt:lpstr>Business intelligent</vt:lpstr>
      <vt:lpstr>Business Intelligence in Decision Making</vt:lpstr>
      <vt:lpstr>Business Intelligence in Decision Making</vt:lpstr>
      <vt:lpstr>Business that benefited from BI tools</vt:lpstr>
      <vt:lpstr>Business that benefited from BI tools</vt:lpstr>
      <vt:lpstr>Ensuring secure utilization of BI tools</vt:lpstr>
      <vt:lpstr>Ensuring secure utilization of BI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595</cp:revision>
  <dcterms:created xsi:type="dcterms:W3CDTF">2024-06-03T13:06:26Z</dcterms:created>
  <dcterms:modified xsi:type="dcterms:W3CDTF">2024-06-08T11:24:20Z</dcterms:modified>
</cp:coreProperties>
</file>