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57227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5E15F-AF4D-4700-8F9E-15EB063203B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67495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792306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3411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3456854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325278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304740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4259715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34051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46555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38154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5E15F-AF4D-4700-8F9E-15EB063203B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18861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5E15F-AF4D-4700-8F9E-15EB063203B7}"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753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38760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17613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E5E15F-AF4D-4700-8F9E-15EB063203B7}" type="datetimeFigureOut">
              <a:rPr lang="en-US" smtClean="0"/>
              <a:t>1/26/2023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195929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5E15F-AF4D-4700-8F9E-15EB063203B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E7C4A-6EEB-47C6-BF8B-B20601C7DE65}" type="slidenum">
              <a:rPr lang="en-US" smtClean="0"/>
              <a:t>‹#›</a:t>
            </a:fld>
            <a:endParaRPr lang="en-US"/>
          </a:p>
        </p:txBody>
      </p:sp>
    </p:spTree>
    <p:extLst>
      <p:ext uri="{BB962C8B-B14F-4D97-AF65-F5344CB8AC3E}">
        <p14:creationId xmlns:p14="http://schemas.microsoft.com/office/powerpoint/2010/main" val="232476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E5E15F-AF4D-4700-8F9E-15EB063203B7}" type="datetimeFigureOut">
              <a:rPr lang="en-US" smtClean="0"/>
              <a:t>1/26/2023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2E7C4A-6EEB-47C6-BF8B-B20601C7DE65}" type="slidenum">
              <a:rPr lang="en-US" smtClean="0"/>
              <a:t>‹#›</a:t>
            </a:fld>
            <a:endParaRPr lang="en-US"/>
          </a:p>
        </p:txBody>
      </p:sp>
    </p:spTree>
    <p:extLst>
      <p:ext uri="{BB962C8B-B14F-4D97-AF65-F5344CB8AC3E}">
        <p14:creationId xmlns:p14="http://schemas.microsoft.com/office/powerpoint/2010/main" val="1582907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2DE42-99D3-4603-B8FE-DB0439EF03A6}"/>
              </a:ext>
            </a:extLst>
          </p:cNvPr>
          <p:cNvSpPr>
            <a:spLocks noGrp="1"/>
          </p:cNvSpPr>
          <p:nvPr>
            <p:ph type="title"/>
          </p:nvPr>
        </p:nvSpPr>
        <p:spPr>
          <a:xfrm>
            <a:off x="646111" y="452718"/>
            <a:ext cx="5282769" cy="1400530"/>
          </a:xfrm>
        </p:spPr>
        <p:txBody>
          <a:bodyPr/>
          <a:lstStyle/>
          <a:p>
            <a:r>
              <a:rPr lang="en-US" dirty="0"/>
              <a:t>The accessing and information app</a:t>
            </a:r>
          </a:p>
        </p:txBody>
      </p:sp>
      <p:pic>
        <p:nvPicPr>
          <p:cNvPr id="5" name="Picture 4">
            <a:extLst>
              <a:ext uri="{FF2B5EF4-FFF2-40B4-BE49-F238E27FC236}">
                <a16:creationId xmlns:a16="http://schemas.microsoft.com/office/drawing/2014/main" id="{FCECD2AD-B91C-4BD5-8C81-8A74884BA507}"/>
              </a:ext>
            </a:extLst>
          </p:cNvPr>
          <p:cNvPicPr>
            <a:picLocks noChangeAspect="1"/>
          </p:cNvPicPr>
          <p:nvPr/>
        </p:nvPicPr>
        <p:blipFill>
          <a:blip r:embed="rId2"/>
          <a:stretch>
            <a:fillRect/>
          </a:stretch>
        </p:blipFill>
        <p:spPr>
          <a:xfrm>
            <a:off x="5928880" y="0"/>
            <a:ext cx="6263120" cy="4476043"/>
          </a:xfrm>
          <a:prstGeom prst="rect">
            <a:avLst/>
          </a:prstGeom>
        </p:spPr>
      </p:pic>
      <p:pic>
        <p:nvPicPr>
          <p:cNvPr id="6" name="Picture 5">
            <a:extLst>
              <a:ext uri="{FF2B5EF4-FFF2-40B4-BE49-F238E27FC236}">
                <a16:creationId xmlns:a16="http://schemas.microsoft.com/office/drawing/2014/main" id="{E27126E6-CC9E-483C-93CF-619B9FE0290A}"/>
              </a:ext>
            </a:extLst>
          </p:cNvPr>
          <p:cNvPicPr>
            <a:picLocks noChangeAspect="1"/>
          </p:cNvPicPr>
          <p:nvPr/>
        </p:nvPicPr>
        <p:blipFill>
          <a:blip r:embed="rId3"/>
          <a:stretch>
            <a:fillRect/>
          </a:stretch>
        </p:blipFill>
        <p:spPr>
          <a:xfrm>
            <a:off x="0" y="2381956"/>
            <a:ext cx="5969711" cy="4476043"/>
          </a:xfrm>
          <a:prstGeom prst="rect">
            <a:avLst/>
          </a:prstGeom>
        </p:spPr>
      </p:pic>
      <p:sp>
        <p:nvSpPr>
          <p:cNvPr id="7" name="TextBox 6">
            <a:extLst>
              <a:ext uri="{FF2B5EF4-FFF2-40B4-BE49-F238E27FC236}">
                <a16:creationId xmlns:a16="http://schemas.microsoft.com/office/drawing/2014/main" id="{8C537E98-C516-4E8D-96A1-CB624BE28765}"/>
              </a:ext>
            </a:extLst>
          </p:cNvPr>
          <p:cNvSpPr txBox="1"/>
          <p:nvPr/>
        </p:nvSpPr>
        <p:spPr>
          <a:xfrm>
            <a:off x="7608711" y="5297689"/>
            <a:ext cx="2443298" cy="369332"/>
          </a:xfrm>
          <a:prstGeom prst="rect">
            <a:avLst/>
          </a:prstGeom>
          <a:noFill/>
        </p:spPr>
        <p:txBody>
          <a:bodyPr wrap="none" rtlCol="0">
            <a:spAutoFit/>
          </a:bodyPr>
          <a:lstStyle/>
          <a:p>
            <a:r>
              <a:rPr lang="en-US" dirty="0"/>
              <a:t>By: Abdallah Salhab</a:t>
            </a:r>
          </a:p>
        </p:txBody>
      </p:sp>
    </p:spTree>
    <p:extLst>
      <p:ext uri="{BB962C8B-B14F-4D97-AF65-F5344CB8AC3E}">
        <p14:creationId xmlns:p14="http://schemas.microsoft.com/office/powerpoint/2010/main" val="426506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EA42-082B-4E86-8444-FE98D5318A16}"/>
              </a:ext>
            </a:extLst>
          </p:cNvPr>
          <p:cNvSpPr>
            <a:spLocks noGrp="1"/>
          </p:cNvSpPr>
          <p:nvPr>
            <p:ph type="title"/>
          </p:nvPr>
        </p:nvSpPr>
        <p:spPr>
          <a:xfrm>
            <a:off x="646111" y="452717"/>
            <a:ext cx="9404723" cy="1873793"/>
          </a:xfrm>
        </p:spPr>
        <p:txBody>
          <a:bodyPr/>
          <a:lstStyle/>
          <a:p>
            <a:r>
              <a:rPr lang="en-US" dirty="0"/>
              <a:t>The conclusion:</a:t>
            </a:r>
            <a:br>
              <a:rPr lang="en-US" dirty="0"/>
            </a:br>
            <a:r>
              <a:rPr lang="en-US" sz="2400" dirty="0"/>
              <a:t>this project is going to replace an accessing  system that uses plastic key cards with one that give members access using an app, this would reduce the amount of waste and would make the accessing system more reliable because it is harder for people to forget their phones that they would with the plastic key cards, the app has features like tracking the work out and it would give important information about it.</a:t>
            </a:r>
            <a:endParaRPr lang="en-US" dirty="0"/>
          </a:p>
        </p:txBody>
      </p:sp>
    </p:spTree>
    <p:extLst>
      <p:ext uri="{BB962C8B-B14F-4D97-AF65-F5344CB8AC3E}">
        <p14:creationId xmlns:p14="http://schemas.microsoft.com/office/powerpoint/2010/main" val="30075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CFD2-0D72-45EB-A1CF-6CE1390B326D}"/>
              </a:ext>
            </a:extLst>
          </p:cNvPr>
          <p:cNvSpPr>
            <a:spLocks noGrp="1"/>
          </p:cNvSpPr>
          <p:nvPr>
            <p:ph type="title"/>
          </p:nvPr>
        </p:nvSpPr>
        <p:spPr>
          <a:xfrm>
            <a:off x="623533" y="91473"/>
            <a:ext cx="9404723" cy="1400530"/>
          </a:xfrm>
        </p:spPr>
        <p:txBody>
          <a:bodyPr/>
          <a:lstStyle/>
          <a:p>
            <a:r>
              <a:rPr lang="en-US" sz="2800" dirty="0"/>
              <a:t>-Page 3:the problem</a:t>
            </a:r>
            <a:br>
              <a:rPr lang="en-US" sz="2800" dirty="0"/>
            </a:br>
            <a:br>
              <a:rPr lang="en-US" sz="2800" dirty="0"/>
            </a:br>
            <a:r>
              <a:rPr lang="en-US" sz="2800" dirty="0"/>
              <a:t>-page 4: the solution</a:t>
            </a:r>
            <a:br>
              <a:rPr lang="en-US" sz="2800" dirty="0"/>
            </a:br>
            <a:br>
              <a:rPr lang="en-US" sz="2800" dirty="0"/>
            </a:br>
            <a:r>
              <a:rPr lang="en-US" sz="2800" dirty="0"/>
              <a:t>-page 5: the goals/benefits</a:t>
            </a:r>
            <a:br>
              <a:rPr lang="en-US" sz="2800" dirty="0"/>
            </a:br>
            <a:br>
              <a:rPr lang="en-US" sz="2800" dirty="0"/>
            </a:br>
            <a:r>
              <a:rPr lang="en-US" sz="2800" dirty="0"/>
              <a:t>-page 6: the management strategy</a:t>
            </a:r>
            <a:br>
              <a:rPr lang="en-US" sz="2800" dirty="0"/>
            </a:br>
            <a:br>
              <a:rPr lang="en-US" sz="2800" dirty="0"/>
            </a:br>
            <a:r>
              <a:rPr lang="en-US" sz="2800" dirty="0"/>
              <a:t>-page 7: the budget</a:t>
            </a:r>
            <a:br>
              <a:rPr lang="en-US" sz="2800" dirty="0"/>
            </a:br>
            <a:br>
              <a:rPr lang="en-US" sz="2800" dirty="0"/>
            </a:br>
            <a:r>
              <a:rPr lang="en-US" sz="2800" dirty="0"/>
              <a:t>-page 8: the requirements </a:t>
            </a:r>
            <a:br>
              <a:rPr lang="en-US" sz="2800" dirty="0"/>
            </a:br>
            <a:br>
              <a:rPr lang="en-US" sz="2800" dirty="0"/>
            </a:br>
            <a:r>
              <a:rPr lang="en-US" sz="2800" dirty="0"/>
              <a:t>-page 9: the timeline</a:t>
            </a:r>
            <a:br>
              <a:rPr lang="en-US" sz="2800" dirty="0"/>
            </a:br>
            <a:br>
              <a:rPr lang="en-US" sz="2800" dirty="0"/>
            </a:br>
            <a:r>
              <a:rPr lang="en-US" sz="2800" dirty="0"/>
              <a:t>-page 10: the conclusion</a:t>
            </a:r>
          </a:p>
        </p:txBody>
      </p:sp>
    </p:spTree>
    <p:extLst>
      <p:ext uri="{BB962C8B-B14F-4D97-AF65-F5344CB8AC3E}">
        <p14:creationId xmlns:p14="http://schemas.microsoft.com/office/powerpoint/2010/main" val="202038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4F81-257F-411C-87CE-69D2BC767D75}"/>
              </a:ext>
            </a:extLst>
          </p:cNvPr>
          <p:cNvSpPr>
            <a:spLocks noGrp="1"/>
          </p:cNvSpPr>
          <p:nvPr>
            <p:ph type="title"/>
          </p:nvPr>
        </p:nvSpPr>
        <p:spPr/>
        <p:txBody>
          <a:bodyPr/>
          <a:lstStyle/>
          <a:p>
            <a:r>
              <a:rPr lang="en-US" dirty="0"/>
              <a:t>The problem:</a:t>
            </a:r>
          </a:p>
        </p:txBody>
      </p:sp>
      <p:sp>
        <p:nvSpPr>
          <p:cNvPr id="3" name="TextBox 2">
            <a:extLst>
              <a:ext uri="{FF2B5EF4-FFF2-40B4-BE49-F238E27FC236}">
                <a16:creationId xmlns:a16="http://schemas.microsoft.com/office/drawing/2014/main" id="{6CD1D913-6938-4E17-A8CE-F8F23BA156B9}"/>
              </a:ext>
            </a:extLst>
          </p:cNvPr>
          <p:cNvSpPr txBox="1"/>
          <p:nvPr/>
        </p:nvSpPr>
        <p:spPr>
          <a:xfrm>
            <a:off x="857956" y="1952978"/>
            <a:ext cx="10554492" cy="923330"/>
          </a:xfrm>
          <a:prstGeom prst="rect">
            <a:avLst/>
          </a:prstGeom>
          <a:noFill/>
        </p:spPr>
        <p:txBody>
          <a:bodyPr wrap="none" rtlCol="0">
            <a:spAutoFit/>
          </a:bodyPr>
          <a:lstStyle/>
          <a:p>
            <a:r>
              <a:rPr lang="en-US" dirty="0"/>
              <a:t>These days the gym is relying on an accessing system that uses plastic key cards and those</a:t>
            </a:r>
          </a:p>
          <a:p>
            <a:r>
              <a:rPr lang="en-US" dirty="0"/>
              <a:t>Key cards are producing a lot of waste because they are not reusable, other thing is that the</a:t>
            </a:r>
          </a:p>
          <a:p>
            <a:r>
              <a:rPr lang="en-US" dirty="0"/>
              <a:t>accessing system has not been reliable in the last period and that bothers the customers.</a:t>
            </a:r>
          </a:p>
        </p:txBody>
      </p:sp>
    </p:spTree>
    <p:extLst>
      <p:ext uri="{BB962C8B-B14F-4D97-AF65-F5344CB8AC3E}">
        <p14:creationId xmlns:p14="http://schemas.microsoft.com/office/powerpoint/2010/main" val="16130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2721-520A-43C1-8CF9-816FB98B866E}"/>
              </a:ext>
            </a:extLst>
          </p:cNvPr>
          <p:cNvSpPr>
            <a:spLocks noGrp="1"/>
          </p:cNvSpPr>
          <p:nvPr>
            <p:ph type="title"/>
          </p:nvPr>
        </p:nvSpPr>
        <p:spPr/>
        <p:txBody>
          <a:bodyPr/>
          <a:lstStyle/>
          <a:p>
            <a:r>
              <a:rPr lang="en-US" dirty="0"/>
              <a:t>The solution:</a:t>
            </a:r>
          </a:p>
        </p:txBody>
      </p:sp>
      <p:sp>
        <p:nvSpPr>
          <p:cNvPr id="3" name="TextBox 2">
            <a:extLst>
              <a:ext uri="{FF2B5EF4-FFF2-40B4-BE49-F238E27FC236}">
                <a16:creationId xmlns:a16="http://schemas.microsoft.com/office/drawing/2014/main" id="{F17D2713-C9CF-4D92-AA21-CE5D93E2DAB2}"/>
              </a:ext>
            </a:extLst>
          </p:cNvPr>
          <p:cNvSpPr txBox="1"/>
          <p:nvPr/>
        </p:nvSpPr>
        <p:spPr>
          <a:xfrm>
            <a:off x="1238491" y="2361235"/>
            <a:ext cx="10756471" cy="1200329"/>
          </a:xfrm>
          <a:prstGeom prst="rect">
            <a:avLst/>
          </a:prstGeom>
          <a:noFill/>
        </p:spPr>
        <p:txBody>
          <a:bodyPr wrap="none" rtlCol="0">
            <a:spAutoFit/>
          </a:bodyPr>
          <a:lstStyle/>
          <a:p>
            <a:r>
              <a:rPr lang="en-US" dirty="0"/>
              <a:t>The solution is to install a new smart accessing system with access door that works by scanning </a:t>
            </a:r>
          </a:p>
          <a:p>
            <a:r>
              <a:rPr lang="en-US" dirty="0"/>
              <a:t>a QR code from the members phones.</a:t>
            </a:r>
          </a:p>
          <a:p>
            <a:r>
              <a:rPr lang="en-US" dirty="0"/>
              <a:t>The QR code is generated through an app that is also used to track the members training </a:t>
            </a:r>
          </a:p>
          <a:p>
            <a:r>
              <a:rPr lang="en-US" dirty="0"/>
              <a:t>And give them useful information about the workouts.</a:t>
            </a:r>
          </a:p>
        </p:txBody>
      </p:sp>
    </p:spTree>
    <p:extLst>
      <p:ext uri="{BB962C8B-B14F-4D97-AF65-F5344CB8AC3E}">
        <p14:creationId xmlns:p14="http://schemas.microsoft.com/office/powerpoint/2010/main" val="313519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DC1D-02F0-4A4E-BF92-8684515BCA63}"/>
              </a:ext>
            </a:extLst>
          </p:cNvPr>
          <p:cNvSpPr>
            <a:spLocks noGrp="1"/>
          </p:cNvSpPr>
          <p:nvPr>
            <p:ph type="title"/>
          </p:nvPr>
        </p:nvSpPr>
        <p:spPr>
          <a:xfrm>
            <a:off x="1393638" y="1332394"/>
            <a:ext cx="9404723" cy="1400530"/>
          </a:xfrm>
        </p:spPr>
        <p:txBody>
          <a:bodyPr/>
          <a:lstStyle/>
          <a:p>
            <a:r>
              <a:rPr lang="en-US" dirty="0"/>
              <a:t>The goals                      The benefits</a:t>
            </a:r>
          </a:p>
        </p:txBody>
      </p:sp>
      <p:sp>
        <p:nvSpPr>
          <p:cNvPr id="3" name="TextBox 2">
            <a:extLst>
              <a:ext uri="{FF2B5EF4-FFF2-40B4-BE49-F238E27FC236}">
                <a16:creationId xmlns:a16="http://schemas.microsoft.com/office/drawing/2014/main" id="{527FDF1D-6C03-4364-9FCB-0607BB74E4A0}"/>
              </a:ext>
            </a:extLst>
          </p:cNvPr>
          <p:cNvSpPr txBox="1"/>
          <p:nvPr/>
        </p:nvSpPr>
        <p:spPr>
          <a:xfrm>
            <a:off x="717630" y="2757372"/>
            <a:ext cx="4171335" cy="2031325"/>
          </a:xfrm>
          <a:prstGeom prst="rect">
            <a:avLst/>
          </a:prstGeom>
          <a:noFill/>
        </p:spPr>
        <p:txBody>
          <a:bodyPr wrap="none" rtlCol="0">
            <a:spAutoFit/>
          </a:bodyPr>
          <a:lstStyle/>
          <a:p>
            <a:r>
              <a:rPr lang="en-US" dirty="0"/>
              <a:t>Having a reliable accessing system</a:t>
            </a:r>
          </a:p>
          <a:p>
            <a:endParaRPr lang="en-US" dirty="0"/>
          </a:p>
          <a:p>
            <a:r>
              <a:rPr lang="en-US" dirty="0"/>
              <a:t>Increasing the number of members</a:t>
            </a:r>
          </a:p>
          <a:p>
            <a:endParaRPr lang="en-US" dirty="0"/>
          </a:p>
          <a:p>
            <a:r>
              <a:rPr lang="en-US" dirty="0"/>
              <a:t>Having a helpful app</a:t>
            </a:r>
          </a:p>
          <a:p>
            <a:endParaRPr lang="en-US" dirty="0"/>
          </a:p>
          <a:p>
            <a:r>
              <a:rPr lang="en-US" dirty="0"/>
              <a:t>Reduce the use of plastic key cards</a:t>
            </a:r>
          </a:p>
        </p:txBody>
      </p:sp>
      <p:sp>
        <p:nvSpPr>
          <p:cNvPr id="4" name="TextBox 3">
            <a:extLst>
              <a:ext uri="{FF2B5EF4-FFF2-40B4-BE49-F238E27FC236}">
                <a16:creationId xmlns:a16="http://schemas.microsoft.com/office/drawing/2014/main" id="{9DDBDCA9-0931-4309-A76F-0184D66718F0}"/>
              </a:ext>
            </a:extLst>
          </p:cNvPr>
          <p:cNvSpPr txBox="1"/>
          <p:nvPr/>
        </p:nvSpPr>
        <p:spPr>
          <a:xfrm>
            <a:off x="6227179" y="2916821"/>
            <a:ext cx="5514651" cy="1477328"/>
          </a:xfrm>
          <a:prstGeom prst="rect">
            <a:avLst/>
          </a:prstGeom>
          <a:noFill/>
        </p:spPr>
        <p:txBody>
          <a:bodyPr wrap="none" rtlCol="0">
            <a:spAutoFit/>
          </a:bodyPr>
          <a:lstStyle/>
          <a:p>
            <a:r>
              <a:rPr lang="en-US" dirty="0"/>
              <a:t>Having a special feature that others don’t have</a:t>
            </a:r>
          </a:p>
          <a:p>
            <a:endParaRPr lang="en-US" dirty="0"/>
          </a:p>
          <a:p>
            <a:r>
              <a:rPr lang="en-US" dirty="0"/>
              <a:t>Increasing the gym’s income </a:t>
            </a:r>
          </a:p>
          <a:p>
            <a:endParaRPr lang="en-US" dirty="0"/>
          </a:p>
          <a:p>
            <a:r>
              <a:rPr lang="en-US" dirty="0"/>
              <a:t>Increasing customer satisfaction</a:t>
            </a:r>
          </a:p>
        </p:txBody>
      </p:sp>
    </p:spTree>
    <p:extLst>
      <p:ext uri="{BB962C8B-B14F-4D97-AF65-F5344CB8AC3E}">
        <p14:creationId xmlns:p14="http://schemas.microsoft.com/office/powerpoint/2010/main" val="403623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1069-5AA8-45E8-80A9-E867DDA2F3DA}"/>
              </a:ext>
            </a:extLst>
          </p:cNvPr>
          <p:cNvSpPr>
            <a:spLocks noGrp="1"/>
          </p:cNvSpPr>
          <p:nvPr>
            <p:ph type="title"/>
          </p:nvPr>
        </p:nvSpPr>
        <p:spPr/>
        <p:txBody>
          <a:bodyPr/>
          <a:lstStyle/>
          <a:p>
            <a:r>
              <a:rPr lang="en-US" sz="2800" dirty="0"/>
              <a:t>Management Strategy:</a:t>
            </a:r>
            <a:br>
              <a:rPr lang="en-US" sz="1800" dirty="0"/>
            </a:br>
            <a:br>
              <a:rPr lang="en-US" sz="1800" dirty="0"/>
            </a:br>
            <a:r>
              <a:rPr lang="en-US" sz="1800" dirty="0"/>
              <a:t>This project is going to by done by the help of two teams; the hardware team and the software team, these two teams are going to work on the waterfall model especially in the software part because the system have been implemented before and the requirements are already there.</a:t>
            </a:r>
            <a:br>
              <a:rPr lang="en-US" sz="1800" dirty="0"/>
            </a:br>
            <a:endParaRPr lang="en-US" sz="1800" dirty="0"/>
          </a:p>
        </p:txBody>
      </p:sp>
      <p:pic>
        <p:nvPicPr>
          <p:cNvPr id="3" name="Picture 2">
            <a:extLst>
              <a:ext uri="{FF2B5EF4-FFF2-40B4-BE49-F238E27FC236}">
                <a16:creationId xmlns:a16="http://schemas.microsoft.com/office/drawing/2014/main" id="{523D600A-7F0A-4ECD-AC00-0EB17097A452}"/>
              </a:ext>
            </a:extLst>
          </p:cNvPr>
          <p:cNvPicPr>
            <a:picLocks noChangeAspect="1"/>
          </p:cNvPicPr>
          <p:nvPr/>
        </p:nvPicPr>
        <p:blipFill>
          <a:blip r:embed="rId2"/>
          <a:stretch>
            <a:fillRect/>
          </a:stretch>
        </p:blipFill>
        <p:spPr>
          <a:xfrm>
            <a:off x="4651551" y="2315281"/>
            <a:ext cx="3724275" cy="3943350"/>
          </a:xfrm>
          <a:prstGeom prst="rect">
            <a:avLst/>
          </a:prstGeom>
        </p:spPr>
      </p:pic>
      <p:pic>
        <p:nvPicPr>
          <p:cNvPr id="4" name="Picture 3">
            <a:extLst>
              <a:ext uri="{FF2B5EF4-FFF2-40B4-BE49-F238E27FC236}">
                <a16:creationId xmlns:a16="http://schemas.microsoft.com/office/drawing/2014/main" id="{3361CDC6-E4E1-483C-B3F9-A0EE42B1A952}"/>
              </a:ext>
            </a:extLst>
          </p:cNvPr>
          <p:cNvPicPr>
            <a:picLocks noChangeAspect="1"/>
          </p:cNvPicPr>
          <p:nvPr/>
        </p:nvPicPr>
        <p:blipFill>
          <a:blip r:embed="rId3"/>
          <a:stretch>
            <a:fillRect/>
          </a:stretch>
        </p:blipFill>
        <p:spPr>
          <a:xfrm>
            <a:off x="8839735" y="2315281"/>
            <a:ext cx="3141499" cy="3943350"/>
          </a:xfrm>
          <a:prstGeom prst="rect">
            <a:avLst/>
          </a:prstGeom>
        </p:spPr>
      </p:pic>
      <p:sp>
        <p:nvSpPr>
          <p:cNvPr id="5" name="TextBox 4">
            <a:extLst>
              <a:ext uri="{FF2B5EF4-FFF2-40B4-BE49-F238E27FC236}">
                <a16:creationId xmlns:a16="http://schemas.microsoft.com/office/drawing/2014/main" id="{DA0C3D86-A611-4B9E-A622-84B2576BFEA2}"/>
              </a:ext>
            </a:extLst>
          </p:cNvPr>
          <p:cNvSpPr txBox="1"/>
          <p:nvPr/>
        </p:nvSpPr>
        <p:spPr>
          <a:xfrm>
            <a:off x="646111" y="2607733"/>
            <a:ext cx="3995004" cy="2554545"/>
          </a:xfrm>
          <a:prstGeom prst="rect">
            <a:avLst/>
          </a:prstGeom>
          <a:noFill/>
        </p:spPr>
        <p:txBody>
          <a:bodyPr wrap="none" rtlCol="0">
            <a:spAutoFit/>
          </a:bodyPr>
          <a:lstStyle/>
          <a:p>
            <a:r>
              <a:rPr lang="en-US" sz="1600" dirty="0"/>
              <a:t>We are going to use the waterfall</a:t>
            </a:r>
          </a:p>
          <a:p>
            <a:r>
              <a:rPr lang="en-US" sz="1600" dirty="0"/>
              <a:t>Methodology and that is to run </a:t>
            </a:r>
          </a:p>
          <a:p>
            <a:r>
              <a:rPr lang="en-US" sz="1600" dirty="0"/>
              <a:t>Through the development steps of the</a:t>
            </a:r>
          </a:p>
          <a:p>
            <a:r>
              <a:rPr lang="en-US" sz="1600" dirty="0"/>
              <a:t>System sequentially and you can skip </a:t>
            </a:r>
          </a:p>
          <a:p>
            <a:r>
              <a:rPr lang="en-US" sz="1600" dirty="0"/>
              <a:t>A step before completing the currant </a:t>
            </a:r>
          </a:p>
          <a:p>
            <a:r>
              <a:rPr lang="en-US" sz="1600" dirty="0"/>
              <a:t>Step.</a:t>
            </a:r>
          </a:p>
          <a:p>
            <a:r>
              <a:rPr lang="en-US" sz="1600" dirty="0"/>
              <a:t>It was used because the system was</a:t>
            </a:r>
          </a:p>
          <a:p>
            <a:r>
              <a:rPr lang="en-US" sz="1600" dirty="0"/>
              <a:t>Developed and done before hand so </a:t>
            </a:r>
          </a:p>
          <a:p>
            <a:r>
              <a:rPr lang="en-US" sz="1600" dirty="0"/>
              <a:t>the steps are clear, and the</a:t>
            </a:r>
          </a:p>
          <a:p>
            <a:r>
              <a:rPr lang="en-US" sz="1600" dirty="0"/>
              <a:t>Mild stones are clear.</a:t>
            </a:r>
          </a:p>
        </p:txBody>
      </p:sp>
    </p:spTree>
    <p:extLst>
      <p:ext uri="{BB962C8B-B14F-4D97-AF65-F5344CB8AC3E}">
        <p14:creationId xmlns:p14="http://schemas.microsoft.com/office/powerpoint/2010/main" val="77227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FA78-AB30-4445-8113-A53FF704C35A}"/>
              </a:ext>
            </a:extLst>
          </p:cNvPr>
          <p:cNvSpPr>
            <a:spLocks noGrp="1"/>
          </p:cNvSpPr>
          <p:nvPr>
            <p:ph type="title"/>
          </p:nvPr>
        </p:nvSpPr>
        <p:spPr/>
        <p:txBody>
          <a:bodyPr/>
          <a:lstStyle/>
          <a:p>
            <a:r>
              <a:rPr lang="en-US" dirty="0"/>
              <a:t>Budget: </a:t>
            </a:r>
          </a:p>
        </p:txBody>
      </p:sp>
      <p:graphicFrame>
        <p:nvGraphicFramePr>
          <p:cNvPr id="3" name="Table 3">
            <a:extLst>
              <a:ext uri="{FF2B5EF4-FFF2-40B4-BE49-F238E27FC236}">
                <a16:creationId xmlns:a16="http://schemas.microsoft.com/office/drawing/2014/main" id="{5E3183A1-7E98-4128-9FE5-17179D2CFB38}"/>
              </a:ext>
            </a:extLst>
          </p:cNvPr>
          <p:cNvGraphicFramePr>
            <a:graphicFrameLocks noGrp="1"/>
          </p:cNvGraphicFramePr>
          <p:nvPr>
            <p:extLst>
              <p:ext uri="{D42A27DB-BD31-4B8C-83A1-F6EECF244321}">
                <p14:modId xmlns:p14="http://schemas.microsoft.com/office/powerpoint/2010/main" val="3084000802"/>
              </p:ext>
            </p:extLst>
          </p:nvPr>
        </p:nvGraphicFramePr>
        <p:xfrm>
          <a:off x="1546577" y="2650066"/>
          <a:ext cx="8127999" cy="212344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625765500"/>
                    </a:ext>
                  </a:extLst>
                </a:gridCol>
                <a:gridCol w="2709333">
                  <a:extLst>
                    <a:ext uri="{9D8B030D-6E8A-4147-A177-3AD203B41FA5}">
                      <a16:colId xmlns:a16="http://schemas.microsoft.com/office/drawing/2014/main" val="4255012426"/>
                    </a:ext>
                  </a:extLst>
                </a:gridCol>
                <a:gridCol w="2709333">
                  <a:extLst>
                    <a:ext uri="{9D8B030D-6E8A-4147-A177-3AD203B41FA5}">
                      <a16:colId xmlns:a16="http://schemas.microsoft.com/office/drawing/2014/main" val="2934021595"/>
                    </a:ext>
                  </a:extLst>
                </a:gridCol>
              </a:tblGrid>
              <a:tr h="370840">
                <a:tc>
                  <a:txBody>
                    <a:bodyPr/>
                    <a:lstStyle/>
                    <a:p>
                      <a:r>
                        <a:rPr lang="en-US" dirty="0"/>
                        <a:t>Project activity</a:t>
                      </a:r>
                    </a:p>
                  </a:txBody>
                  <a:tcPr/>
                </a:tc>
                <a:tc>
                  <a:txBody>
                    <a:bodyPr/>
                    <a:lstStyle/>
                    <a:p>
                      <a:r>
                        <a:rPr lang="en-US" dirty="0"/>
                        <a:t>budget</a:t>
                      </a:r>
                    </a:p>
                  </a:txBody>
                  <a:tcPr/>
                </a:tc>
                <a:tc>
                  <a:txBody>
                    <a:bodyPr/>
                    <a:lstStyle/>
                    <a:p>
                      <a:r>
                        <a:rPr lang="en-US" dirty="0"/>
                        <a:t>percentage</a:t>
                      </a:r>
                    </a:p>
                  </a:txBody>
                  <a:tcPr/>
                </a:tc>
                <a:extLst>
                  <a:ext uri="{0D108BD9-81ED-4DB2-BD59-A6C34878D82A}">
                    <a16:rowId xmlns:a16="http://schemas.microsoft.com/office/drawing/2014/main" val="2104110753"/>
                  </a:ext>
                </a:extLst>
              </a:tr>
              <a:tr h="370840">
                <a:tc>
                  <a:txBody>
                    <a:bodyPr/>
                    <a:lstStyle/>
                    <a:p>
                      <a:r>
                        <a:rPr lang="en-US" dirty="0"/>
                        <a:t>The app software</a:t>
                      </a:r>
                    </a:p>
                  </a:txBody>
                  <a:tcPr/>
                </a:tc>
                <a:tc>
                  <a:txBody>
                    <a:bodyPr/>
                    <a:lstStyle/>
                    <a:p>
                      <a:r>
                        <a:rPr lang="en-US" dirty="0"/>
                        <a:t>5480$</a:t>
                      </a:r>
                    </a:p>
                  </a:txBody>
                  <a:tcPr/>
                </a:tc>
                <a:tc>
                  <a:txBody>
                    <a:bodyPr/>
                    <a:lstStyle/>
                    <a:p>
                      <a:r>
                        <a:rPr lang="en-US" dirty="0"/>
                        <a:t>77%</a:t>
                      </a:r>
                    </a:p>
                  </a:txBody>
                  <a:tcPr/>
                </a:tc>
                <a:extLst>
                  <a:ext uri="{0D108BD9-81ED-4DB2-BD59-A6C34878D82A}">
                    <a16:rowId xmlns:a16="http://schemas.microsoft.com/office/drawing/2014/main" val="2001073057"/>
                  </a:ext>
                </a:extLst>
              </a:tr>
              <a:tr h="370840">
                <a:tc>
                  <a:txBody>
                    <a:bodyPr/>
                    <a:lstStyle/>
                    <a:p>
                      <a:r>
                        <a:rPr lang="en-US" dirty="0"/>
                        <a:t>The hardware installment</a:t>
                      </a:r>
                    </a:p>
                  </a:txBody>
                  <a:tcPr/>
                </a:tc>
                <a:tc>
                  <a:txBody>
                    <a:bodyPr/>
                    <a:lstStyle/>
                    <a:p>
                      <a:r>
                        <a:rPr lang="en-US" dirty="0"/>
                        <a:t>480$</a:t>
                      </a:r>
                    </a:p>
                  </a:txBody>
                  <a:tcPr/>
                </a:tc>
                <a:tc>
                  <a:txBody>
                    <a:bodyPr/>
                    <a:lstStyle/>
                    <a:p>
                      <a:r>
                        <a:rPr lang="en-US" dirty="0"/>
                        <a:t>7%</a:t>
                      </a:r>
                    </a:p>
                  </a:txBody>
                  <a:tcPr/>
                </a:tc>
                <a:extLst>
                  <a:ext uri="{0D108BD9-81ED-4DB2-BD59-A6C34878D82A}">
                    <a16:rowId xmlns:a16="http://schemas.microsoft.com/office/drawing/2014/main" val="1950756274"/>
                  </a:ext>
                </a:extLst>
              </a:tr>
              <a:tr h="370840">
                <a:tc>
                  <a:txBody>
                    <a:bodyPr/>
                    <a:lstStyle/>
                    <a:p>
                      <a:r>
                        <a:rPr lang="en-US" dirty="0"/>
                        <a:t>The hardware</a:t>
                      </a:r>
                    </a:p>
                  </a:txBody>
                  <a:tcPr/>
                </a:tc>
                <a:tc>
                  <a:txBody>
                    <a:bodyPr/>
                    <a:lstStyle/>
                    <a:p>
                      <a:r>
                        <a:rPr lang="en-US" dirty="0"/>
                        <a:t>1150$</a:t>
                      </a:r>
                    </a:p>
                  </a:txBody>
                  <a:tcPr/>
                </a:tc>
                <a:tc>
                  <a:txBody>
                    <a:bodyPr/>
                    <a:lstStyle/>
                    <a:p>
                      <a:r>
                        <a:rPr lang="en-US" dirty="0"/>
                        <a:t>16%</a:t>
                      </a:r>
                    </a:p>
                  </a:txBody>
                  <a:tcPr/>
                </a:tc>
                <a:extLst>
                  <a:ext uri="{0D108BD9-81ED-4DB2-BD59-A6C34878D82A}">
                    <a16:rowId xmlns:a16="http://schemas.microsoft.com/office/drawing/2014/main" val="3596388027"/>
                  </a:ext>
                </a:extLst>
              </a:tr>
              <a:tr h="370840">
                <a:tc>
                  <a:txBody>
                    <a:bodyPr/>
                    <a:lstStyle/>
                    <a:p>
                      <a:r>
                        <a:rPr lang="en-US" dirty="0"/>
                        <a:t>total</a:t>
                      </a:r>
                    </a:p>
                  </a:txBody>
                  <a:tcPr/>
                </a:tc>
                <a:tc>
                  <a:txBody>
                    <a:bodyPr/>
                    <a:lstStyle/>
                    <a:p>
                      <a:r>
                        <a:rPr lang="en-US" dirty="0"/>
                        <a:t>7,110$</a:t>
                      </a:r>
                    </a:p>
                  </a:txBody>
                  <a:tcPr/>
                </a:tc>
                <a:tc>
                  <a:txBody>
                    <a:bodyPr/>
                    <a:lstStyle/>
                    <a:p>
                      <a:r>
                        <a:rPr lang="en-US" dirty="0"/>
                        <a:t>100%</a:t>
                      </a:r>
                    </a:p>
                  </a:txBody>
                  <a:tcPr/>
                </a:tc>
                <a:extLst>
                  <a:ext uri="{0D108BD9-81ED-4DB2-BD59-A6C34878D82A}">
                    <a16:rowId xmlns:a16="http://schemas.microsoft.com/office/drawing/2014/main" val="2007075014"/>
                  </a:ext>
                </a:extLst>
              </a:tr>
            </a:tbl>
          </a:graphicData>
        </a:graphic>
      </p:graphicFrame>
    </p:spTree>
    <p:extLst>
      <p:ext uri="{BB962C8B-B14F-4D97-AF65-F5344CB8AC3E}">
        <p14:creationId xmlns:p14="http://schemas.microsoft.com/office/powerpoint/2010/main" val="124657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9B7F-71C4-4D2C-8833-0F28E45207BF}"/>
              </a:ext>
            </a:extLst>
          </p:cNvPr>
          <p:cNvSpPr>
            <a:spLocks noGrp="1"/>
          </p:cNvSpPr>
          <p:nvPr>
            <p:ph type="title"/>
          </p:nvPr>
        </p:nvSpPr>
        <p:spPr/>
        <p:txBody>
          <a:bodyPr/>
          <a:lstStyle/>
          <a:p>
            <a:r>
              <a:rPr lang="en-US" dirty="0"/>
              <a:t>The projects requirements:</a:t>
            </a:r>
          </a:p>
        </p:txBody>
      </p:sp>
      <p:sp>
        <p:nvSpPr>
          <p:cNvPr id="3" name="TextBox 2">
            <a:extLst>
              <a:ext uri="{FF2B5EF4-FFF2-40B4-BE49-F238E27FC236}">
                <a16:creationId xmlns:a16="http://schemas.microsoft.com/office/drawing/2014/main" id="{19F75B53-F139-4339-91F5-FCEEB31AC2EE}"/>
              </a:ext>
            </a:extLst>
          </p:cNvPr>
          <p:cNvSpPr txBox="1"/>
          <p:nvPr/>
        </p:nvSpPr>
        <p:spPr>
          <a:xfrm>
            <a:off x="1693333" y="2223911"/>
            <a:ext cx="7128875" cy="1477328"/>
          </a:xfrm>
          <a:prstGeom prst="rect">
            <a:avLst/>
          </a:prstGeom>
          <a:noFill/>
        </p:spPr>
        <p:txBody>
          <a:bodyPr wrap="none" rtlCol="0">
            <a:spAutoFit/>
          </a:bodyPr>
          <a:lstStyle/>
          <a:p>
            <a:r>
              <a:rPr lang="en-US" dirty="0"/>
              <a:t>-The software team</a:t>
            </a:r>
          </a:p>
          <a:p>
            <a:endParaRPr lang="en-US" dirty="0"/>
          </a:p>
          <a:p>
            <a:r>
              <a:rPr lang="en-US" dirty="0"/>
              <a:t>-The hard ware team</a:t>
            </a:r>
          </a:p>
          <a:p>
            <a:endParaRPr lang="en-US" dirty="0"/>
          </a:p>
          <a:p>
            <a:r>
              <a:rPr lang="en-US" dirty="0"/>
              <a:t>-The hardware that needs to be installed advised by the team</a:t>
            </a:r>
          </a:p>
        </p:txBody>
      </p:sp>
    </p:spTree>
    <p:extLst>
      <p:ext uri="{BB962C8B-B14F-4D97-AF65-F5344CB8AC3E}">
        <p14:creationId xmlns:p14="http://schemas.microsoft.com/office/powerpoint/2010/main" val="376138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7A50-4963-480B-9FAF-5EDED116D30A}"/>
              </a:ext>
            </a:extLst>
          </p:cNvPr>
          <p:cNvSpPr>
            <a:spLocks noGrp="1"/>
          </p:cNvSpPr>
          <p:nvPr>
            <p:ph type="title"/>
          </p:nvPr>
        </p:nvSpPr>
        <p:spPr/>
        <p:txBody>
          <a:bodyPr/>
          <a:lstStyle/>
          <a:p>
            <a:r>
              <a:rPr lang="en-US" dirty="0"/>
              <a:t>The project timeline:</a:t>
            </a:r>
          </a:p>
        </p:txBody>
      </p:sp>
      <p:pic>
        <p:nvPicPr>
          <p:cNvPr id="3" name="Picture 2">
            <a:extLst>
              <a:ext uri="{FF2B5EF4-FFF2-40B4-BE49-F238E27FC236}">
                <a16:creationId xmlns:a16="http://schemas.microsoft.com/office/drawing/2014/main" id="{7C60AC2E-B52F-4B67-8C85-C9BA7B33275C}"/>
              </a:ext>
            </a:extLst>
          </p:cNvPr>
          <p:cNvPicPr>
            <a:picLocks noChangeAspect="1"/>
          </p:cNvPicPr>
          <p:nvPr/>
        </p:nvPicPr>
        <p:blipFill>
          <a:blip r:embed="rId2"/>
          <a:stretch>
            <a:fillRect/>
          </a:stretch>
        </p:blipFill>
        <p:spPr>
          <a:xfrm>
            <a:off x="6096000" y="1963211"/>
            <a:ext cx="5840474" cy="3420152"/>
          </a:xfrm>
          <a:prstGeom prst="rect">
            <a:avLst/>
          </a:prstGeom>
        </p:spPr>
      </p:pic>
      <p:sp>
        <p:nvSpPr>
          <p:cNvPr id="4" name="TextBox 3">
            <a:extLst>
              <a:ext uri="{FF2B5EF4-FFF2-40B4-BE49-F238E27FC236}">
                <a16:creationId xmlns:a16="http://schemas.microsoft.com/office/drawing/2014/main" id="{DF5C07F5-8E15-441C-AA0A-7BA445BE4C6B}"/>
              </a:ext>
            </a:extLst>
          </p:cNvPr>
          <p:cNvSpPr txBox="1"/>
          <p:nvPr/>
        </p:nvSpPr>
        <p:spPr>
          <a:xfrm>
            <a:off x="646111" y="2957689"/>
            <a:ext cx="10546477" cy="3693319"/>
          </a:xfrm>
          <a:prstGeom prst="rect">
            <a:avLst/>
          </a:prstGeom>
          <a:noFill/>
        </p:spPr>
        <p:txBody>
          <a:bodyPr wrap="none" rtlCol="0">
            <a:spAutoFit/>
          </a:bodyPr>
          <a:lstStyle/>
          <a:p>
            <a:r>
              <a:rPr lang="en-US" dirty="0"/>
              <a:t>There are two dead line’s:</a:t>
            </a:r>
          </a:p>
          <a:p>
            <a:r>
              <a:rPr lang="en-US" dirty="0"/>
              <a:t>The first one is for the hardware installing and it</a:t>
            </a:r>
          </a:p>
          <a:p>
            <a:r>
              <a:rPr lang="en-US" dirty="0"/>
              <a:t> takes 10 days and ends in 1/20/23</a:t>
            </a:r>
          </a:p>
          <a:p>
            <a:endParaRPr lang="en-US" dirty="0"/>
          </a:p>
          <a:p>
            <a:r>
              <a:rPr lang="en-US" dirty="0"/>
              <a:t>The second one is for the soft ware coding and </a:t>
            </a:r>
          </a:p>
          <a:p>
            <a:r>
              <a:rPr lang="en-US" dirty="0"/>
              <a:t>It takes 23 days and ends in 2/8/23 ending the</a:t>
            </a:r>
          </a:p>
          <a:p>
            <a:r>
              <a:rPr lang="en-US" dirty="0"/>
              <a:t>Project with it.</a:t>
            </a:r>
          </a:p>
          <a:p>
            <a:endParaRPr lang="en-US" dirty="0"/>
          </a:p>
          <a:p>
            <a:endParaRPr lang="en-US" dirty="0"/>
          </a:p>
          <a:p>
            <a:endParaRPr lang="en-US" dirty="0"/>
          </a:p>
          <a:p>
            <a:r>
              <a:rPr lang="en-US" dirty="0"/>
              <a:t>For the project to be successful the project has to be done in time and the project has to it’s </a:t>
            </a:r>
          </a:p>
          <a:p>
            <a:r>
              <a:rPr lang="en-US" dirty="0"/>
              <a:t>objectives  in the best way</a:t>
            </a:r>
          </a:p>
          <a:p>
            <a:endParaRPr lang="en-US" dirty="0"/>
          </a:p>
        </p:txBody>
      </p:sp>
    </p:spTree>
    <p:extLst>
      <p:ext uri="{BB962C8B-B14F-4D97-AF65-F5344CB8AC3E}">
        <p14:creationId xmlns:p14="http://schemas.microsoft.com/office/powerpoint/2010/main" val="1048864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TotalTime>
  <Words>361</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The accessing and information app</vt:lpstr>
      <vt:lpstr>-Page 3:the problem  -page 4: the solution  -page 5: the goals/benefits  -page 6: the management strategy  -page 7: the budget  -page 8: the requirements   -page 9: the timeline  -page 10: the conclusion</vt:lpstr>
      <vt:lpstr>The problem:</vt:lpstr>
      <vt:lpstr>The solution:</vt:lpstr>
      <vt:lpstr>The goals                      The benefits</vt:lpstr>
      <vt:lpstr>Management Strategy:  This project is going to by done by the help of two teams; the hardware team and the software team, these two teams are going to work on the waterfall model especially in the software part because the system have been implemented before and the requirements are already there. </vt:lpstr>
      <vt:lpstr>Budget: </vt:lpstr>
      <vt:lpstr>The projects requirements:</vt:lpstr>
      <vt:lpstr>The project timeline:</vt:lpstr>
      <vt:lpstr>The conclusion: this project is going to replace an accessing  system that uses plastic key cards with one that give members access using an app, this would reduce the amount of waste and would make the accessing system more reliable because it is harder for people to forget their phones that they would with the plastic key cards, the app has features like tracking the work out and it would give important information about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accessing and information app</dc:title>
  <dc:creator>Abdallah Salhab</dc:creator>
  <cp:lastModifiedBy>Abdallah Salhab</cp:lastModifiedBy>
  <cp:revision>15</cp:revision>
  <dcterms:created xsi:type="dcterms:W3CDTF">2023-01-13T13:58:05Z</dcterms:created>
  <dcterms:modified xsi:type="dcterms:W3CDTF">2023-01-26T13:14:08Z</dcterms:modified>
</cp:coreProperties>
</file>