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Chinook%20SQL%20Project\New%20folder\Q1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Chinook%20SQL%20Project\Question_csv\Q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Chinook%20SQL%20Project\Question_csv\Q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Chinook%20SQL%20Project\Question_csv\Q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rock</a:t>
            </a:r>
            <a:r>
              <a:rPr lang="en-US" baseline="0"/>
              <a:t> </a:t>
            </a:r>
            <a:r>
              <a:rPr lang="en-US"/>
              <a:t>consumption per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'Q11'!$B$1</c:f>
              <c:strCache>
                <c:ptCount val="1"/>
                <c:pt idx="0">
                  <c:v>rock_song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'Q11'!$A$2:$A$25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Portugal</c:v>
                </c:pt>
                <c:pt idx="7">
                  <c:v>India</c:v>
                </c:pt>
                <c:pt idx="8">
                  <c:v>Czech Republic</c:v>
                </c:pt>
                <c:pt idx="9">
                  <c:v>Spain</c:v>
                </c:pt>
                <c:pt idx="10">
                  <c:v>Poland</c:v>
                </c:pt>
                <c:pt idx="11">
                  <c:v>Australia</c:v>
                </c:pt>
                <c:pt idx="12">
                  <c:v>Denmark</c:v>
                </c:pt>
                <c:pt idx="13">
                  <c:v>Belgium</c:v>
                </c:pt>
                <c:pt idx="14">
                  <c:v>Netherlands</c:v>
                </c:pt>
                <c:pt idx="15">
                  <c:v>Italy</c:v>
                </c:pt>
                <c:pt idx="16">
                  <c:v>Finland</c:v>
                </c:pt>
                <c:pt idx="17">
                  <c:v>Norway</c:v>
                </c:pt>
                <c:pt idx="18">
                  <c:v>Austria</c:v>
                </c:pt>
                <c:pt idx="19">
                  <c:v>Ireland</c:v>
                </c:pt>
                <c:pt idx="20">
                  <c:v>Hungary</c:v>
                </c:pt>
                <c:pt idx="21">
                  <c:v>Sweden</c:v>
                </c:pt>
                <c:pt idx="22">
                  <c:v>Chile</c:v>
                </c:pt>
                <c:pt idx="23">
                  <c:v>Argentina</c:v>
                </c:pt>
              </c:strCache>
            </c:strRef>
          </c:cat>
          <c:val>
            <c:numRef>
              <c:f>'Q11'!$B$2:$B$25</c:f>
              <c:numCache>
                <c:formatCode>General</c:formatCode>
                <c:ptCount val="24"/>
                <c:pt idx="0">
                  <c:v>157</c:v>
                </c:pt>
                <c:pt idx="1">
                  <c:v>107</c:v>
                </c:pt>
                <c:pt idx="2">
                  <c:v>81</c:v>
                </c:pt>
                <c:pt idx="3">
                  <c:v>65</c:v>
                </c:pt>
                <c:pt idx="4">
                  <c:v>62</c:v>
                </c:pt>
                <c:pt idx="5">
                  <c:v>37</c:v>
                </c:pt>
                <c:pt idx="6">
                  <c:v>31</c:v>
                </c:pt>
                <c:pt idx="7">
                  <c:v>25</c:v>
                </c:pt>
                <c:pt idx="8">
                  <c:v>25</c:v>
                </c:pt>
                <c:pt idx="9">
                  <c:v>22</c:v>
                </c:pt>
                <c:pt idx="10">
                  <c:v>22</c:v>
                </c:pt>
                <c:pt idx="11">
                  <c:v>22</c:v>
                </c:pt>
                <c:pt idx="12">
                  <c:v>21</c:v>
                </c:pt>
                <c:pt idx="13">
                  <c:v>21</c:v>
                </c:pt>
                <c:pt idx="14">
                  <c:v>18</c:v>
                </c:pt>
                <c:pt idx="15">
                  <c:v>18</c:v>
                </c:pt>
                <c:pt idx="16">
                  <c:v>18</c:v>
                </c:pt>
                <c:pt idx="17">
                  <c:v>17</c:v>
                </c:pt>
                <c:pt idx="18">
                  <c:v>15</c:v>
                </c:pt>
                <c:pt idx="19">
                  <c:v>12</c:v>
                </c:pt>
                <c:pt idx="20">
                  <c:v>11</c:v>
                </c:pt>
                <c:pt idx="21">
                  <c:v>10</c:v>
                </c:pt>
                <c:pt idx="22">
                  <c:v>9</c:v>
                </c:pt>
                <c:pt idx="2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1-4050-ACCF-77D64F8F757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13806208"/>
        <c:axId val="1613804128"/>
      </c:barChart>
      <c:catAx>
        <c:axId val="161380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Country</a:t>
                </a:r>
                <a:r>
                  <a:rPr lang="en-US" baseline="0"/>
                  <a:t> name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804128"/>
        <c:crosses val="autoZero"/>
        <c:auto val="1"/>
        <c:lblAlgn val="ctr"/>
        <c:lblOffset val="100"/>
        <c:noMultiLvlLbl val="0"/>
      </c:catAx>
      <c:valAx>
        <c:axId val="16138041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numper</a:t>
                </a:r>
                <a:r>
                  <a:rPr lang="en-US" baseline="0"/>
                  <a:t> of  bought tracks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61380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</a:t>
            </a:r>
            <a:r>
              <a:rPr lang="en-US" sz="1800" b="0" i="0" u="none" strike="noStrike" baseline="0">
                <a:effectLst/>
              </a:rPr>
              <a:t>10 bands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'Q2'!$B$1</c:f>
              <c:strCache>
                <c:ptCount val="1"/>
                <c:pt idx="0">
                  <c:v>songs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'Q2'!$A$2:$A$11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'Q2'!$B$2:$B$11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E-4DF9-9873-C0C2D45188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15957327"/>
        <c:axId val="1515959407"/>
      </c:barChart>
      <c:catAx>
        <c:axId val="1515957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artist_name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959407"/>
        <c:crosses val="autoZero"/>
        <c:auto val="1"/>
        <c:lblAlgn val="ctr"/>
        <c:lblOffset val="100"/>
        <c:noMultiLvlLbl val="0"/>
      </c:catAx>
      <c:valAx>
        <c:axId val="151595940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num_songs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15957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Total_earnings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'Q3'!$B$1</c:f>
              <c:strCache>
                <c:ptCount val="1"/>
                <c:pt idx="0">
                  <c:v>Total_earnings_by_user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'Q3'!$A$2:$A$10</c:f>
              <c:strCache>
                <c:ptCount val="9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</c:strCache>
            </c:strRef>
          </c:cat>
          <c:val>
            <c:numRef>
              <c:f>'Q3'!$B$2:$B$10</c:f>
              <c:numCache>
                <c:formatCode>General</c:formatCode>
                <c:ptCount val="9"/>
                <c:pt idx="0">
                  <c:v>138.6</c:v>
                </c:pt>
                <c:pt idx="1">
                  <c:v>105.93</c:v>
                </c:pt>
                <c:pt idx="2">
                  <c:v>90.089999999999904</c:v>
                </c:pt>
                <c:pt idx="3">
                  <c:v>86.129999999999896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C7-4200-B8A7-87CBBA2EB49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57702960"/>
        <c:axId val="1757709200"/>
      </c:barChart>
      <c:catAx>
        <c:axId val="1757702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7709200"/>
        <c:crosses val="autoZero"/>
        <c:auto val="1"/>
        <c:lblAlgn val="ctr"/>
        <c:lblOffset val="100"/>
        <c:noMultiLvlLbl val="0"/>
      </c:catAx>
      <c:valAx>
        <c:axId val="1757709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Total_eanings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5770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Music</a:t>
            </a:r>
            <a:r>
              <a:rPr lang="en-US" baseline="0"/>
              <a:t> trend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'Q4'!$B$1</c:f>
              <c:strCache>
                <c:ptCount val="1"/>
                <c:pt idx="0">
                  <c:v>count(*)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'Q4'!$A$2:$A$26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World</c:v>
                </c:pt>
                <c:pt idx="17">
                  <c:v>Heavy Metal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'Q4'!$B$2:$B$26</c:f>
              <c:numCache>
                <c:formatCode>General</c:formatCode>
                <c:ptCount val="25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  <c:pt idx="10">
                  <c:v>58</c:v>
                </c:pt>
                <c:pt idx="11">
                  <c:v>48</c:v>
                </c:pt>
                <c:pt idx="12">
                  <c:v>43</c:v>
                </c:pt>
                <c:pt idx="13">
                  <c:v>40</c:v>
                </c:pt>
                <c:pt idx="14">
                  <c:v>35</c:v>
                </c:pt>
                <c:pt idx="15">
                  <c:v>30</c:v>
                </c:pt>
                <c:pt idx="16">
                  <c:v>28</c:v>
                </c:pt>
                <c:pt idx="17">
                  <c:v>28</c:v>
                </c:pt>
                <c:pt idx="18">
                  <c:v>26</c:v>
                </c:pt>
                <c:pt idx="19">
                  <c:v>24</c:v>
                </c:pt>
                <c:pt idx="20">
                  <c:v>17</c:v>
                </c:pt>
                <c:pt idx="21">
                  <c:v>15</c:v>
                </c:pt>
                <c:pt idx="22">
                  <c:v>13</c:v>
                </c:pt>
                <c:pt idx="23">
                  <c:v>12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9-43FB-AE27-A01D06D39E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52937616"/>
        <c:axId val="352933040"/>
      </c:barChart>
      <c:catAx>
        <c:axId val="35293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music</a:t>
                </a:r>
                <a:r>
                  <a:rPr lang="en-US" baseline="0"/>
                  <a:t> genre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933040"/>
        <c:crosses val="autoZero"/>
        <c:auto val="1"/>
        <c:lblAlgn val="ctr"/>
        <c:lblOffset val="100"/>
        <c:noMultiLvlLbl val="0"/>
      </c:catAx>
      <c:valAx>
        <c:axId val="3529330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5293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49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It turned out that the USA is the country that has the max number of ROCK purchased tracks.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945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What are the countries that purchase the most rock songs?</a:t>
            </a:r>
            <a:endParaRPr sz="20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F664733-A534-4C23-A8A5-AC27939C51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333522"/>
              </p:ext>
            </p:extLst>
          </p:nvPr>
        </p:nvGraphicFramePr>
        <p:xfrm>
          <a:off x="394500" y="1418449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Now we can decide which musicians to invite to play at the concert as it turned out that LED ZEPPELIN and U2 are excellent choices for our concert.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-20625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</a:rPr>
              <a:t>Who is writing the rock music?</a:t>
            </a:r>
            <a:endParaRPr b="1" dirty="0">
              <a:solidFill>
                <a:schemeClr val="bg1"/>
              </a:solidFill>
              <a:latin typeface="Open Sans" panose="020B0606030504020204" pitchFamily="34" charset="0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4AFDF97-E47C-4F43-8F12-4E4AC9B06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375391"/>
              </p:ext>
            </p:extLst>
          </p:nvPr>
        </p:nvGraphicFramePr>
        <p:xfrm>
          <a:off x="354300" y="1418449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It turned out that the artist who </a:t>
            </a:r>
            <a:r>
              <a:rPr lang="en-US" sz="2000" dirty="0">
                <a:latin typeface="Open Sans"/>
                <a:ea typeface="Open Sans"/>
                <a:cs typeface="Open Sans"/>
              </a:rPr>
              <a:t>has earned the most according to the Invoice Lines is IRON MAIDEN</a:t>
            </a: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which artist has earned the most according to the Invoice Lines?</a:t>
            </a:r>
            <a:endParaRPr sz="2000" b="1" dirty="0">
              <a:solidFill>
                <a:schemeClr val="bg1"/>
              </a:solidFill>
              <a:latin typeface="Open Sans" panose="020B0606030504020204" pitchFamily="34" charset="0"/>
              <a:sym typeface="Open San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526038-CD8D-445E-9B5B-9F72E8C9D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41558"/>
              </p:ext>
            </p:extLst>
          </p:nvPr>
        </p:nvGraphicFramePr>
        <p:xfrm>
          <a:off x="354300" y="1418449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It turned out that ROCK music is the most popular type in the store.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3200" b="1" dirty="0">
                <a:solidFill>
                  <a:schemeClr val="bg1"/>
                </a:solidFill>
                <a:latin typeface="Open Sans" panose="020B0606030504020204" pitchFamily="34" charset="0"/>
                <a:sym typeface="Open Sans"/>
              </a:rPr>
              <a:t>What is the trending music</a:t>
            </a:r>
            <a:r>
              <a:rPr lang="en" sz="3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3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13EDA6-C597-41D7-8EC7-A8C631B89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329498"/>
              </p:ext>
            </p:extLst>
          </p:nvPr>
        </p:nvGraphicFramePr>
        <p:xfrm>
          <a:off x="343650" y="1418449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154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       What are the countries that purchase the most rock songs?</vt:lpstr>
      <vt:lpstr>  Who is writing the rock music?</vt:lpstr>
      <vt:lpstr>   which artist has earned the most according to the Invoice Lines?</vt:lpstr>
      <vt:lpstr>  What is the trending music?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abdallah alra3y</dc:creator>
  <cp:lastModifiedBy>Abdallah Mohammed Gomma Alra3y</cp:lastModifiedBy>
  <cp:revision>3</cp:revision>
  <dcterms:modified xsi:type="dcterms:W3CDTF">2022-04-23T01:12:13Z</dcterms:modified>
</cp:coreProperties>
</file>