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87" r:id="rId7"/>
    <p:sldId id="263" r:id="rId8"/>
    <p:sldId id="268" r:id="rId9"/>
    <p:sldId id="272" r:id="rId10"/>
  </p:sldIdLst>
  <p:sldSz cx="9144000" cy="5143500" type="screen16x9"/>
  <p:notesSz cx="6858000" cy="9144000"/>
  <p:embeddedFontLst>
    <p:embeddedFont>
      <p:font typeface="Archivo Black" panose="020B0604020202020204" charset="0"/>
      <p:regular r:id="rId12"/>
    </p:embeddedFon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Lexend" panose="020B0604020202020204" charset="0"/>
      <p:regular r:id="rId17"/>
      <p:bold r:id="rId18"/>
    </p:embeddedFont>
    <p:embeddedFont>
      <p:font typeface="Roboto Slab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urTech" initials="N" lastIdx="1" clrIdx="0">
    <p:extLst>
      <p:ext uri="{19B8F6BF-5375-455C-9EA6-DF929625EA0E}">
        <p15:presenceInfo xmlns:p15="http://schemas.microsoft.com/office/powerpoint/2012/main" userId="594cda03225374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19A2DA-5979-43BC-A05B-18C73F02BA81}">
  <a:tblStyle styleId="{F019A2DA-5979-43BC-A05B-18C73F02BA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2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gf9aeef639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4" name="Google Shape;1104;gf9aeef639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f65ebaeb8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f65ebaeb8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Google Shape;1126;gf9aeef6395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7" name="Google Shape;1127;gf9aeef6395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f65ebaeb8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f65ebaeb8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f65ebaeb8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f65ebaeb8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f660e70deb_1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f660e70deb_1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gf65ebaeb8f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2" name="Google Shape;1272;gf65ebaeb8f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f65ebaeb8f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f65ebaeb8f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f660e70deb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f660e70deb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87175" y="1918869"/>
            <a:ext cx="5950500" cy="13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36513" y="3354601"/>
            <a:ext cx="4901100" cy="26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00000">
            <a:off x="-572031" y="-160228"/>
            <a:ext cx="3541804" cy="4816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500000">
            <a:off x="-177837" y="450960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9999">
            <a:off x="8992384" y="4065872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9999">
            <a:off x="441906" y="1709979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00007">
            <a:off x="-48992" y="3761283"/>
            <a:ext cx="1491514" cy="13901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2"/>
          <p:cNvGrpSpPr/>
          <p:nvPr/>
        </p:nvGrpSpPr>
        <p:grpSpPr>
          <a:xfrm>
            <a:off x="8692350" y="1901500"/>
            <a:ext cx="451641" cy="1340475"/>
            <a:chOff x="9385150" y="1954263"/>
            <a:chExt cx="451641" cy="1340475"/>
          </a:xfrm>
        </p:grpSpPr>
        <p:grpSp>
          <p:nvGrpSpPr>
            <p:cNvPr id="17" name="Google Shape;17;p2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18" name="Google Shape;18;p2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4" extrusionOk="0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26" name="Google Shape;26;p2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" name="Google Shape;33;p2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34" name="Google Shape;34;p2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" name="Google Shape;41;p2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42" name="Google Shape;42;p2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" name="Google Shape;49;p2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50" name="Google Shape;50;p2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" name="Google Shape;57;p2"/>
          <p:cNvGrpSpPr/>
          <p:nvPr/>
        </p:nvGrpSpPr>
        <p:grpSpPr>
          <a:xfrm>
            <a:off x="4346175" y="-577662"/>
            <a:ext cx="451641" cy="1340475"/>
            <a:chOff x="9385150" y="1954263"/>
            <a:chExt cx="451641" cy="1340475"/>
          </a:xfrm>
        </p:grpSpPr>
        <p:grpSp>
          <p:nvGrpSpPr>
            <p:cNvPr id="58" name="Google Shape;58;p2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59" name="Google Shape;59;p2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4" extrusionOk="0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66;p2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67" name="Google Shape;67;p2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" name="Google Shape;74;p2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75" name="Google Shape;75;p2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2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83" name="Google Shape;83;p2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2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91" name="Google Shape;91;p2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98" name="Google Shape;9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9999">
            <a:off x="4411059" y="4959229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899987" flipH="1">
            <a:off x="7646069" y="275729"/>
            <a:ext cx="535946" cy="5002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2"/>
          <p:cNvGrpSpPr/>
          <p:nvPr/>
        </p:nvGrpSpPr>
        <p:grpSpPr>
          <a:xfrm>
            <a:off x="2006038" y="3803013"/>
            <a:ext cx="451641" cy="1340475"/>
            <a:chOff x="9385150" y="1954263"/>
            <a:chExt cx="451641" cy="1340475"/>
          </a:xfrm>
        </p:grpSpPr>
        <p:grpSp>
          <p:nvGrpSpPr>
            <p:cNvPr id="101" name="Google Shape;101;p2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102" name="Google Shape;102;p2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4" extrusionOk="0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" name="Google Shape;109;p2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110" name="Google Shape;110;p2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" name="Google Shape;117;p2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118" name="Google Shape;118;p2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126" name="Google Shape;126;p2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3" name="Google Shape;133;p2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134" name="Google Shape;134;p2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2">
    <p:spTree>
      <p:nvGrpSpPr>
        <p:cNvPr id="1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2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69" name="Google Shape;1069;p26"/>
          <p:cNvSpPr txBox="1">
            <a:spLocks noGrp="1"/>
          </p:cNvSpPr>
          <p:nvPr>
            <p:ph type="title" idx="2"/>
          </p:nvPr>
        </p:nvSpPr>
        <p:spPr>
          <a:xfrm>
            <a:off x="865655" y="1530825"/>
            <a:ext cx="4992600" cy="4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0" name="Google Shape;1070;p26"/>
          <p:cNvSpPr txBox="1">
            <a:spLocks noGrp="1"/>
          </p:cNvSpPr>
          <p:nvPr>
            <p:ph type="subTitle" idx="1"/>
          </p:nvPr>
        </p:nvSpPr>
        <p:spPr>
          <a:xfrm>
            <a:off x="868675" y="2026225"/>
            <a:ext cx="3783000" cy="257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 ">
  <p:cSld name="CUSTOM_12_1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27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27"/>
          <p:cNvSpPr txBox="1">
            <a:spLocks noGrp="1"/>
          </p:cNvSpPr>
          <p:nvPr>
            <p:ph type="title" idx="2"/>
          </p:nvPr>
        </p:nvSpPr>
        <p:spPr>
          <a:xfrm>
            <a:off x="865655" y="1530825"/>
            <a:ext cx="3468900" cy="4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4" name="Google Shape;1074;p27"/>
          <p:cNvSpPr txBox="1">
            <a:spLocks noGrp="1"/>
          </p:cNvSpPr>
          <p:nvPr>
            <p:ph type="subTitle" idx="1"/>
          </p:nvPr>
        </p:nvSpPr>
        <p:spPr>
          <a:xfrm>
            <a:off x="868675" y="2026225"/>
            <a:ext cx="3471600" cy="257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75" name="Google Shape;1075;p27"/>
          <p:cNvSpPr txBox="1">
            <a:spLocks noGrp="1"/>
          </p:cNvSpPr>
          <p:nvPr>
            <p:ph type="title" idx="3"/>
          </p:nvPr>
        </p:nvSpPr>
        <p:spPr>
          <a:xfrm>
            <a:off x="4819580" y="1530825"/>
            <a:ext cx="3468900" cy="4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 b="1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27"/>
          <p:cNvSpPr txBox="1">
            <a:spLocks noGrp="1"/>
          </p:cNvSpPr>
          <p:nvPr>
            <p:ph type="subTitle" idx="4"/>
          </p:nvPr>
        </p:nvSpPr>
        <p:spPr>
          <a:xfrm>
            <a:off x="4822600" y="2026225"/>
            <a:ext cx="3471600" cy="257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bg>
      <p:bgPr>
        <a:gradFill>
          <a:gsLst>
            <a:gs pos="0">
              <a:schemeClr val="lt1"/>
            </a:gs>
            <a:gs pos="100000">
              <a:srgbClr val="DCF4FA"/>
            </a:gs>
          </a:gsLst>
          <a:lin ang="2700006" scaled="0"/>
        </a:gradFill>
        <a:effectLst/>
      </p:bgPr>
    </p:bg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Google Shape;1088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900000">
            <a:off x="722794" y="246347"/>
            <a:ext cx="3541804" cy="4816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9" name="Google Shape;108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500000">
            <a:off x="941901" y="1022135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" name="Google Shape;10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00020">
            <a:off x="4890367" y="775341"/>
            <a:ext cx="380977" cy="355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1" name="Google Shape;109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288032" flipH="1">
            <a:off x="4007356" y="3816829"/>
            <a:ext cx="535946" cy="500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_1">
    <p:bg>
      <p:bgPr>
        <a:gradFill>
          <a:gsLst>
            <a:gs pos="0">
              <a:schemeClr val="lt1"/>
            </a:gs>
            <a:gs pos="100000">
              <a:srgbClr val="DCF4FA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3" name="Google Shape;1093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89614" y="-815952"/>
            <a:ext cx="2678861" cy="1939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4" name="Google Shape;10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122200" y="-324913"/>
            <a:ext cx="3858901" cy="5793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5" name="Google Shape;10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9988">
            <a:off x="7922656" y="4081000"/>
            <a:ext cx="1016239" cy="947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4"/>
          <p:cNvSpPr txBox="1">
            <a:spLocks noGrp="1"/>
          </p:cNvSpPr>
          <p:nvPr>
            <p:ph type="subTitle" idx="1"/>
          </p:nvPr>
        </p:nvSpPr>
        <p:spPr>
          <a:xfrm>
            <a:off x="713225" y="1444725"/>
            <a:ext cx="7717500" cy="315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 sz="1600"/>
            </a:lvl9pPr>
          </a:lstStyle>
          <a:p>
            <a:endParaRPr/>
          </a:p>
        </p:txBody>
      </p:sp>
      <p:grpSp>
        <p:nvGrpSpPr>
          <p:cNvPr id="193" name="Google Shape;193;p4"/>
          <p:cNvGrpSpPr/>
          <p:nvPr/>
        </p:nvGrpSpPr>
        <p:grpSpPr>
          <a:xfrm>
            <a:off x="8430725" y="1996213"/>
            <a:ext cx="451641" cy="1340475"/>
            <a:chOff x="9385150" y="1954263"/>
            <a:chExt cx="451641" cy="1340475"/>
          </a:xfrm>
        </p:grpSpPr>
        <p:grpSp>
          <p:nvGrpSpPr>
            <p:cNvPr id="194" name="Google Shape;194;p4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195" name="Google Shape;195;p4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4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4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4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4" extrusionOk="0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" name="Google Shape;202;p4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203" name="Google Shape;203;p4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4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211" name="Google Shape;211;p4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4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" name="Google Shape;218;p4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219" name="Google Shape;219;p4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4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6" name="Google Shape;226;p4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227" name="Google Shape;227;p4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4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4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4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4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4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4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"/>
          <p:cNvSpPr txBox="1">
            <a:spLocks noGrp="1"/>
          </p:cNvSpPr>
          <p:nvPr>
            <p:ph type="title"/>
          </p:nvPr>
        </p:nvSpPr>
        <p:spPr>
          <a:xfrm>
            <a:off x="4288625" y="933300"/>
            <a:ext cx="4134000" cy="4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5"/>
          <p:cNvSpPr txBox="1">
            <a:spLocks noGrp="1"/>
          </p:cNvSpPr>
          <p:nvPr>
            <p:ph type="title" idx="2"/>
          </p:nvPr>
        </p:nvSpPr>
        <p:spPr>
          <a:xfrm>
            <a:off x="4296776" y="2826600"/>
            <a:ext cx="41340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5"/>
          <p:cNvSpPr txBox="1">
            <a:spLocks noGrp="1"/>
          </p:cNvSpPr>
          <p:nvPr>
            <p:ph type="subTitle" idx="1"/>
          </p:nvPr>
        </p:nvSpPr>
        <p:spPr>
          <a:xfrm>
            <a:off x="4299053" y="3391002"/>
            <a:ext cx="3145500" cy="102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8" name="Google Shape;238;p5"/>
          <p:cNvSpPr txBox="1">
            <a:spLocks noGrp="1"/>
          </p:cNvSpPr>
          <p:nvPr>
            <p:ph type="subTitle" idx="3"/>
          </p:nvPr>
        </p:nvSpPr>
        <p:spPr>
          <a:xfrm>
            <a:off x="4288625" y="1420200"/>
            <a:ext cx="3141300" cy="102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39" name="Google Shape;23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9999">
            <a:off x="8269818" y="4381629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9987">
            <a:off x="7311269" y="89567"/>
            <a:ext cx="535946" cy="50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00008" flipH="1">
            <a:off x="8691366" y="900348"/>
            <a:ext cx="410087" cy="38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9"/>
          <p:cNvSpPr txBox="1">
            <a:spLocks noGrp="1"/>
          </p:cNvSpPr>
          <p:nvPr>
            <p:ph type="title"/>
          </p:nvPr>
        </p:nvSpPr>
        <p:spPr>
          <a:xfrm>
            <a:off x="1371600" y="2164500"/>
            <a:ext cx="6400800" cy="7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8" name="Google Shape;378;p9"/>
          <p:cNvSpPr txBox="1">
            <a:spLocks noGrp="1"/>
          </p:cNvSpPr>
          <p:nvPr>
            <p:ph type="subTitle" idx="1"/>
          </p:nvPr>
        </p:nvSpPr>
        <p:spPr>
          <a:xfrm>
            <a:off x="1371600" y="3124800"/>
            <a:ext cx="6400800" cy="81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1"/>
          <p:cNvSpPr txBox="1">
            <a:spLocks noGrp="1"/>
          </p:cNvSpPr>
          <p:nvPr>
            <p:ph type="title" hasCustomPrompt="1"/>
          </p:nvPr>
        </p:nvSpPr>
        <p:spPr>
          <a:xfrm>
            <a:off x="1143000" y="1355681"/>
            <a:ext cx="6858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468" name="Google Shape;468;p11"/>
          <p:cNvGrpSpPr/>
          <p:nvPr/>
        </p:nvGrpSpPr>
        <p:grpSpPr>
          <a:xfrm>
            <a:off x="261575" y="539488"/>
            <a:ext cx="451641" cy="1340475"/>
            <a:chOff x="9385150" y="1954263"/>
            <a:chExt cx="451641" cy="1340475"/>
          </a:xfrm>
        </p:grpSpPr>
        <p:grpSp>
          <p:nvGrpSpPr>
            <p:cNvPr id="469" name="Google Shape;469;p11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470" name="Google Shape;470;p11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1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1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11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1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4" extrusionOk="0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7" name="Google Shape;477;p11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478" name="Google Shape;478;p11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1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1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1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1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11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5" name="Google Shape;485;p11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486" name="Google Shape;486;p11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1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11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1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1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11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3" name="Google Shape;493;p11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494" name="Google Shape;494;p11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11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1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1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1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1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1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1" name="Google Shape;501;p11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502" name="Google Shape;502;p11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1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1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1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11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11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1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9" name="Google Shape;509;p11"/>
          <p:cNvSpPr txBox="1">
            <a:spLocks noGrp="1"/>
          </p:cNvSpPr>
          <p:nvPr>
            <p:ph type="subTitle" idx="1"/>
          </p:nvPr>
        </p:nvSpPr>
        <p:spPr>
          <a:xfrm>
            <a:off x="1143000" y="3477319"/>
            <a:ext cx="6858000" cy="31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gradFill>
          <a:gsLst>
            <a:gs pos="0">
              <a:srgbClr val="FFFFFF"/>
            </a:gs>
            <a:gs pos="57000">
              <a:schemeClr val="lt1"/>
            </a:gs>
            <a:gs pos="100000">
              <a:schemeClr val="accent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3"/>
          <p:cNvSpPr txBox="1">
            <a:spLocks noGrp="1"/>
          </p:cNvSpPr>
          <p:nvPr>
            <p:ph type="title"/>
          </p:nvPr>
        </p:nvSpPr>
        <p:spPr>
          <a:xfrm>
            <a:off x="1828225" y="1531550"/>
            <a:ext cx="25089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13"/>
          <p:cNvSpPr txBox="1">
            <a:spLocks noGrp="1"/>
          </p:cNvSpPr>
          <p:nvPr>
            <p:ph type="subTitle" idx="1"/>
          </p:nvPr>
        </p:nvSpPr>
        <p:spPr>
          <a:xfrm>
            <a:off x="1828225" y="2090388"/>
            <a:ext cx="25074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14" name="Google Shape;514;p13"/>
          <p:cNvSpPr txBox="1">
            <a:spLocks noGrp="1"/>
          </p:cNvSpPr>
          <p:nvPr>
            <p:ph type="title" idx="2" hasCustomPrompt="1"/>
          </p:nvPr>
        </p:nvSpPr>
        <p:spPr>
          <a:xfrm>
            <a:off x="905200" y="1732993"/>
            <a:ext cx="511500" cy="5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15" name="Google Shape;515;p13"/>
          <p:cNvSpPr txBox="1">
            <a:spLocks noGrp="1"/>
          </p:cNvSpPr>
          <p:nvPr>
            <p:ph type="title" idx="3"/>
          </p:nvPr>
        </p:nvSpPr>
        <p:spPr>
          <a:xfrm>
            <a:off x="1828225" y="3075950"/>
            <a:ext cx="25089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13"/>
          <p:cNvSpPr txBox="1">
            <a:spLocks noGrp="1"/>
          </p:cNvSpPr>
          <p:nvPr>
            <p:ph type="subTitle" idx="4"/>
          </p:nvPr>
        </p:nvSpPr>
        <p:spPr>
          <a:xfrm>
            <a:off x="1828225" y="3606873"/>
            <a:ext cx="25074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17" name="Google Shape;517;p13"/>
          <p:cNvSpPr txBox="1">
            <a:spLocks noGrp="1"/>
          </p:cNvSpPr>
          <p:nvPr>
            <p:ph type="title" idx="5" hasCustomPrompt="1"/>
          </p:nvPr>
        </p:nvSpPr>
        <p:spPr>
          <a:xfrm>
            <a:off x="913508" y="3276125"/>
            <a:ext cx="512100" cy="51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18" name="Google Shape;518;p13"/>
          <p:cNvSpPr txBox="1">
            <a:spLocks noGrp="1"/>
          </p:cNvSpPr>
          <p:nvPr>
            <p:ph type="title" idx="6"/>
          </p:nvPr>
        </p:nvSpPr>
        <p:spPr>
          <a:xfrm>
            <a:off x="5864500" y="1527048"/>
            <a:ext cx="250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13"/>
          <p:cNvSpPr txBox="1">
            <a:spLocks noGrp="1"/>
          </p:cNvSpPr>
          <p:nvPr>
            <p:ph type="subTitle" idx="7"/>
          </p:nvPr>
        </p:nvSpPr>
        <p:spPr>
          <a:xfrm>
            <a:off x="5864500" y="2089851"/>
            <a:ext cx="25041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20" name="Google Shape;520;p13"/>
          <p:cNvSpPr txBox="1">
            <a:spLocks noGrp="1"/>
          </p:cNvSpPr>
          <p:nvPr>
            <p:ph type="title" idx="8" hasCustomPrompt="1"/>
          </p:nvPr>
        </p:nvSpPr>
        <p:spPr>
          <a:xfrm>
            <a:off x="4965542" y="1731043"/>
            <a:ext cx="512100" cy="51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521" name="Google Shape;521;p13"/>
          <p:cNvSpPr txBox="1">
            <a:spLocks noGrp="1"/>
          </p:cNvSpPr>
          <p:nvPr>
            <p:ph type="title" idx="9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22" name="Google Shape;5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9988">
            <a:off x="305906" y="257813"/>
            <a:ext cx="1016239" cy="947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88032" flipH="1">
            <a:off x="4304031" y="4434417"/>
            <a:ext cx="535946" cy="50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9999">
            <a:off x="8992384" y="4065872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9999">
            <a:off x="8737109" y="-129171"/>
            <a:ext cx="321896" cy="300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6" name="Google Shape;526;p13"/>
          <p:cNvGrpSpPr/>
          <p:nvPr/>
        </p:nvGrpSpPr>
        <p:grpSpPr>
          <a:xfrm>
            <a:off x="0" y="1901500"/>
            <a:ext cx="451641" cy="1340475"/>
            <a:chOff x="9385150" y="1954263"/>
            <a:chExt cx="451641" cy="1340475"/>
          </a:xfrm>
        </p:grpSpPr>
        <p:grpSp>
          <p:nvGrpSpPr>
            <p:cNvPr id="527" name="Google Shape;527;p13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528" name="Google Shape;528;p13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3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3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3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3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4" extrusionOk="0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" name="Google Shape;535;p13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536" name="Google Shape;536;p13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3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3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3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3" name="Google Shape;543;p13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544" name="Google Shape;544;p13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3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3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3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3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3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3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13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552" name="Google Shape;552;p13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3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3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3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3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3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9" name="Google Shape;559;p13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560" name="Google Shape;560;p13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3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3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3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3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3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7" name="Google Shape;567;p13"/>
          <p:cNvSpPr txBox="1">
            <a:spLocks noGrp="1"/>
          </p:cNvSpPr>
          <p:nvPr>
            <p:ph type="title" idx="13"/>
          </p:nvPr>
        </p:nvSpPr>
        <p:spPr>
          <a:xfrm>
            <a:off x="5880263" y="3075950"/>
            <a:ext cx="25089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6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13"/>
          <p:cNvSpPr txBox="1">
            <a:spLocks noGrp="1"/>
          </p:cNvSpPr>
          <p:nvPr>
            <p:ph type="subTitle" idx="14"/>
          </p:nvPr>
        </p:nvSpPr>
        <p:spPr>
          <a:xfrm>
            <a:off x="5880263" y="3606873"/>
            <a:ext cx="2507400" cy="508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69" name="Google Shape;569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5545" y="3276125"/>
            <a:ext cx="512100" cy="51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5"/>
          <p:cNvSpPr txBox="1">
            <a:spLocks noGrp="1"/>
          </p:cNvSpPr>
          <p:nvPr>
            <p:ph type="title"/>
          </p:nvPr>
        </p:nvSpPr>
        <p:spPr>
          <a:xfrm>
            <a:off x="713225" y="1601475"/>
            <a:ext cx="3858900" cy="7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5" name="Google Shape;575;p15"/>
          <p:cNvSpPr txBox="1">
            <a:spLocks noGrp="1"/>
          </p:cNvSpPr>
          <p:nvPr>
            <p:ph type="subTitle" idx="1"/>
          </p:nvPr>
        </p:nvSpPr>
        <p:spPr>
          <a:xfrm>
            <a:off x="713225" y="2561775"/>
            <a:ext cx="3858900" cy="104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pic>
        <p:nvPicPr>
          <p:cNvPr id="576" name="Google Shape;576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9996">
            <a:off x="157428" y="636887"/>
            <a:ext cx="857828" cy="799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88032" flipH="1">
            <a:off x="2396344" y="80717"/>
            <a:ext cx="535946" cy="500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" name="Google Shape;678;p18"/>
          <p:cNvGrpSpPr/>
          <p:nvPr/>
        </p:nvGrpSpPr>
        <p:grpSpPr>
          <a:xfrm>
            <a:off x="261575" y="539488"/>
            <a:ext cx="451641" cy="1340475"/>
            <a:chOff x="9385150" y="1954263"/>
            <a:chExt cx="451641" cy="1340475"/>
          </a:xfrm>
        </p:grpSpPr>
        <p:grpSp>
          <p:nvGrpSpPr>
            <p:cNvPr id="679" name="Google Shape;679;p18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680" name="Google Shape;680;p18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8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8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8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8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8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8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4" extrusionOk="0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7" name="Google Shape;687;p18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688" name="Google Shape;688;p18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8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8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8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8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8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8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5" name="Google Shape;695;p18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696" name="Google Shape;696;p18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8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8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8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8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8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8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3" name="Google Shape;703;p18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704" name="Google Shape;704;p18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8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8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18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18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18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18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1" name="Google Shape;711;p18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712" name="Google Shape;712;p18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8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8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8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8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8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8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9" name="Google Shape;719;p18"/>
          <p:cNvGrpSpPr/>
          <p:nvPr/>
        </p:nvGrpSpPr>
        <p:grpSpPr>
          <a:xfrm>
            <a:off x="8574625" y="3947313"/>
            <a:ext cx="451641" cy="1340475"/>
            <a:chOff x="9385150" y="1954263"/>
            <a:chExt cx="451641" cy="1340475"/>
          </a:xfrm>
        </p:grpSpPr>
        <p:grpSp>
          <p:nvGrpSpPr>
            <p:cNvPr id="720" name="Google Shape;720;p18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721" name="Google Shape;721;p18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8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8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8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8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8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8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4" extrusionOk="0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8" name="Google Shape;728;p18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729" name="Google Shape;729;p18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8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8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8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8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8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8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6" name="Google Shape;736;p18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737" name="Google Shape;737;p18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8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8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8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8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4" name="Google Shape;744;p18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745" name="Google Shape;745;p18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8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8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8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2" name="Google Shape;752;p18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753" name="Google Shape;753;p18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8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8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8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18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8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760" name="Google Shape;76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899987">
            <a:off x="8294839" y="162460"/>
            <a:ext cx="798349" cy="744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288032" flipH="1">
            <a:off x="282356" y="3147492"/>
            <a:ext cx="535946" cy="50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2" name="Google Shape;76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9999">
            <a:off x="713159" y="4591622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3" name="Google Shape;76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9999">
            <a:off x="8571996" y="1946222"/>
            <a:ext cx="321896" cy="3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1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rgbClr val="DCF4F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exend"/>
              <a:buNone/>
              <a:defRPr sz="2800" b="1">
                <a:solidFill>
                  <a:schemeClr val="accent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●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○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Slab"/>
              <a:buChar char="■"/>
              <a:defRPr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7" r:id="rId5"/>
    <p:sldLayoutId id="2147483658" r:id="rId6"/>
    <p:sldLayoutId id="2147483659" r:id="rId7"/>
    <p:sldLayoutId id="2147483661" r:id="rId8"/>
    <p:sldLayoutId id="2147483664" r:id="rId9"/>
    <p:sldLayoutId id="2147483672" r:id="rId10"/>
    <p:sldLayoutId id="2147483673" r:id="rId11"/>
    <p:sldLayoutId id="2147483675" r:id="rId12"/>
    <p:sldLayoutId id="2147483676" r:id="rId13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hs.uk/conditions/shortness-of-breath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png"/><Relationship Id="rId5" Type="http://schemas.openxmlformats.org/officeDocument/2006/relationships/image" Target="../media/image9.jpg"/><Relationship Id="rId4" Type="http://schemas.openxmlformats.org/officeDocument/2006/relationships/hyperlink" Target="https://www.nhs.uk/conditions/dizziness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hs.uk/conditions/cardiomyopathy/" TargetMode="External"/><Relationship Id="rId13" Type="http://schemas.openxmlformats.org/officeDocument/2006/relationships/hyperlink" Target="https://www.nhs.uk/conditions/overactive-thyroid-hyperthyroidism/" TargetMode="External"/><Relationship Id="rId18" Type="http://schemas.openxmlformats.org/officeDocument/2006/relationships/image" Target="../media/image2.png"/><Relationship Id="rId3" Type="http://schemas.openxmlformats.org/officeDocument/2006/relationships/hyperlink" Target="https://www.nhs.uk/conditions/coronary-heart-disease/" TargetMode="External"/><Relationship Id="rId7" Type="http://schemas.openxmlformats.org/officeDocument/2006/relationships/hyperlink" Target="https://www.nhs.uk/conditions/high-blood-pressure-hypertension/" TargetMode="External"/><Relationship Id="rId12" Type="http://schemas.openxmlformats.org/officeDocument/2006/relationships/hyperlink" Target="https://www.nhs.uk/conditions/iron-deficiency-anaemia/" TargetMode="External"/><Relationship Id="rId1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nhs.uk/conditions/heart-attack/" TargetMode="External"/><Relationship Id="rId11" Type="http://schemas.openxmlformats.org/officeDocument/2006/relationships/hyperlink" Target="https://www.nhs.uk/conditions/congenital-heart-disease/" TargetMode="External"/><Relationship Id="rId5" Type="http://schemas.openxmlformats.org/officeDocument/2006/relationships/hyperlink" Target="https://www.nhs.uk/conditions/angina/" TargetMode="External"/><Relationship Id="rId15" Type="http://schemas.openxmlformats.org/officeDocument/2006/relationships/image" Target="../media/image7.png"/><Relationship Id="rId10" Type="http://schemas.openxmlformats.org/officeDocument/2006/relationships/hyperlink" Target="https://www.nhs.uk/conditions/atrial-fibrillation/" TargetMode="External"/><Relationship Id="rId19" Type="http://schemas.openxmlformats.org/officeDocument/2006/relationships/image" Target="../media/image3.png"/><Relationship Id="rId4" Type="http://schemas.openxmlformats.org/officeDocument/2006/relationships/hyperlink" Target="https://www.nhs.uk/conditions/atherosclerosis/" TargetMode="External"/><Relationship Id="rId9" Type="http://schemas.openxmlformats.org/officeDocument/2006/relationships/hyperlink" Target="https://www.nhs.uk/conditions/arrhythmia/" TargetMode="External"/><Relationship Id="rId14" Type="http://schemas.openxmlformats.org/officeDocument/2006/relationships/hyperlink" Target="https://www.nhs.uk/conditions/pulmonary-hypertension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DCF4F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p34"/>
          <p:cNvSpPr txBox="1">
            <a:spLocks noGrp="1"/>
          </p:cNvSpPr>
          <p:nvPr>
            <p:ph type="subTitle" idx="1"/>
          </p:nvPr>
        </p:nvSpPr>
        <p:spPr>
          <a:xfrm>
            <a:off x="3080795" y="2786789"/>
            <a:ext cx="4901100" cy="26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our presentation begins</a:t>
            </a:r>
            <a:endParaRPr dirty="0"/>
          </a:p>
        </p:txBody>
      </p:sp>
      <p:sp>
        <p:nvSpPr>
          <p:cNvPr id="1107" name="Google Shape;1107;p34"/>
          <p:cNvSpPr txBox="1">
            <a:spLocks noGrp="1"/>
          </p:cNvSpPr>
          <p:nvPr>
            <p:ph type="ctrTitle"/>
          </p:nvPr>
        </p:nvSpPr>
        <p:spPr>
          <a:xfrm>
            <a:off x="2066757" y="1966426"/>
            <a:ext cx="5950500" cy="134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D828E"/>
                </a:solidFill>
              </a:rPr>
              <a:t>Heart </a:t>
            </a:r>
            <a:r>
              <a:rPr lang="en-US" dirty="0">
                <a:solidFill>
                  <a:srgbClr val="0D828E"/>
                </a:solidFill>
              </a:rPr>
              <a:t>Failure</a:t>
            </a:r>
            <a:endParaRPr sz="4800" dirty="0">
              <a:solidFill>
                <a:srgbClr val="F45D3E"/>
              </a:solidFill>
            </a:endParaRPr>
          </a:p>
        </p:txBody>
      </p:sp>
      <p:pic>
        <p:nvPicPr>
          <p:cNvPr id="1108" name="Google Shape;110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00000">
            <a:off x="5443053" y="330544"/>
            <a:ext cx="1018695" cy="949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10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9998">
            <a:off x="768182" y="290439"/>
            <a:ext cx="665522" cy="621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11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99987">
            <a:off x="1182344" y="2002692"/>
            <a:ext cx="535946" cy="50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1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9998">
            <a:off x="6052057" y="4015914"/>
            <a:ext cx="665522" cy="621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2" name="Google Shape;111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00008" flipH="1">
            <a:off x="3905541" y="1073273"/>
            <a:ext cx="410087" cy="382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" name="Google Shape;111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288032" flipH="1">
            <a:off x="3201719" y="4223167"/>
            <a:ext cx="535946" cy="50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114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99999">
            <a:off x="6995534" y="1336772"/>
            <a:ext cx="321896" cy="3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DCF4F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35"/>
          <p:cNvSpPr txBox="1">
            <a:spLocks noGrp="1"/>
          </p:cNvSpPr>
          <p:nvPr>
            <p:ph type="title"/>
          </p:nvPr>
        </p:nvSpPr>
        <p:spPr>
          <a:xfrm>
            <a:off x="661606" y="430648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Presented By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120" name="Google Shape;1120;p35"/>
          <p:cNvSpPr txBox="1">
            <a:spLocks noGrp="1"/>
          </p:cNvSpPr>
          <p:nvPr>
            <p:ph type="subTitle" idx="1"/>
          </p:nvPr>
        </p:nvSpPr>
        <p:spPr>
          <a:xfrm>
            <a:off x="415690" y="1783939"/>
            <a:ext cx="7717500" cy="315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Abdallah Hesham Sobhy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Amr Tarek M</a:t>
            </a:r>
            <a:r>
              <a:rPr lang="en-US" sz="2400" dirty="0"/>
              <a:t>a</a:t>
            </a:r>
            <a:r>
              <a:rPr lang="en" sz="2400" dirty="0"/>
              <a:t>hmoud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dirty="0"/>
              <a:t>Ahmed Alaa Eldin Taha</a:t>
            </a:r>
            <a:endParaRPr sz="2400" dirty="0"/>
          </a:p>
        </p:txBody>
      </p:sp>
      <p:pic>
        <p:nvPicPr>
          <p:cNvPr id="1121" name="Google Shape;112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9999">
            <a:off x="8075481" y="753542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9999">
            <a:off x="7515309" y="2588879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9987">
            <a:off x="873369" y="653492"/>
            <a:ext cx="535946" cy="50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00008" flipH="1">
            <a:off x="6290941" y="1106648"/>
            <a:ext cx="410087" cy="38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DCF4FA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36"/>
          <p:cNvSpPr/>
          <p:nvPr/>
        </p:nvSpPr>
        <p:spPr>
          <a:xfrm>
            <a:off x="4834592" y="3145171"/>
            <a:ext cx="774000" cy="774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chemeClr val="accent2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1130" name="Google Shape;1130;p36"/>
          <p:cNvSpPr txBox="1">
            <a:spLocks noGrp="1"/>
          </p:cNvSpPr>
          <p:nvPr>
            <p:ph type="title" idx="15"/>
          </p:nvPr>
        </p:nvSpPr>
        <p:spPr>
          <a:xfrm>
            <a:off x="4965545" y="3276125"/>
            <a:ext cx="512100" cy="51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32" name="Google Shape;1132;p36"/>
          <p:cNvSpPr txBox="1">
            <a:spLocks noGrp="1"/>
          </p:cNvSpPr>
          <p:nvPr>
            <p:ph type="title" idx="13"/>
          </p:nvPr>
        </p:nvSpPr>
        <p:spPr>
          <a:xfrm>
            <a:off x="5846028" y="3379771"/>
            <a:ext cx="25089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Related Works</a:t>
            </a:r>
            <a:endParaRPr dirty="0"/>
          </a:p>
        </p:txBody>
      </p:sp>
      <p:sp>
        <p:nvSpPr>
          <p:cNvPr id="1133" name="Google Shape;1133;p36"/>
          <p:cNvSpPr/>
          <p:nvPr/>
        </p:nvSpPr>
        <p:spPr>
          <a:xfrm>
            <a:off x="782558" y="3145171"/>
            <a:ext cx="774000" cy="774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6"/>
          <p:cNvSpPr/>
          <p:nvPr/>
        </p:nvSpPr>
        <p:spPr>
          <a:xfrm>
            <a:off x="4834592" y="1617646"/>
            <a:ext cx="774000" cy="774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36"/>
          <p:cNvSpPr/>
          <p:nvPr/>
        </p:nvSpPr>
        <p:spPr>
          <a:xfrm>
            <a:off x="782558" y="1601146"/>
            <a:ext cx="774000" cy="774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36"/>
          <p:cNvSpPr txBox="1">
            <a:spLocks noGrp="1"/>
          </p:cNvSpPr>
          <p:nvPr>
            <p:ph type="title" idx="2"/>
          </p:nvPr>
        </p:nvSpPr>
        <p:spPr>
          <a:xfrm>
            <a:off x="905200" y="1732993"/>
            <a:ext cx="511500" cy="50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137" name="Google Shape;1137;p36"/>
          <p:cNvSpPr txBox="1">
            <a:spLocks noGrp="1"/>
          </p:cNvSpPr>
          <p:nvPr>
            <p:ph type="title" idx="5"/>
          </p:nvPr>
        </p:nvSpPr>
        <p:spPr>
          <a:xfrm>
            <a:off x="913508" y="3276125"/>
            <a:ext cx="512100" cy="51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138" name="Google Shape;1138;p36"/>
          <p:cNvSpPr txBox="1">
            <a:spLocks noGrp="1"/>
          </p:cNvSpPr>
          <p:nvPr>
            <p:ph type="title" idx="8"/>
          </p:nvPr>
        </p:nvSpPr>
        <p:spPr>
          <a:xfrm>
            <a:off x="4965542" y="1731043"/>
            <a:ext cx="512100" cy="51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39" name="Google Shape;1139;p36"/>
          <p:cNvSpPr txBox="1">
            <a:spLocks noGrp="1"/>
          </p:cNvSpPr>
          <p:nvPr>
            <p:ph type="title" idx="3"/>
          </p:nvPr>
        </p:nvSpPr>
        <p:spPr>
          <a:xfrm>
            <a:off x="1779769" y="3379771"/>
            <a:ext cx="25089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Solution</a:t>
            </a:r>
            <a:endParaRPr dirty="0"/>
          </a:p>
        </p:txBody>
      </p:sp>
      <p:sp>
        <p:nvSpPr>
          <p:cNvPr id="1140" name="Google Shape;1140;p36"/>
          <p:cNvSpPr txBox="1">
            <a:spLocks noGrp="1"/>
          </p:cNvSpPr>
          <p:nvPr>
            <p:ph type="title"/>
          </p:nvPr>
        </p:nvSpPr>
        <p:spPr>
          <a:xfrm>
            <a:off x="1800509" y="1743899"/>
            <a:ext cx="25089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143" name="Google Shape;1143;p36"/>
          <p:cNvSpPr txBox="1">
            <a:spLocks noGrp="1"/>
          </p:cNvSpPr>
          <p:nvPr>
            <p:ph type="title" idx="6"/>
          </p:nvPr>
        </p:nvSpPr>
        <p:spPr>
          <a:xfrm>
            <a:off x="5903583" y="1790198"/>
            <a:ext cx="2505600" cy="539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Problems</a:t>
            </a:r>
            <a:endParaRPr dirty="0"/>
          </a:p>
        </p:txBody>
      </p:sp>
      <p:sp>
        <p:nvSpPr>
          <p:cNvPr id="1145" name="Google Shape;1145;p36"/>
          <p:cNvSpPr txBox="1">
            <a:spLocks noGrp="1"/>
          </p:cNvSpPr>
          <p:nvPr>
            <p:ph type="title" idx="9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</a:t>
            </a:r>
            <a:r>
              <a:rPr lang="en" dirty="0">
                <a:solidFill>
                  <a:schemeClr val="accent1"/>
                </a:solidFill>
              </a:rPr>
              <a:t> contents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1146" name="Google Shape;114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00008" flipH="1">
            <a:off x="7915978" y="727048"/>
            <a:ext cx="410087" cy="382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7" name="Google Shape;114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9999">
            <a:off x="814256" y="4318479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8" name="Google Shape;1148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9999">
            <a:off x="4411071" y="2795847"/>
            <a:ext cx="321896" cy="3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37"/>
          <p:cNvSpPr txBox="1">
            <a:spLocks noGrp="1"/>
          </p:cNvSpPr>
          <p:nvPr>
            <p:ph type="title"/>
          </p:nvPr>
        </p:nvSpPr>
        <p:spPr>
          <a:xfrm>
            <a:off x="1371600" y="949074"/>
            <a:ext cx="6400800" cy="7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154" name="Google Shape;1154;p37"/>
          <p:cNvSpPr txBox="1">
            <a:spLocks noGrp="1"/>
          </p:cNvSpPr>
          <p:nvPr>
            <p:ph type="subTitle" idx="1"/>
          </p:nvPr>
        </p:nvSpPr>
        <p:spPr>
          <a:xfrm>
            <a:off x="1260332" y="1871572"/>
            <a:ext cx="6400800" cy="81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200" b="1" dirty="0"/>
              <a:t>Heart failure means that the heart is unable to pump blood around the body properly. It usually occurs because the heart has become too weak or stiff.</a:t>
            </a:r>
          </a:p>
          <a:p>
            <a:endParaRPr lang="en-US" sz="1200" dirty="0"/>
          </a:p>
          <a:p>
            <a:r>
              <a:rPr lang="en-US" sz="1200" dirty="0"/>
              <a:t>It's sometimes called congestive heart failure, although this name is not widely used nowadays.</a:t>
            </a:r>
          </a:p>
          <a:p>
            <a:r>
              <a:rPr lang="en-US" sz="1200" dirty="0"/>
              <a:t>Heart failure does not mean your heart has stopped working. It just needs some support to help it work better.</a:t>
            </a:r>
          </a:p>
          <a:p>
            <a:r>
              <a:rPr lang="en-US" sz="1200" dirty="0"/>
              <a:t>It can occur at any age, but is most common in older people.</a:t>
            </a:r>
          </a:p>
          <a:p>
            <a:r>
              <a:rPr lang="en-US" sz="1200" dirty="0"/>
              <a:t>Heart failure is a long-term condition that tends to get gradually worse over time.</a:t>
            </a:r>
          </a:p>
          <a:p>
            <a:r>
              <a:rPr lang="en-US" sz="1200" dirty="0"/>
              <a:t>It cannot usually be cured, but the symptoms can often be controlled for many years.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155" name="Google Shape;1155;p37"/>
          <p:cNvSpPr/>
          <p:nvPr/>
        </p:nvSpPr>
        <p:spPr>
          <a:xfrm>
            <a:off x="4017388" y="196538"/>
            <a:ext cx="774000" cy="774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156" name="Google Shape;115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9999">
            <a:off x="3574581" y="4286904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11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9999">
            <a:off x="5312759" y="260229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8" name="Google Shape;115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99998">
            <a:off x="7131557" y="3749214"/>
            <a:ext cx="665522" cy="621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115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00008" flipH="1">
            <a:off x="7482716" y="1348423"/>
            <a:ext cx="410087" cy="382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0" name="Google Shape;116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1288032" flipH="1">
            <a:off x="1511543" y="1051770"/>
            <a:ext cx="535946" cy="50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1" name="Google Shape;116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99987">
            <a:off x="1038419" y="3809692"/>
            <a:ext cx="535946" cy="5002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2" name="Google Shape;1162;p37"/>
          <p:cNvGrpSpPr/>
          <p:nvPr/>
        </p:nvGrpSpPr>
        <p:grpSpPr>
          <a:xfrm>
            <a:off x="4183007" y="397788"/>
            <a:ext cx="438775" cy="371500"/>
            <a:chOff x="5310175" y="2025375"/>
            <a:chExt cx="438775" cy="371500"/>
          </a:xfrm>
        </p:grpSpPr>
        <p:sp>
          <p:nvSpPr>
            <p:cNvPr id="1163" name="Google Shape;1163;p37"/>
            <p:cNvSpPr/>
            <p:nvPr/>
          </p:nvSpPr>
          <p:spPr>
            <a:xfrm>
              <a:off x="5310175" y="2025375"/>
              <a:ext cx="438775" cy="371500"/>
            </a:xfrm>
            <a:custGeom>
              <a:avLst/>
              <a:gdLst/>
              <a:ahLst/>
              <a:cxnLst/>
              <a:rect l="l" t="t" r="r" b="b"/>
              <a:pathLst>
                <a:path w="17551" h="14860" extrusionOk="0">
                  <a:moveTo>
                    <a:pt x="9299" y="11800"/>
                  </a:moveTo>
                  <a:cubicBezTo>
                    <a:pt x="9383" y="12419"/>
                    <a:pt x="9692" y="12978"/>
                    <a:pt x="10157" y="13348"/>
                  </a:cubicBezTo>
                  <a:lnTo>
                    <a:pt x="7382" y="13348"/>
                  </a:lnTo>
                  <a:cubicBezTo>
                    <a:pt x="7847" y="12978"/>
                    <a:pt x="8168" y="12431"/>
                    <a:pt x="8228" y="11800"/>
                  </a:cubicBezTo>
                  <a:close/>
                  <a:moveTo>
                    <a:pt x="774" y="1"/>
                  </a:moveTo>
                  <a:cubicBezTo>
                    <a:pt x="346" y="1"/>
                    <a:pt x="1" y="346"/>
                    <a:pt x="1" y="775"/>
                  </a:cubicBezTo>
                  <a:lnTo>
                    <a:pt x="1" y="1787"/>
                  </a:lnTo>
                  <a:lnTo>
                    <a:pt x="512" y="1787"/>
                  </a:lnTo>
                  <a:lnTo>
                    <a:pt x="512" y="763"/>
                  </a:lnTo>
                  <a:cubicBezTo>
                    <a:pt x="512" y="608"/>
                    <a:pt x="632" y="513"/>
                    <a:pt x="763" y="513"/>
                  </a:cubicBezTo>
                  <a:lnTo>
                    <a:pt x="16788" y="513"/>
                  </a:lnTo>
                  <a:cubicBezTo>
                    <a:pt x="16943" y="513"/>
                    <a:pt x="17038" y="632"/>
                    <a:pt x="17038" y="763"/>
                  </a:cubicBezTo>
                  <a:lnTo>
                    <a:pt x="17038" y="11026"/>
                  </a:lnTo>
                  <a:cubicBezTo>
                    <a:pt x="17038" y="11181"/>
                    <a:pt x="16919" y="11288"/>
                    <a:pt x="16788" y="11288"/>
                  </a:cubicBezTo>
                  <a:lnTo>
                    <a:pt x="763" y="11288"/>
                  </a:lnTo>
                  <a:cubicBezTo>
                    <a:pt x="608" y="11288"/>
                    <a:pt x="512" y="11169"/>
                    <a:pt x="512" y="11026"/>
                  </a:cubicBezTo>
                  <a:lnTo>
                    <a:pt x="512" y="2275"/>
                  </a:lnTo>
                  <a:lnTo>
                    <a:pt x="1" y="2275"/>
                  </a:lnTo>
                  <a:lnTo>
                    <a:pt x="1" y="11014"/>
                  </a:lnTo>
                  <a:cubicBezTo>
                    <a:pt x="1" y="11443"/>
                    <a:pt x="346" y="11788"/>
                    <a:pt x="774" y="11788"/>
                  </a:cubicBezTo>
                  <a:lnTo>
                    <a:pt x="7728" y="11788"/>
                  </a:lnTo>
                  <a:cubicBezTo>
                    <a:pt x="7609" y="12669"/>
                    <a:pt x="6847" y="13336"/>
                    <a:pt x="5954" y="13336"/>
                  </a:cubicBezTo>
                  <a:lnTo>
                    <a:pt x="4680" y="13336"/>
                  </a:lnTo>
                  <a:cubicBezTo>
                    <a:pt x="4239" y="13336"/>
                    <a:pt x="3906" y="13681"/>
                    <a:pt x="3906" y="14110"/>
                  </a:cubicBezTo>
                  <a:lnTo>
                    <a:pt x="3906" y="14860"/>
                  </a:lnTo>
                  <a:lnTo>
                    <a:pt x="10561" y="14860"/>
                  </a:lnTo>
                  <a:lnTo>
                    <a:pt x="10561" y="14348"/>
                  </a:lnTo>
                  <a:lnTo>
                    <a:pt x="4406" y="14348"/>
                  </a:lnTo>
                  <a:lnTo>
                    <a:pt x="4406" y="14098"/>
                  </a:lnTo>
                  <a:cubicBezTo>
                    <a:pt x="4406" y="13943"/>
                    <a:pt x="4525" y="13848"/>
                    <a:pt x="4656" y="13848"/>
                  </a:cubicBezTo>
                  <a:lnTo>
                    <a:pt x="12871" y="13848"/>
                  </a:lnTo>
                  <a:cubicBezTo>
                    <a:pt x="13026" y="13848"/>
                    <a:pt x="13133" y="13967"/>
                    <a:pt x="13133" y="14098"/>
                  </a:cubicBezTo>
                  <a:lnTo>
                    <a:pt x="13133" y="14348"/>
                  </a:lnTo>
                  <a:lnTo>
                    <a:pt x="12121" y="14348"/>
                  </a:lnTo>
                  <a:lnTo>
                    <a:pt x="12121" y="14860"/>
                  </a:lnTo>
                  <a:lnTo>
                    <a:pt x="13669" y="14860"/>
                  </a:lnTo>
                  <a:lnTo>
                    <a:pt x="13669" y="14110"/>
                  </a:lnTo>
                  <a:cubicBezTo>
                    <a:pt x="13669" y="13681"/>
                    <a:pt x="13324" y="13336"/>
                    <a:pt x="12895" y="13336"/>
                  </a:cubicBezTo>
                  <a:lnTo>
                    <a:pt x="11597" y="13336"/>
                  </a:lnTo>
                  <a:cubicBezTo>
                    <a:pt x="10692" y="13336"/>
                    <a:pt x="9930" y="12669"/>
                    <a:pt x="9799" y="11788"/>
                  </a:cubicBezTo>
                  <a:lnTo>
                    <a:pt x="16776" y="11788"/>
                  </a:lnTo>
                  <a:cubicBezTo>
                    <a:pt x="17205" y="11788"/>
                    <a:pt x="17550" y="11443"/>
                    <a:pt x="17550" y="11014"/>
                  </a:cubicBezTo>
                  <a:lnTo>
                    <a:pt x="17550" y="775"/>
                  </a:lnTo>
                  <a:cubicBezTo>
                    <a:pt x="17550" y="358"/>
                    <a:pt x="17205" y="1"/>
                    <a:pt x="167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7"/>
            <p:cNvSpPr/>
            <p:nvPr/>
          </p:nvSpPr>
          <p:spPr>
            <a:xfrm>
              <a:off x="5335475" y="2050675"/>
              <a:ext cx="386975" cy="244400"/>
            </a:xfrm>
            <a:custGeom>
              <a:avLst/>
              <a:gdLst/>
              <a:ahLst/>
              <a:cxnLst/>
              <a:rect l="l" t="t" r="r" b="b"/>
              <a:pathLst>
                <a:path w="15479" h="9776" extrusionOk="0">
                  <a:moveTo>
                    <a:pt x="14979" y="513"/>
                  </a:moveTo>
                  <a:lnTo>
                    <a:pt x="14979" y="9228"/>
                  </a:lnTo>
                  <a:lnTo>
                    <a:pt x="489" y="9228"/>
                  </a:lnTo>
                  <a:lnTo>
                    <a:pt x="489" y="513"/>
                  </a:lnTo>
                  <a:close/>
                  <a:moveTo>
                    <a:pt x="1" y="1"/>
                  </a:moveTo>
                  <a:lnTo>
                    <a:pt x="1" y="9776"/>
                  </a:lnTo>
                  <a:lnTo>
                    <a:pt x="15479" y="9776"/>
                  </a:lnTo>
                  <a:lnTo>
                    <a:pt x="154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7"/>
            <p:cNvSpPr/>
            <p:nvPr/>
          </p:nvSpPr>
          <p:spPr>
            <a:xfrm>
              <a:off x="5587900" y="2384050"/>
              <a:ext cx="12525" cy="12825"/>
            </a:xfrm>
            <a:custGeom>
              <a:avLst/>
              <a:gdLst/>
              <a:ahLst/>
              <a:cxnLst/>
              <a:rect l="l" t="t" r="r" b="b"/>
              <a:pathLst>
                <a:path w="501" h="513" extrusionOk="0">
                  <a:moveTo>
                    <a:pt x="0" y="1"/>
                  </a:moveTo>
                  <a:lnTo>
                    <a:pt x="0" y="513"/>
                  </a:lnTo>
                  <a:lnTo>
                    <a:pt x="500" y="513"/>
                  </a:lnTo>
                  <a:lnTo>
                    <a:pt x="5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7"/>
            <p:cNvSpPr/>
            <p:nvPr/>
          </p:nvSpPr>
          <p:spPr>
            <a:xfrm>
              <a:off x="5387275" y="2092775"/>
              <a:ext cx="114625" cy="100500"/>
            </a:xfrm>
            <a:custGeom>
              <a:avLst/>
              <a:gdLst/>
              <a:ahLst/>
              <a:cxnLst/>
              <a:rect l="l" t="t" r="r" b="b"/>
              <a:pathLst>
                <a:path w="4585" h="4020" extrusionOk="0">
                  <a:moveTo>
                    <a:pt x="3320" y="515"/>
                  </a:moveTo>
                  <a:cubicBezTo>
                    <a:pt x="3410" y="515"/>
                    <a:pt x="3499" y="532"/>
                    <a:pt x="3584" y="567"/>
                  </a:cubicBezTo>
                  <a:cubicBezTo>
                    <a:pt x="3894" y="686"/>
                    <a:pt x="4096" y="1007"/>
                    <a:pt x="4096" y="1412"/>
                  </a:cubicBezTo>
                  <a:cubicBezTo>
                    <a:pt x="4096" y="1519"/>
                    <a:pt x="4072" y="1639"/>
                    <a:pt x="4048" y="1746"/>
                  </a:cubicBezTo>
                  <a:lnTo>
                    <a:pt x="2441" y="1746"/>
                  </a:lnTo>
                  <a:lnTo>
                    <a:pt x="2155" y="1912"/>
                  </a:lnTo>
                  <a:lnTo>
                    <a:pt x="1631" y="1424"/>
                  </a:lnTo>
                  <a:lnTo>
                    <a:pt x="1131" y="1746"/>
                  </a:lnTo>
                  <a:lnTo>
                    <a:pt x="548" y="1746"/>
                  </a:lnTo>
                  <a:cubicBezTo>
                    <a:pt x="512" y="1639"/>
                    <a:pt x="500" y="1519"/>
                    <a:pt x="500" y="1412"/>
                  </a:cubicBezTo>
                  <a:cubicBezTo>
                    <a:pt x="524" y="1007"/>
                    <a:pt x="715" y="686"/>
                    <a:pt x="1024" y="567"/>
                  </a:cubicBezTo>
                  <a:cubicBezTo>
                    <a:pt x="1096" y="531"/>
                    <a:pt x="1191" y="519"/>
                    <a:pt x="1274" y="519"/>
                  </a:cubicBezTo>
                  <a:cubicBezTo>
                    <a:pt x="1548" y="519"/>
                    <a:pt x="1846" y="674"/>
                    <a:pt x="2108" y="972"/>
                  </a:cubicBezTo>
                  <a:lnTo>
                    <a:pt x="2310" y="1174"/>
                  </a:lnTo>
                  <a:lnTo>
                    <a:pt x="2501" y="972"/>
                  </a:lnTo>
                  <a:cubicBezTo>
                    <a:pt x="2752" y="676"/>
                    <a:pt x="3044" y="515"/>
                    <a:pt x="3320" y="515"/>
                  </a:cubicBezTo>
                  <a:close/>
                  <a:moveTo>
                    <a:pt x="1572" y="2067"/>
                  </a:moveTo>
                  <a:lnTo>
                    <a:pt x="2096" y="2555"/>
                  </a:lnTo>
                  <a:lnTo>
                    <a:pt x="2608" y="2246"/>
                  </a:lnTo>
                  <a:lnTo>
                    <a:pt x="3858" y="2246"/>
                  </a:lnTo>
                  <a:cubicBezTo>
                    <a:pt x="3513" y="2793"/>
                    <a:pt x="2905" y="3246"/>
                    <a:pt x="2310" y="3472"/>
                  </a:cubicBezTo>
                  <a:cubicBezTo>
                    <a:pt x="1715" y="3258"/>
                    <a:pt x="1096" y="2817"/>
                    <a:pt x="774" y="2246"/>
                  </a:cubicBezTo>
                  <a:lnTo>
                    <a:pt x="1298" y="2246"/>
                  </a:lnTo>
                  <a:lnTo>
                    <a:pt x="1572" y="2067"/>
                  </a:lnTo>
                  <a:close/>
                  <a:moveTo>
                    <a:pt x="1262" y="1"/>
                  </a:moveTo>
                  <a:cubicBezTo>
                    <a:pt x="1117" y="1"/>
                    <a:pt x="973" y="26"/>
                    <a:pt x="834" y="79"/>
                  </a:cubicBezTo>
                  <a:cubicBezTo>
                    <a:pt x="322" y="269"/>
                    <a:pt x="0" y="793"/>
                    <a:pt x="0" y="1412"/>
                  </a:cubicBezTo>
                  <a:cubicBezTo>
                    <a:pt x="0" y="1984"/>
                    <a:pt x="238" y="2543"/>
                    <a:pt x="703" y="3032"/>
                  </a:cubicBezTo>
                  <a:cubicBezTo>
                    <a:pt x="1119" y="3472"/>
                    <a:pt x="1655" y="3805"/>
                    <a:pt x="2227" y="3984"/>
                  </a:cubicBezTo>
                  <a:lnTo>
                    <a:pt x="2310" y="4020"/>
                  </a:lnTo>
                  <a:lnTo>
                    <a:pt x="2381" y="3984"/>
                  </a:lnTo>
                  <a:cubicBezTo>
                    <a:pt x="2941" y="3805"/>
                    <a:pt x="3477" y="3472"/>
                    <a:pt x="3882" y="3032"/>
                  </a:cubicBezTo>
                  <a:cubicBezTo>
                    <a:pt x="4346" y="2543"/>
                    <a:pt x="4584" y="1984"/>
                    <a:pt x="4584" y="1412"/>
                  </a:cubicBezTo>
                  <a:cubicBezTo>
                    <a:pt x="4584" y="805"/>
                    <a:pt x="4251" y="269"/>
                    <a:pt x="3751" y="79"/>
                  </a:cubicBezTo>
                  <a:cubicBezTo>
                    <a:pt x="3611" y="26"/>
                    <a:pt x="3467" y="1"/>
                    <a:pt x="3322" y="1"/>
                  </a:cubicBezTo>
                  <a:cubicBezTo>
                    <a:pt x="2972" y="1"/>
                    <a:pt x="2614" y="150"/>
                    <a:pt x="2286" y="436"/>
                  </a:cubicBezTo>
                  <a:cubicBezTo>
                    <a:pt x="1967" y="150"/>
                    <a:pt x="1611" y="1"/>
                    <a:pt x="1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7"/>
            <p:cNvSpPr/>
            <p:nvPr/>
          </p:nvSpPr>
          <p:spPr>
            <a:xfrm>
              <a:off x="5530450" y="2168250"/>
              <a:ext cx="134850" cy="12825"/>
            </a:xfrm>
            <a:custGeom>
              <a:avLst/>
              <a:gdLst/>
              <a:ahLst/>
              <a:cxnLst/>
              <a:rect l="l" t="t" r="r" b="b"/>
              <a:pathLst>
                <a:path w="5394" h="513" extrusionOk="0">
                  <a:moveTo>
                    <a:pt x="0" y="1"/>
                  </a:moveTo>
                  <a:lnTo>
                    <a:pt x="0" y="513"/>
                  </a:lnTo>
                  <a:lnTo>
                    <a:pt x="5394" y="513"/>
                  </a:lnTo>
                  <a:lnTo>
                    <a:pt x="53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37"/>
            <p:cNvSpPr/>
            <p:nvPr/>
          </p:nvSpPr>
          <p:spPr>
            <a:xfrm>
              <a:off x="5530450" y="2104250"/>
              <a:ext cx="134850" cy="12825"/>
            </a:xfrm>
            <a:custGeom>
              <a:avLst/>
              <a:gdLst/>
              <a:ahLst/>
              <a:cxnLst/>
              <a:rect l="l" t="t" r="r" b="b"/>
              <a:pathLst>
                <a:path w="5394" h="513" extrusionOk="0">
                  <a:moveTo>
                    <a:pt x="0" y="1"/>
                  </a:moveTo>
                  <a:lnTo>
                    <a:pt x="0" y="513"/>
                  </a:lnTo>
                  <a:lnTo>
                    <a:pt x="5394" y="513"/>
                  </a:lnTo>
                  <a:lnTo>
                    <a:pt x="53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7"/>
            <p:cNvSpPr/>
            <p:nvPr/>
          </p:nvSpPr>
          <p:spPr>
            <a:xfrm>
              <a:off x="5530450" y="2136400"/>
              <a:ext cx="134850" cy="12525"/>
            </a:xfrm>
            <a:custGeom>
              <a:avLst/>
              <a:gdLst/>
              <a:ahLst/>
              <a:cxnLst/>
              <a:rect l="l" t="t" r="r" b="b"/>
              <a:pathLst>
                <a:path w="5394" h="501" extrusionOk="0">
                  <a:moveTo>
                    <a:pt x="0" y="1"/>
                  </a:moveTo>
                  <a:lnTo>
                    <a:pt x="0" y="501"/>
                  </a:lnTo>
                  <a:lnTo>
                    <a:pt x="5394" y="501"/>
                  </a:lnTo>
                  <a:lnTo>
                    <a:pt x="53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7"/>
            <p:cNvSpPr/>
            <p:nvPr/>
          </p:nvSpPr>
          <p:spPr>
            <a:xfrm>
              <a:off x="5393525" y="2239100"/>
              <a:ext cx="102700" cy="12525"/>
            </a:xfrm>
            <a:custGeom>
              <a:avLst/>
              <a:gdLst/>
              <a:ahLst/>
              <a:cxnLst/>
              <a:rect l="l" t="t" r="r" b="b"/>
              <a:pathLst>
                <a:path w="4108" h="501" extrusionOk="0">
                  <a:moveTo>
                    <a:pt x="0" y="0"/>
                  </a:moveTo>
                  <a:lnTo>
                    <a:pt x="0" y="500"/>
                  </a:lnTo>
                  <a:lnTo>
                    <a:pt x="4108" y="500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37"/>
            <p:cNvSpPr/>
            <p:nvPr/>
          </p:nvSpPr>
          <p:spPr>
            <a:xfrm>
              <a:off x="5393525" y="2206950"/>
              <a:ext cx="102700" cy="12825"/>
            </a:xfrm>
            <a:custGeom>
              <a:avLst/>
              <a:gdLst/>
              <a:ahLst/>
              <a:cxnLst/>
              <a:rect l="l" t="t" r="r" b="b"/>
              <a:pathLst>
                <a:path w="4108" h="513" extrusionOk="0">
                  <a:moveTo>
                    <a:pt x="0" y="0"/>
                  </a:moveTo>
                  <a:lnTo>
                    <a:pt x="0" y="512"/>
                  </a:lnTo>
                  <a:lnTo>
                    <a:pt x="4108" y="512"/>
                  </a:lnTo>
                  <a:lnTo>
                    <a:pt x="4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7"/>
            <p:cNvSpPr/>
            <p:nvPr/>
          </p:nvSpPr>
          <p:spPr>
            <a:xfrm>
              <a:off x="5530450" y="2206950"/>
              <a:ext cx="134550" cy="45875"/>
            </a:xfrm>
            <a:custGeom>
              <a:avLst/>
              <a:gdLst/>
              <a:ahLst/>
              <a:cxnLst/>
              <a:rect l="l" t="t" r="r" b="b"/>
              <a:pathLst>
                <a:path w="5382" h="1835" extrusionOk="0">
                  <a:moveTo>
                    <a:pt x="0" y="0"/>
                  </a:moveTo>
                  <a:lnTo>
                    <a:pt x="0" y="1834"/>
                  </a:lnTo>
                  <a:lnTo>
                    <a:pt x="5382" y="1834"/>
                  </a:lnTo>
                  <a:lnTo>
                    <a:pt x="5382" y="786"/>
                  </a:lnTo>
                  <a:lnTo>
                    <a:pt x="4894" y="786"/>
                  </a:lnTo>
                  <a:lnTo>
                    <a:pt x="4894" y="1298"/>
                  </a:lnTo>
                  <a:lnTo>
                    <a:pt x="4167" y="1298"/>
                  </a:lnTo>
                  <a:lnTo>
                    <a:pt x="4167" y="12"/>
                  </a:lnTo>
                  <a:lnTo>
                    <a:pt x="3655" y="12"/>
                  </a:lnTo>
                  <a:lnTo>
                    <a:pt x="3655" y="1298"/>
                  </a:lnTo>
                  <a:lnTo>
                    <a:pt x="2977" y="1298"/>
                  </a:lnTo>
                  <a:lnTo>
                    <a:pt x="2977" y="512"/>
                  </a:lnTo>
                  <a:lnTo>
                    <a:pt x="2465" y="512"/>
                  </a:lnTo>
                  <a:lnTo>
                    <a:pt x="2465" y="1286"/>
                  </a:lnTo>
                  <a:lnTo>
                    <a:pt x="1738" y="1286"/>
                  </a:lnTo>
                  <a:lnTo>
                    <a:pt x="1738" y="774"/>
                  </a:lnTo>
                  <a:lnTo>
                    <a:pt x="1238" y="774"/>
                  </a:lnTo>
                  <a:lnTo>
                    <a:pt x="1238" y="1286"/>
                  </a:lnTo>
                  <a:lnTo>
                    <a:pt x="500" y="1286"/>
                  </a:lnTo>
                  <a:lnTo>
                    <a:pt x="5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7"/>
            <p:cNvSpPr/>
            <p:nvPr/>
          </p:nvSpPr>
          <p:spPr>
            <a:xfrm>
              <a:off x="5684925" y="2101875"/>
              <a:ext cx="12525" cy="12825"/>
            </a:xfrm>
            <a:custGeom>
              <a:avLst/>
              <a:gdLst/>
              <a:ahLst/>
              <a:cxnLst/>
              <a:rect l="l" t="t" r="r" b="b"/>
              <a:pathLst>
                <a:path w="501" h="513" extrusionOk="0">
                  <a:moveTo>
                    <a:pt x="0" y="1"/>
                  </a:moveTo>
                  <a:lnTo>
                    <a:pt x="0" y="513"/>
                  </a:lnTo>
                  <a:lnTo>
                    <a:pt x="501" y="513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7"/>
            <p:cNvSpPr/>
            <p:nvPr/>
          </p:nvSpPr>
          <p:spPr>
            <a:xfrm>
              <a:off x="5684925" y="2075675"/>
              <a:ext cx="12525" cy="12525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0" y="1"/>
                  </a:moveTo>
                  <a:lnTo>
                    <a:pt x="0" y="501"/>
                  </a:lnTo>
                  <a:lnTo>
                    <a:pt x="501" y="501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p40"/>
          <p:cNvSpPr txBox="1">
            <a:spLocks noGrp="1"/>
          </p:cNvSpPr>
          <p:nvPr>
            <p:ph type="title"/>
          </p:nvPr>
        </p:nvSpPr>
        <p:spPr>
          <a:xfrm>
            <a:off x="1047600" y="471161"/>
            <a:ext cx="3858900" cy="7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800" dirty="0"/>
              <a:t>Symptoms Of Heart Failure</a:t>
            </a:r>
            <a:br>
              <a:rPr lang="en-US" dirty="0"/>
            </a:br>
            <a:endParaRPr dirty="0">
              <a:solidFill>
                <a:schemeClr val="accent1"/>
              </a:solidFill>
            </a:endParaRPr>
          </a:p>
        </p:txBody>
      </p:sp>
      <p:sp>
        <p:nvSpPr>
          <p:cNvPr id="1224" name="Google Shape;1224;p40"/>
          <p:cNvSpPr txBox="1">
            <a:spLocks noGrp="1"/>
          </p:cNvSpPr>
          <p:nvPr>
            <p:ph type="subTitle" idx="1"/>
          </p:nvPr>
        </p:nvSpPr>
        <p:spPr>
          <a:xfrm>
            <a:off x="920382" y="1471773"/>
            <a:ext cx="3858900" cy="104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/>
            <a:r>
              <a:rPr lang="en-US" sz="1400" b="1" dirty="0"/>
              <a:t>The main symptoms of heart failure are:</a:t>
            </a:r>
          </a:p>
          <a:p>
            <a:pPr marL="114300" indent="0"/>
            <a:endParaRPr lang="en-US" sz="1200" dirty="0"/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3"/>
              </a:rPr>
              <a:t>breathlessness</a:t>
            </a:r>
            <a:r>
              <a:rPr lang="en-US" sz="1200" dirty="0"/>
              <a:t> after activity or at rest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feeling tired most of the time and finding exercise exhausting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swollen ankles and legs</a:t>
            </a:r>
          </a:p>
          <a:p>
            <a:pPr marL="114300" indent="0"/>
            <a:endParaRPr lang="en-US" sz="1200" dirty="0"/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Some people also experience other symptoms, such as a persistent cough, a fast heart rate and </a:t>
            </a:r>
            <a:r>
              <a:rPr lang="en-US" sz="1200" dirty="0">
                <a:hlinkClick r:id="rId4"/>
              </a:rPr>
              <a:t>dizziness</a:t>
            </a:r>
            <a:r>
              <a:rPr lang="en-US" sz="1200" dirty="0"/>
              <a:t>.</a:t>
            </a:r>
          </a:p>
          <a:p>
            <a:pPr marL="285750" indent="-171450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285750" indent="-171450">
              <a:buFont typeface="Arial" panose="020B0604020202020204" pitchFamily="34" charset="0"/>
              <a:buChar char="•"/>
            </a:pPr>
            <a:r>
              <a:rPr lang="en-US" sz="1200" dirty="0"/>
              <a:t>Symptoms can develop quickly (acute heart failure) or gradually over weeks or months (chronic heart failure).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225" name="Google Shape;1225;p40"/>
          <p:cNvPicPr preferRelativeResize="0"/>
          <p:nvPr/>
        </p:nvPicPr>
        <p:blipFill rotWithShape="1">
          <a:blip r:embed="rId5">
            <a:alphaModFix/>
          </a:blip>
          <a:srcRect l="22604" r="26780"/>
          <a:stretch/>
        </p:blipFill>
        <p:spPr>
          <a:xfrm>
            <a:off x="5240875" y="0"/>
            <a:ext cx="3903124" cy="51434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6" name="Google Shape;1226;p40"/>
          <p:cNvCxnSpPr/>
          <p:nvPr/>
        </p:nvCxnSpPr>
        <p:spPr>
          <a:xfrm>
            <a:off x="5240875" y="-8050"/>
            <a:ext cx="0" cy="5164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27" name="Google Shape;1227;p40"/>
          <p:cNvGrpSpPr/>
          <p:nvPr/>
        </p:nvGrpSpPr>
        <p:grpSpPr>
          <a:xfrm>
            <a:off x="4275113" y="3980813"/>
            <a:ext cx="451641" cy="1340475"/>
            <a:chOff x="9385150" y="1954263"/>
            <a:chExt cx="451641" cy="1340475"/>
          </a:xfrm>
        </p:grpSpPr>
        <p:grpSp>
          <p:nvGrpSpPr>
            <p:cNvPr id="1228" name="Google Shape;1228;p40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1229" name="Google Shape;1229;p40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0" name="Google Shape;1230;p40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1" name="Google Shape;1231;p40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2" name="Google Shape;1232;p40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40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40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40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4" extrusionOk="0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6" name="Google Shape;1236;p40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1237" name="Google Shape;1237;p40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40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40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40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40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40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40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44" name="Google Shape;1244;p40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1245" name="Google Shape;1245;p40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40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40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40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9" name="Google Shape;1249;p40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0" name="Google Shape;1250;p40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1" name="Google Shape;1251;p40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2" name="Google Shape;1252;p40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1253" name="Google Shape;1253;p40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4" name="Google Shape;1254;p40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5" name="Google Shape;1255;p40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6" name="Google Shape;1256;p40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7" name="Google Shape;1257;p40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8" name="Google Shape;1258;p40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40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0" name="Google Shape;1260;p40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1261" name="Google Shape;1261;p40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40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40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40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40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40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40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268" name="Google Shape;1268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899999" flipH="1">
            <a:off x="3147043" y="4677331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9" name="Google Shape;1269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900008" flipH="1">
            <a:off x="1255752" y="4584674"/>
            <a:ext cx="410087" cy="38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Google Shape;2726;p65"/>
          <p:cNvSpPr txBox="1">
            <a:spLocks noGrp="1"/>
          </p:cNvSpPr>
          <p:nvPr>
            <p:ph type="title"/>
          </p:nvPr>
        </p:nvSpPr>
        <p:spPr>
          <a:xfrm>
            <a:off x="167492" y="417517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algn="l"/>
            <a:r>
              <a:rPr lang="en-US" sz="2800" dirty="0"/>
              <a:t>Causes Of Heart Failure</a:t>
            </a:r>
            <a:br>
              <a:rPr lang="en-US" dirty="0"/>
            </a:br>
            <a:endParaRPr sz="2800" dirty="0">
              <a:solidFill>
                <a:schemeClr val="accent1"/>
              </a:solidFill>
            </a:endParaRPr>
          </a:p>
        </p:txBody>
      </p:sp>
      <p:sp>
        <p:nvSpPr>
          <p:cNvPr id="2727" name="Google Shape;2727;p65"/>
          <p:cNvSpPr txBox="1">
            <a:spLocks noGrp="1"/>
          </p:cNvSpPr>
          <p:nvPr>
            <p:ph type="title" idx="2"/>
          </p:nvPr>
        </p:nvSpPr>
        <p:spPr>
          <a:xfrm>
            <a:off x="408711" y="787417"/>
            <a:ext cx="4992600" cy="40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200" b="0" dirty="0"/>
              <a:t>Heart failure is often the result of a number of problems affecting the heart at the same time.</a:t>
            </a:r>
            <a:br>
              <a:rPr lang="en-US" sz="1200" b="0" dirty="0"/>
            </a:br>
            <a:br>
              <a:rPr lang="en-US" sz="1200" b="0" dirty="0"/>
            </a:br>
            <a:r>
              <a:rPr lang="en-US" sz="1200" b="0" dirty="0"/>
              <a:t>Conditions that can lead to heart failure include:</a:t>
            </a:r>
            <a:br>
              <a:rPr lang="en-US" sz="1200" b="0" dirty="0"/>
            </a:br>
            <a:br>
              <a:rPr lang="en-US" sz="1200" b="0" dirty="0"/>
            </a:br>
            <a:r>
              <a:rPr lang="en-US" sz="1200" b="0" dirty="0">
                <a:hlinkClick r:id="rId3"/>
              </a:rPr>
              <a:t>coronary heart disease</a:t>
            </a:r>
            <a:r>
              <a:rPr lang="en-US" sz="1200" b="0" dirty="0"/>
              <a:t> – where the arteries that supply blood to the heart become clogged up with fatty substances </a:t>
            </a:r>
            <a:r>
              <a:rPr lang="en-US" sz="1200" b="0" dirty="0">
                <a:hlinkClick r:id="rId4"/>
              </a:rPr>
              <a:t>(atherosclerosis)</a:t>
            </a:r>
            <a:r>
              <a:rPr lang="en-US" sz="1200" b="0" dirty="0"/>
              <a:t>, which may cause </a:t>
            </a:r>
            <a:r>
              <a:rPr lang="en-US" sz="1200" b="0" dirty="0">
                <a:hlinkClick r:id="rId5"/>
              </a:rPr>
              <a:t>angina</a:t>
            </a:r>
            <a:r>
              <a:rPr lang="en-US" sz="1200" b="0" dirty="0"/>
              <a:t> or a </a:t>
            </a:r>
            <a:r>
              <a:rPr lang="en-US" sz="1200" b="0" dirty="0">
                <a:hlinkClick r:id="rId6"/>
              </a:rPr>
              <a:t>heart attack</a:t>
            </a:r>
            <a:br>
              <a:rPr lang="en-US" sz="1200" b="0" dirty="0"/>
            </a:br>
            <a:br>
              <a:rPr lang="en-US" sz="1200" b="0" dirty="0"/>
            </a:br>
            <a:r>
              <a:rPr lang="en-US" sz="1200" b="0" dirty="0">
                <a:hlinkClick r:id="rId7"/>
              </a:rPr>
              <a:t>high blood pressure</a:t>
            </a:r>
            <a:r>
              <a:rPr lang="en-US" sz="1200" b="0" dirty="0"/>
              <a:t> – this can put extra strain on the heart, which over time can lead to heart failure</a:t>
            </a:r>
            <a:br>
              <a:rPr lang="en-US" sz="1200" b="0" dirty="0"/>
            </a:br>
            <a:br>
              <a:rPr lang="en-US" sz="1200" b="0" dirty="0"/>
            </a:br>
            <a:r>
              <a:rPr lang="en-US" sz="1200" b="0" dirty="0">
                <a:hlinkClick r:id="rId8"/>
              </a:rPr>
              <a:t>cardiomyopathy</a:t>
            </a:r>
            <a:r>
              <a:rPr lang="en-US" sz="1200" b="0" dirty="0"/>
              <a:t> – conditions affecting the heart muscle</a:t>
            </a:r>
            <a:br>
              <a:rPr lang="en-US" sz="1200" b="0" dirty="0"/>
            </a:br>
            <a:r>
              <a:rPr lang="en-US" sz="1200" b="0" dirty="0"/>
              <a:t>heart rhythm problems </a:t>
            </a:r>
            <a:r>
              <a:rPr lang="en-US" sz="1200" b="0" dirty="0">
                <a:hlinkClick r:id="rId9"/>
              </a:rPr>
              <a:t>(arrhythmias)</a:t>
            </a:r>
            <a:r>
              <a:rPr lang="en-US" sz="1200" b="0" dirty="0"/>
              <a:t>, such as </a:t>
            </a:r>
            <a:r>
              <a:rPr lang="en-US" sz="1200" b="0" dirty="0">
                <a:hlinkClick r:id="rId10"/>
              </a:rPr>
              <a:t>atrial fibrillation</a:t>
            </a:r>
            <a:br>
              <a:rPr lang="en-US" sz="1200" b="0" dirty="0"/>
            </a:br>
            <a:r>
              <a:rPr lang="en-US" sz="1200" b="0" dirty="0"/>
              <a:t>damage or other problems with the heart valves</a:t>
            </a:r>
            <a:br>
              <a:rPr lang="en-US" sz="1200" b="0" dirty="0"/>
            </a:br>
            <a:br>
              <a:rPr lang="en-US" sz="1200" b="0" dirty="0"/>
            </a:br>
            <a:r>
              <a:rPr lang="en-US" sz="1200" b="0" dirty="0">
                <a:hlinkClick r:id="rId11"/>
              </a:rPr>
              <a:t>congenital heart disease</a:t>
            </a:r>
            <a:r>
              <a:rPr lang="en-US" sz="1200" b="0" dirty="0"/>
              <a:t> – birth defects that affect the normal workings of the heart</a:t>
            </a:r>
            <a:br>
              <a:rPr lang="en-US" sz="1200" b="0" dirty="0"/>
            </a:br>
            <a:br>
              <a:rPr lang="en-US" sz="1200" b="0" dirty="0"/>
            </a:br>
            <a:r>
              <a:rPr lang="en-US" sz="1200" b="0" dirty="0"/>
              <a:t>Sometimes </a:t>
            </a:r>
            <a:r>
              <a:rPr lang="en-US" sz="1200" b="0" dirty="0">
                <a:hlinkClick r:id="rId12"/>
              </a:rPr>
              <a:t>anemia</a:t>
            </a:r>
            <a:r>
              <a:rPr lang="en-US" sz="1200" b="0" dirty="0"/>
              <a:t>, drinking too much alcohol, an </a:t>
            </a:r>
            <a:r>
              <a:rPr lang="en-US" sz="1200" b="0" dirty="0">
                <a:hlinkClick r:id="rId13"/>
              </a:rPr>
              <a:t>overactive thyroid</a:t>
            </a:r>
            <a:r>
              <a:rPr lang="en-US" sz="1200" b="0" dirty="0"/>
              <a:t> or high pressure in the lungs </a:t>
            </a:r>
            <a:r>
              <a:rPr lang="en-US" sz="1200" b="0" dirty="0">
                <a:hlinkClick r:id="rId14"/>
              </a:rPr>
              <a:t>(pulmonary hypertension)</a:t>
            </a:r>
            <a:r>
              <a:rPr lang="en-US" sz="1200" b="0" dirty="0"/>
              <a:t> can also lead to heart failure.</a:t>
            </a:r>
            <a:br>
              <a:rPr lang="en-US" sz="1200" b="0" dirty="0"/>
            </a:br>
            <a:endParaRPr sz="1200" dirty="0"/>
          </a:p>
        </p:txBody>
      </p:sp>
      <p:pic>
        <p:nvPicPr>
          <p:cNvPr id="2729" name="Google Shape;2729;p65"/>
          <p:cNvPicPr preferRelativeResize="0"/>
          <p:nvPr/>
        </p:nvPicPr>
        <p:blipFill rotWithShape="1">
          <a:blip r:embed="rId15">
            <a:alphaModFix/>
          </a:blip>
          <a:srcRect t="54141" r="40415"/>
          <a:stretch/>
        </p:blipFill>
        <p:spPr>
          <a:xfrm>
            <a:off x="6936475" y="-87300"/>
            <a:ext cx="2299326" cy="2656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0" name="Google Shape;2730;p6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 rot="899987">
            <a:off x="7617019" y="1418492"/>
            <a:ext cx="535946" cy="50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1" name="Google Shape;2731;p6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 rot="899998">
            <a:off x="7630482" y="2930489"/>
            <a:ext cx="665522" cy="621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2" name="Google Shape;2732;p6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 rot="900029">
            <a:off x="6143579" y="2764280"/>
            <a:ext cx="526749" cy="491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3" name="Google Shape;2733;p6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899996">
            <a:off x="5140879" y="3946194"/>
            <a:ext cx="857828" cy="7994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4" name="Google Shape;2734;p6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 rot="899987">
            <a:off x="5625394" y="1465192"/>
            <a:ext cx="535946" cy="500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4" name="Google Shape;1274;p41"/>
          <p:cNvSpPr txBox="1">
            <a:spLocks noGrp="1"/>
          </p:cNvSpPr>
          <p:nvPr>
            <p:ph type="title"/>
          </p:nvPr>
        </p:nvSpPr>
        <p:spPr>
          <a:xfrm>
            <a:off x="4245157" y="431511"/>
            <a:ext cx="4134000" cy="4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Solution</a:t>
            </a:r>
            <a:endParaRPr sz="2800" dirty="0"/>
          </a:p>
        </p:txBody>
      </p:sp>
      <p:sp>
        <p:nvSpPr>
          <p:cNvPr id="1277" name="Google Shape;1277;p41"/>
          <p:cNvSpPr txBox="1">
            <a:spLocks noGrp="1"/>
          </p:cNvSpPr>
          <p:nvPr>
            <p:ph type="subTitle" idx="3"/>
          </p:nvPr>
        </p:nvSpPr>
        <p:spPr>
          <a:xfrm>
            <a:off x="4288472" y="1326817"/>
            <a:ext cx="3141300" cy="102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/>
            <a:r>
              <a:rPr lang="en-US" sz="1800" dirty="0"/>
              <a:t>System to predict heart failure by a statistics given by a sensor connected to human body so it can give treatment basics to the person until reaching to the hospital.</a:t>
            </a:r>
            <a:endParaRPr sz="1800" dirty="0"/>
          </a:p>
        </p:txBody>
      </p:sp>
      <p:pic>
        <p:nvPicPr>
          <p:cNvPr id="1278" name="Google Shape;1278;p41"/>
          <p:cNvPicPr preferRelativeResize="0"/>
          <p:nvPr/>
        </p:nvPicPr>
        <p:blipFill rotWithShape="1">
          <a:blip r:embed="rId3">
            <a:alphaModFix/>
          </a:blip>
          <a:srcRect l="18470" r="29790"/>
          <a:stretch/>
        </p:blipFill>
        <p:spPr>
          <a:xfrm>
            <a:off x="0" y="0"/>
            <a:ext cx="3986749" cy="514350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9" name="Google Shape;1279;p41"/>
          <p:cNvCxnSpPr/>
          <p:nvPr/>
        </p:nvCxnSpPr>
        <p:spPr>
          <a:xfrm>
            <a:off x="3989350" y="-8050"/>
            <a:ext cx="0" cy="5164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80" name="Google Shape;128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00008" flipH="1">
            <a:off x="7665821" y="2806549"/>
            <a:ext cx="410087" cy="38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46"/>
          <p:cNvSpPr/>
          <p:nvPr/>
        </p:nvSpPr>
        <p:spPr>
          <a:xfrm>
            <a:off x="1288648" y="799311"/>
            <a:ext cx="774000" cy="774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5" name="Google Shape;1455;p46"/>
          <p:cNvSpPr/>
          <p:nvPr/>
        </p:nvSpPr>
        <p:spPr>
          <a:xfrm>
            <a:off x="3154453" y="823344"/>
            <a:ext cx="774000" cy="774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6" name="Google Shape;1456;p46"/>
          <p:cNvSpPr/>
          <p:nvPr/>
        </p:nvSpPr>
        <p:spPr>
          <a:xfrm>
            <a:off x="5114731" y="838941"/>
            <a:ext cx="774000" cy="774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7" name="Google Shape;1457;p46"/>
          <p:cNvSpPr/>
          <p:nvPr/>
        </p:nvSpPr>
        <p:spPr>
          <a:xfrm>
            <a:off x="7054531" y="834094"/>
            <a:ext cx="774000" cy="774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8" name="Google Shape;1458;p46"/>
          <p:cNvSpPr txBox="1">
            <a:spLocks noGrp="1"/>
          </p:cNvSpPr>
          <p:nvPr>
            <p:ph type="title" idx="4294967295"/>
          </p:nvPr>
        </p:nvSpPr>
        <p:spPr>
          <a:xfrm>
            <a:off x="1433669" y="903747"/>
            <a:ext cx="537600" cy="54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2018</a:t>
            </a:r>
            <a:endParaRPr sz="1600" dirty="0"/>
          </a:p>
        </p:txBody>
      </p:sp>
      <p:sp>
        <p:nvSpPr>
          <p:cNvPr id="1459" name="Google Shape;1459;p46"/>
          <p:cNvSpPr txBox="1">
            <a:spLocks noGrp="1"/>
          </p:cNvSpPr>
          <p:nvPr>
            <p:ph type="title"/>
          </p:nvPr>
        </p:nvSpPr>
        <p:spPr>
          <a:xfrm>
            <a:off x="713219" y="150057"/>
            <a:ext cx="7717500" cy="572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Related Works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1460" name="Google Shape;1460;p46"/>
          <p:cNvCxnSpPr/>
          <p:nvPr/>
        </p:nvCxnSpPr>
        <p:spPr>
          <a:xfrm>
            <a:off x="803602" y="2615894"/>
            <a:ext cx="770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61" name="Google Shape;1461;p46"/>
          <p:cNvSpPr/>
          <p:nvPr/>
        </p:nvSpPr>
        <p:spPr>
          <a:xfrm>
            <a:off x="1609951" y="2034228"/>
            <a:ext cx="131395" cy="13843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62" name="Google Shape;1462;p46"/>
          <p:cNvCxnSpPr>
            <a:cxnSpLocks/>
          </p:cNvCxnSpPr>
          <p:nvPr/>
        </p:nvCxnSpPr>
        <p:spPr>
          <a:xfrm>
            <a:off x="1675652" y="1580059"/>
            <a:ext cx="0" cy="457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3" name="Google Shape;1463;p46"/>
          <p:cNvCxnSpPr>
            <a:cxnSpLocks/>
            <a:stCxn id="1461" idx="4"/>
          </p:cNvCxnSpPr>
          <p:nvPr/>
        </p:nvCxnSpPr>
        <p:spPr>
          <a:xfrm>
            <a:off x="1675649" y="2172665"/>
            <a:ext cx="3" cy="457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65" name="Google Shape;1465;p46"/>
          <p:cNvSpPr txBox="1">
            <a:spLocks noGrp="1"/>
          </p:cNvSpPr>
          <p:nvPr>
            <p:ph type="subTitle" idx="4294967295"/>
          </p:nvPr>
        </p:nvSpPr>
        <p:spPr>
          <a:xfrm>
            <a:off x="778919" y="2708493"/>
            <a:ext cx="1847100" cy="5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91440" indent="0" algn="ctr">
              <a:buNone/>
            </a:pPr>
            <a:r>
              <a:rPr lang="en-US" sz="1600" dirty="0"/>
              <a:t>Predicting the Risk of Heart Failure with EHR Sequential Data Modeling</a:t>
            </a:r>
          </a:p>
          <a:p>
            <a:pPr marL="91440" marR="91440" lvl="0" indent="0" algn="ctr">
              <a:buNone/>
            </a:pPr>
            <a:endParaRPr sz="1600" dirty="0"/>
          </a:p>
        </p:txBody>
      </p:sp>
      <p:sp>
        <p:nvSpPr>
          <p:cNvPr id="1466" name="Google Shape;1466;p46"/>
          <p:cNvSpPr/>
          <p:nvPr/>
        </p:nvSpPr>
        <p:spPr>
          <a:xfrm>
            <a:off x="3467407" y="2027810"/>
            <a:ext cx="131400" cy="13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67" name="Google Shape;1467;p46"/>
          <p:cNvCxnSpPr>
            <a:cxnSpLocks/>
          </p:cNvCxnSpPr>
          <p:nvPr/>
        </p:nvCxnSpPr>
        <p:spPr>
          <a:xfrm>
            <a:off x="3533107" y="1612941"/>
            <a:ext cx="0" cy="457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9" name="Google Shape;1469;p46"/>
          <p:cNvCxnSpPr>
            <a:cxnSpLocks/>
          </p:cNvCxnSpPr>
          <p:nvPr/>
        </p:nvCxnSpPr>
        <p:spPr>
          <a:xfrm>
            <a:off x="3541453" y="2158694"/>
            <a:ext cx="0" cy="457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1" name="Google Shape;1471;p46"/>
          <p:cNvSpPr txBox="1">
            <a:spLocks noGrp="1"/>
          </p:cNvSpPr>
          <p:nvPr>
            <p:ph type="subTitle" idx="4294967295"/>
          </p:nvPr>
        </p:nvSpPr>
        <p:spPr>
          <a:xfrm>
            <a:off x="2610157" y="2711607"/>
            <a:ext cx="1845900" cy="5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None/>
            </a:pPr>
            <a:r>
              <a:rPr lang="en-US" sz="1600" dirty="0"/>
              <a:t>Effective Heart Disease Prediction Using Hybrid Machine Learning Techniques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472" name="Google Shape;1472;p46"/>
          <p:cNvSpPr/>
          <p:nvPr/>
        </p:nvSpPr>
        <p:spPr>
          <a:xfrm>
            <a:off x="5440045" y="2060053"/>
            <a:ext cx="131400" cy="13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3" name="Google Shape;1473;p46"/>
          <p:cNvCxnSpPr>
            <a:cxnSpLocks/>
          </p:cNvCxnSpPr>
          <p:nvPr/>
        </p:nvCxnSpPr>
        <p:spPr>
          <a:xfrm flipV="1">
            <a:off x="5510252" y="1628476"/>
            <a:ext cx="0" cy="457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5" name="Google Shape;1475;p46"/>
          <p:cNvCxnSpPr>
            <a:cxnSpLocks/>
          </p:cNvCxnSpPr>
          <p:nvPr/>
        </p:nvCxnSpPr>
        <p:spPr>
          <a:xfrm>
            <a:off x="5510252" y="2172665"/>
            <a:ext cx="0" cy="457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77" name="Google Shape;1477;p46"/>
          <p:cNvSpPr txBox="1">
            <a:spLocks noGrp="1"/>
          </p:cNvSpPr>
          <p:nvPr>
            <p:ph type="subTitle" idx="4294967295"/>
          </p:nvPr>
        </p:nvSpPr>
        <p:spPr>
          <a:xfrm>
            <a:off x="4517095" y="2716854"/>
            <a:ext cx="1845900" cy="5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buNone/>
            </a:pPr>
            <a:r>
              <a:rPr lang="en-US" sz="1600" dirty="0"/>
              <a:t>A Multi-Task Neural Network Architecture for Renal Dysfunction Prediction in Heart Failure Patients With Electronic Health Records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478" name="Google Shape;1478;p46"/>
          <p:cNvSpPr/>
          <p:nvPr/>
        </p:nvSpPr>
        <p:spPr>
          <a:xfrm>
            <a:off x="7396310" y="2043610"/>
            <a:ext cx="131400" cy="131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479" name="Google Shape;1479;p46"/>
          <p:cNvCxnSpPr>
            <a:cxnSpLocks/>
          </p:cNvCxnSpPr>
          <p:nvPr/>
        </p:nvCxnSpPr>
        <p:spPr>
          <a:xfrm flipV="1">
            <a:off x="7462009" y="1582041"/>
            <a:ext cx="1" cy="457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1" name="Google Shape;1481;p46"/>
          <p:cNvCxnSpPr>
            <a:cxnSpLocks/>
          </p:cNvCxnSpPr>
          <p:nvPr/>
        </p:nvCxnSpPr>
        <p:spPr>
          <a:xfrm>
            <a:off x="7462009" y="2172665"/>
            <a:ext cx="0" cy="4572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3" name="Google Shape;1483;p46"/>
          <p:cNvSpPr txBox="1">
            <a:spLocks noGrp="1"/>
          </p:cNvSpPr>
          <p:nvPr>
            <p:ph type="subTitle" idx="4294967295"/>
          </p:nvPr>
        </p:nvSpPr>
        <p:spPr>
          <a:xfrm>
            <a:off x="6604760" y="2708493"/>
            <a:ext cx="1845900" cy="5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>
              <a:buNone/>
            </a:pPr>
            <a:r>
              <a:rPr lang="en-US" sz="1600" dirty="0"/>
              <a:t>Efficient system for Heart disease prediction by applying Logistic regression</a:t>
            </a:r>
            <a:endParaRPr sz="1600" dirty="0"/>
          </a:p>
        </p:txBody>
      </p:sp>
      <p:sp>
        <p:nvSpPr>
          <p:cNvPr id="1484" name="Google Shape;1484;p46"/>
          <p:cNvSpPr txBox="1">
            <a:spLocks noGrp="1"/>
          </p:cNvSpPr>
          <p:nvPr>
            <p:ph type="title" idx="4294967295"/>
          </p:nvPr>
        </p:nvSpPr>
        <p:spPr>
          <a:xfrm>
            <a:off x="3284092" y="933144"/>
            <a:ext cx="537600" cy="54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2019</a:t>
            </a:r>
            <a:endParaRPr sz="1600" dirty="0"/>
          </a:p>
        </p:txBody>
      </p:sp>
      <p:sp>
        <p:nvSpPr>
          <p:cNvPr id="1485" name="Google Shape;1485;p46"/>
          <p:cNvSpPr txBox="1">
            <a:spLocks noGrp="1"/>
          </p:cNvSpPr>
          <p:nvPr>
            <p:ph type="title" idx="4294967295"/>
          </p:nvPr>
        </p:nvSpPr>
        <p:spPr>
          <a:xfrm>
            <a:off x="5232931" y="948157"/>
            <a:ext cx="537600" cy="54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2019</a:t>
            </a:r>
            <a:endParaRPr sz="1600" dirty="0"/>
          </a:p>
        </p:txBody>
      </p:sp>
      <p:sp>
        <p:nvSpPr>
          <p:cNvPr id="1486" name="Google Shape;1486;p46"/>
          <p:cNvSpPr txBox="1">
            <a:spLocks noGrp="1"/>
          </p:cNvSpPr>
          <p:nvPr>
            <p:ph type="title" idx="4294967295"/>
          </p:nvPr>
        </p:nvSpPr>
        <p:spPr>
          <a:xfrm>
            <a:off x="7172731" y="933144"/>
            <a:ext cx="537600" cy="540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2019</a:t>
            </a:r>
            <a:endParaRPr sz="1600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p50"/>
          <p:cNvSpPr txBox="1">
            <a:spLocks noGrp="1"/>
          </p:cNvSpPr>
          <p:nvPr>
            <p:ph type="title"/>
          </p:nvPr>
        </p:nvSpPr>
        <p:spPr>
          <a:xfrm>
            <a:off x="1143000" y="1355681"/>
            <a:ext cx="6858000" cy="1963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1589" name="Google Shape;1589;p50"/>
          <p:cNvGrpSpPr/>
          <p:nvPr/>
        </p:nvGrpSpPr>
        <p:grpSpPr>
          <a:xfrm>
            <a:off x="8396900" y="3258938"/>
            <a:ext cx="451641" cy="1340475"/>
            <a:chOff x="9385150" y="1954263"/>
            <a:chExt cx="451641" cy="1340475"/>
          </a:xfrm>
        </p:grpSpPr>
        <p:grpSp>
          <p:nvGrpSpPr>
            <p:cNvPr id="1590" name="Google Shape;1590;p50"/>
            <p:cNvGrpSpPr/>
            <p:nvPr/>
          </p:nvGrpSpPr>
          <p:grpSpPr>
            <a:xfrm>
              <a:off x="9589683" y="1954263"/>
              <a:ext cx="42575" cy="1340475"/>
              <a:chOff x="9703875" y="1954263"/>
              <a:chExt cx="42575" cy="1340475"/>
            </a:xfrm>
          </p:grpSpPr>
          <p:sp>
            <p:nvSpPr>
              <p:cNvPr id="1591" name="Google Shape;1591;p50"/>
              <p:cNvSpPr/>
              <p:nvPr/>
            </p:nvSpPr>
            <p:spPr>
              <a:xfrm rot="10800000">
                <a:off x="9703875" y="325291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5" y="1"/>
                      <a:pt x="0" y="396"/>
                      <a:pt x="0" y="852"/>
                    </a:cubicBezTo>
                    <a:cubicBezTo>
                      <a:pt x="0" y="1308"/>
                      <a:pt x="395" y="1672"/>
                      <a:pt x="851" y="1672"/>
                    </a:cubicBezTo>
                    <a:cubicBezTo>
                      <a:pt x="1307" y="1672"/>
                      <a:pt x="1702" y="1308"/>
                      <a:pt x="1702" y="852"/>
                    </a:cubicBezTo>
                    <a:cubicBezTo>
                      <a:pt x="1702" y="39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50"/>
              <p:cNvSpPr/>
              <p:nvPr/>
            </p:nvSpPr>
            <p:spPr>
              <a:xfrm rot="10800000">
                <a:off x="9703875" y="303633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0"/>
                    </a:moveTo>
                    <a:cubicBezTo>
                      <a:pt x="395" y="0"/>
                      <a:pt x="0" y="396"/>
                      <a:pt x="0" y="852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2"/>
                    </a:cubicBezTo>
                    <a:cubicBezTo>
                      <a:pt x="1702" y="396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50"/>
              <p:cNvSpPr/>
              <p:nvPr/>
            </p:nvSpPr>
            <p:spPr>
              <a:xfrm rot="10800000">
                <a:off x="9703875" y="281978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1" y="0"/>
                    </a:moveTo>
                    <a:cubicBezTo>
                      <a:pt x="395" y="0"/>
                      <a:pt x="0" y="395"/>
                      <a:pt x="0" y="851"/>
                    </a:cubicBezTo>
                    <a:cubicBezTo>
                      <a:pt x="0" y="1307"/>
                      <a:pt x="395" y="1672"/>
                      <a:pt x="851" y="1672"/>
                    </a:cubicBezTo>
                    <a:cubicBezTo>
                      <a:pt x="1307" y="1672"/>
                      <a:pt x="1702" y="1307"/>
                      <a:pt x="1702" y="851"/>
                    </a:cubicBezTo>
                    <a:cubicBezTo>
                      <a:pt x="1702" y="33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50"/>
              <p:cNvSpPr/>
              <p:nvPr/>
            </p:nvSpPr>
            <p:spPr>
              <a:xfrm rot="10800000">
                <a:off x="9703875" y="26039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5" y="1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50"/>
              <p:cNvSpPr/>
              <p:nvPr/>
            </p:nvSpPr>
            <p:spPr>
              <a:xfrm rot="10800000">
                <a:off x="9703875" y="238738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50"/>
              <p:cNvSpPr/>
              <p:nvPr/>
            </p:nvSpPr>
            <p:spPr>
              <a:xfrm rot="10800000">
                <a:off x="9703875" y="217083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1" y="0"/>
                    </a:moveTo>
                    <a:cubicBezTo>
                      <a:pt x="395" y="0"/>
                      <a:pt x="0" y="365"/>
                      <a:pt x="0" y="821"/>
                    </a:cubicBezTo>
                    <a:cubicBezTo>
                      <a:pt x="0" y="1277"/>
                      <a:pt x="395" y="1672"/>
                      <a:pt x="851" y="1672"/>
                    </a:cubicBezTo>
                    <a:cubicBezTo>
                      <a:pt x="1307" y="1672"/>
                      <a:pt x="1702" y="1277"/>
                      <a:pt x="1702" y="821"/>
                    </a:cubicBezTo>
                    <a:cubicBezTo>
                      <a:pt x="170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50"/>
              <p:cNvSpPr/>
              <p:nvPr/>
            </p:nvSpPr>
            <p:spPr>
              <a:xfrm rot="10800000">
                <a:off x="9703875" y="1954263"/>
                <a:ext cx="42575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4" extrusionOk="0">
                    <a:moveTo>
                      <a:pt x="904" y="0"/>
                    </a:moveTo>
                    <a:cubicBezTo>
                      <a:pt x="887" y="0"/>
                      <a:pt x="869" y="1"/>
                      <a:pt x="851" y="2"/>
                    </a:cubicBezTo>
                    <a:cubicBezTo>
                      <a:pt x="395" y="2"/>
                      <a:pt x="0" y="367"/>
                      <a:pt x="0" y="822"/>
                    </a:cubicBezTo>
                    <a:cubicBezTo>
                      <a:pt x="0" y="1278"/>
                      <a:pt x="395" y="1674"/>
                      <a:pt x="851" y="1674"/>
                    </a:cubicBezTo>
                    <a:cubicBezTo>
                      <a:pt x="1307" y="1674"/>
                      <a:pt x="1702" y="1278"/>
                      <a:pt x="1702" y="822"/>
                    </a:cubicBezTo>
                    <a:cubicBezTo>
                      <a:pt x="1702" y="355"/>
                      <a:pt x="1337" y="0"/>
                      <a:pt x="90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8" name="Google Shape;1598;p50"/>
            <p:cNvGrpSpPr/>
            <p:nvPr/>
          </p:nvGrpSpPr>
          <p:grpSpPr>
            <a:xfrm>
              <a:off x="9487417" y="1954263"/>
              <a:ext cx="42575" cy="1340475"/>
              <a:chOff x="9544525" y="1954263"/>
              <a:chExt cx="42575" cy="1340475"/>
            </a:xfrm>
          </p:grpSpPr>
          <p:sp>
            <p:nvSpPr>
              <p:cNvPr id="1599" name="Google Shape;1599;p50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50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50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50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50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50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50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06" name="Google Shape;1606;p50"/>
            <p:cNvGrpSpPr/>
            <p:nvPr/>
          </p:nvGrpSpPr>
          <p:grpSpPr>
            <a:xfrm>
              <a:off x="9385150" y="1954263"/>
              <a:ext cx="42575" cy="1340475"/>
              <a:chOff x="9385150" y="1954263"/>
              <a:chExt cx="42575" cy="1340475"/>
            </a:xfrm>
          </p:grpSpPr>
          <p:sp>
            <p:nvSpPr>
              <p:cNvPr id="1607" name="Google Shape;1607;p50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50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50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50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50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50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50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50"/>
            <p:cNvGrpSpPr/>
            <p:nvPr/>
          </p:nvGrpSpPr>
          <p:grpSpPr>
            <a:xfrm>
              <a:off x="9794216" y="1954263"/>
              <a:ext cx="42575" cy="1340475"/>
              <a:chOff x="9544525" y="1954263"/>
              <a:chExt cx="42575" cy="1340475"/>
            </a:xfrm>
          </p:grpSpPr>
          <p:sp>
            <p:nvSpPr>
              <p:cNvPr id="1615" name="Google Shape;1615;p50"/>
              <p:cNvSpPr/>
              <p:nvPr/>
            </p:nvSpPr>
            <p:spPr>
              <a:xfrm rot="10800000">
                <a:off x="9544525" y="325291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5"/>
                      <a:pt x="1" y="852"/>
                    </a:cubicBezTo>
                    <a:cubicBezTo>
                      <a:pt x="1" y="1308"/>
                      <a:pt x="396" y="1672"/>
                      <a:pt x="852" y="1672"/>
                    </a:cubicBezTo>
                    <a:cubicBezTo>
                      <a:pt x="1308" y="1672"/>
                      <a:pt x="1703" y="1308"/>
                      <a:pt x="1703" y="852"/>
                    </a:cubicBezTo>
                    <a:cubicBezTo>
                      <a:pt x="1703" y="365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50"/>
              <p:cNvSpPr/>
              <p:nvPr/>
            </p:nvSpPr>
            <p:spPr>
              <a:xfrm rot="10800000">
                <a:off x="9544525" y="303633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50"/>
              <p:cNvSpPr/>
              <p:nvPr/>
            </p:nvSpPr>
            <p:spPr>
              <a:xfrm rot="10800000">
                <a:off x="9544525" y="281978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51"/>
                    </a:cubicBezTo>
                    <a:cubicBezTo>
                      <a:pt x="1" y="1307"/>
                      <a:pt x="396" y="1672"/>
                      <a:pt x="852" y="1672"/>
                    </a:cubicBezTo>
                    <a:cubicBezTo>
                      <a:pt x="1308" y="1672"/>
                      <a:pt x="1703" y="1307"/>
                      <a:pt x="1703" y="85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50"/>
              <p:cNvSpPr/>
              <p:nvPr/>
            </p:nvSpPr>
            <p:spPr>
              <a:xfrm rot="10800000">
                <a:off x="9544525" y="2603963"/>
                <a:ext cx="41800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2" h="1673" extrusionOk="0">
                    <a:moveTo>
                      <a:pt x="821" y="1"/>
                    </a:moveTo>
                    <a:cubicBezTo>
                      <a:pt x="365" y="1"/>
                      <a:pt x="0" y="365"/>
                      <a:pt x="0" y="821"/>
                    </a:cubicBezTo>
                    <a:cubicBezTo>
                      <a:pt x="0" y="1277"/>
                      <a:pt x="365" y="1672"/>
                      <a:pt x="821" y="1672"/>
                    </a:cubicBezTo>
                    <a:cubicBezTo>
                      <a:pt x="1277" y="1672"/>
                      <a:pt x="1672" y="1277"/>
                      <a:pt x="1672" y="821"/>
                    </a:cubicBezTo>
                    <a:cubicBezTo>
                      <a:pt x="1672" y="365"/>
                      <a:pt x="1277" y="1"/>
                      <a:pt x="82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50"/>
              <p:cNvSpPr/>
              <p:nvPr/>
            </p:nvSpPr>
            <p:spPr>
              <a:xfrm rot="10800000">
                <a:off x="9544525" y="2387388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50"/>
              <p:cNvSpPr/>
              <p:nvPr/>
            </p:nvSpPr>
            <p:spPr>
              <a:xfrm rot="10800000">
                <a:off x="9544525" y="2170838"/>
                <a:ext cx="4257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2" extrusionOk="0">
                    <a:moveTo>
                      <a:pt x="852" y="0"/>
                    </a:moveTo>
                    <a:cubicBezTo>
                      <a:pt x="396" y="0"/>
                      <a:pt x="1" y="365"/>
                      <a:pt x="1" y="821"/>
                    </a:cubicBezTo>
                    <a:cubicBezTo>
                      <a:pt x="1" y="1277"/>
                      <a:pt x="396" y="1672"/>
                      <a:pt x="852" y="1672"/>
                    </a:cubicBezTo>
                    <a:cubicBezTo>
                      <a:pt x="1308" y="1672"/>
                      <a:pt x="1703" y="1277"/>
                      <a:pt x="1703" y="821"/>
                    </a:cubicBezTo>
                    <a:cubicBezTo>
                      <a:pt x="1703" y="365"/>
                      <a:pt x="1308" y="0"/>
                      <a:pt x="85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50"/>
              <p:cNvSpPr/>
              <p:nvPr/>
            </p:nvSpPr>
            <p:spPr>
              <a:xfrm rot="10800000">
                <a:off x="9544525" y="19542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2" y="1"/>
                    </a:moveTo>
                    <a:cubicBezTo>
                      <a:pt x="396" y="1"/>
                      <a:pt x="1" y="366"/>
                      <a:pt x="1" y="821"/>
                    </a:cubicBezTo>
                    <a:cubicBezTo>
                      <a:pt x="1" y="1277"/>
                      <a:pt x="396" y="1673"/>
                      <a:pt x="852" y="1673"/>
                    </a:cubicBezTo>
                    <a:cubicBezTo>
                      <a:pt x="1308" y="1673"/>
                      <a:pt x="1703" y="1277"/>
                      <a:pt x="1703" y="821"/>
                    </a:cubicBezTo>
                    <a:cubicBezTo>
                      <a:pt x="1703" y="366"/>
                      <a:pt x="1308" y="1"/>
                      <a:pt x="85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2" name="Google Shape;1622;p50"/>
            <p:cNvGrpSpPr/>
            <p:nvPr/>
          </p:nvGrpSpPr>
          <p:grpSpPr>
            <a:xfrm>
              <a:off x="9691950" y="1954263"/>
              <a:ext cx="42575" cy="1340475"/>
              <a:chOff x="9385150" y="1954263"/>
              <a:chExt cx="42575" cy="1340475"/>
            </a:xfrm>
          </p:grpSpPr>
          <p:sp>
            <p:nvSpPr>
              <p:cNvPr id="1623" name="Google Shape;1623;p50"/>
              <p:cNvSpPr/>
              <p:nvPr/>
            </p:nvSpPr>
            <p:spPr>
              <a:xfrm rot="10800000">
                <a:off x="9385900" y="325291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52"/>
                    </a:cubicBezTo>
                    <a:cubicBezTo>
                      <a:pt x="0" y="1308"/>
                      <a:pt x="396" y="1672"/>
                      <a:pt x="851" y="1672"/>
                    </a:cubicBezTo>
                    <a:cubicBezTo>
                      <a:pt x="1307" y="1672"/>
                      <a:pt x="1672" y="1308"/>
                      <a:pt x="1672" y="852"/>
                    </a:cubicBezTo>
                    <a:cubicBezTo>
                      <a:pt x="1672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50"/>
              <p:cNvSpPr/>
              <p:nvPr/>
            </p:nvSpPr>
            <p:spPr>
              <a:xfrm rot="10800000">
                <a:off x="9385900" y="303633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50"/>
              <p:cNvSpPr/>
              <p:nvPr/>
            </p:nvSpPr>
            <p:spPr>
              <a:xfrm rot="10800000">
                <a:off x="9385900" y="281978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51"/>
                    </a:cubicBezTo>
                    <a:cubicBezTo>
                      <a:pt x="0" y="1307"/>
                      <a:pt x="396" y="1672"/>
                      <a:pt x="851" y="1672"/>
                    </a:cubicBezTo>
                    <a:cubicBezTo>
                      <a:pt x="1307" y="1672"/>
                      <a:pt x="1672" y="1307"/>
                      <a:pt x="1672" y="85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50"/>
              <p:cNvSpPr/>
              <p:nvPr/>
            </p:nvSpPr>
            <p:spPr>
              <a:xfrm rot="10800000">
                <a:off x="9385150" y="2603963"/>
                <a:ext cx="4257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1673" extrusionOk="0">
                    <a:moveTo>
                      <a:pt x="851" y="1"/>
                    </a:moveTo>
                    <a:cubicBezTo>
                      <a:pt x="396" y="1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703" y="1277"/>
                      <a:pt x="1703" y="821"/>
                    </a:cubicBezTo>
                    <a:cubicBezTo>
                      <a:pt x="1703" y="365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50"/>
              <p:cNvSpPr/>
              <p:nvPr/>
            </p:nvSpPr>
            <p:spPr>
              <a:xfrm rot="10800000">
                <a:off x="9385900" y="2387388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50"/>
              <p:cNvSpPr/>
              <p:nvPr/>
            </p:nvSpPr>
            <p:spPr>
              <a:xfrm rot="10800000">
                <a:off x="9385900" y="2170838"/>
                <a:ext cx="41825" cy="41800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2" extrusionOk="0">
                    <a:moveTo>
                      <a:pt x="851" y="0"/>
                    </a:moveTo>
                    <a:cubicBezTo>
                      <a:pt x="396" y="0"/>
                      <a:pt x="0" y="365"/>
                      <a:pt x="0" y="821"/>
                    </a:cubicBezTo>
                    <a:cubicBezTo>
                      <a:pt x="0" y="1277"/>
                      <a:pt x="396" y="1672"/>
                      <a:pt x="851" y="1672"/>
                    </a:cubicBezTo>
                    <a:cubicBezTo>
                      <a:pt x="1307" y="1672"/>
                      <a:pt x="1672" y="1277"/>
                      <a:pt x="1672" y="821"/>
                    </a:cubicBezTo>
                    <a:cubicBezTo>
                      <a:pt x="1672" y="365"/>
                      <a:pt x="1307" y="0"/>
                      <a:pt x="8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50"/>
              <p:cNvSpPr/>
              <p:nvPr/>
            </p:nvSpPr>
            <p:spPr>
              <a:xfrm rot="10800000">
                <a:off x="9385900" y="1954263"/>
                <a:ext cx="41825" cy="41825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1673" extrusionOk="0">
                    <a:moveTo>
                      <a:pt x="851" y="1"/>
                    </a:moveTo>
                    <a:cubicBezTo>
                      <a:pt x="396" y="1"/>
                      <a:pt x="0" y="366"/>
                      <a:pt x="0" y="821"/>
                    </a:cubicBezTo>
                    <a:cubicBezTo>
                      <a:pt x="0" y="1277"/>
                      <a:pt x="396" y="1673"/>
                      <a:pt x="851" y="1673"/>
                    </a:cubicBezTo>
                    <a:cubicBezTo>
                      <a:pt x="1307" y="1673"/>
                      <a:pt x="1672" y="1277"/>
                      <a:pt x="1672" y="821"/>
                    </a:cubicBezTo>
                    <a:cubicBezTo>
                      <a:pt x="1672" y="366"/>
                      <a:pt x="1307" y="1"/>
                      <a:pt x="8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630" name="Google Shape;163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500000">
            <a:off x="5274713" y="823510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1" name="Google Shape;163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99999">
            <a:off x="746581" y="3419054"/>
            <a:ext cx="321896" cy="3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2" name="Google Shape;163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00000">
            <a:off x="7392828" y="415219"/>
            <a:ext cx="1018695" cy="949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3" name="Google Shape;1633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99998">
            <a:off x="1953507" y="579364"/>
            <a:ext cx="665522" cy="621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4" name="Google Shape;1634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899987" flipH="1">
            <a:off x="6325269" y="3816529"/>
            <a:ext cx="535946" cy="500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5" name="Google Shape;1635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900008" flipH="1">
            <a:off x="3202816" y="3948273"/>
            <a:ext cx="410087" cy="382752"/>
          </a:xfrm>
          <a:prstGeom prst="rect">
            <a:avLst/>
          </a:prstGeom>
          <a:noFill/>
          <a:ln>
            <a:noFill/>
          </a:ln>
        </p:spPr>
      </p:pic>
      <p:sp>
        <p:nvSpPr>
          <p:cNvPr id="1636" name="Google Shape;1636;p50"/>
          <p:cNvSpPr txBox="1">
            <a:spLocks noGrp="1"/>
          </p:cNvSpPr>
          <p:nvPr>
            <p:ph type="subTitle" idx="1"/>
          </p:nvPr>
        </p:nvSpPr>
        <p:spPr>
          <a:xfrm>
            <a:off x="1143000" y="3477319"/>
            <a:ext cx="6858000" cy="31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 you have any questions?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Heart &amp; Lungs Diagnostic Center by Slidesgo">
  <a:themeElements>
    <a:clrScheme name="Simple Light">
      <a:dk1>
        <a:srgbClr val="333333"/>
      </a:dk1>
      <a:lt1>
        <a:srgbClr val="FFFFFF"/>
      </a:lt1>
      <a:dk2>
        <a:srgbClr val="595959"/>
      </a:dk2>
      <a:lt2>
        <a:srgbClr val="EEEEEE"/>
      </a:lt2>
      <a:accent1>
        <a:srgbClr val="F45D3E"/>
      </a:accent1>
      <a:accent2>
        <a:srgbClr val="0D828E"/>
      </a:accent2>
      <a:accent3>
        <a:srgbClr val="D2F9F8"/>
      </a:accent3>
      <a:accent4>
        <a:srgbClr val="FFAB40"/>
      </a:accent4>
      <a:accent5>
        <a:srgbClr val="A2EAE6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235</Words>
  <Application>Microsoft Office PowerPoint</Application>
  <PresentationFormat>On-screen Show (16:9)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Lexend</vt:lpstr>
      <vt:lpstr>Arial</vt:lpstr>
      <vt:lpstr>Lato</vt:lpstr>
      <vt:lpstr>Roboto Slab</vt:lpstr>
      <vt:lpstr>Archivo Black</vt:lpstr>
      <vt:lpstr>Heart &amp; Lungs Diagnostic Center by Slidesgo</vt:lpstr>
      <vt:lpstr>Heart Failure</vt:lpstr>
      <vt:lpstr>Presented By</vt:lpstr>
      <vt:lpstr>04</vt:lpstr>
      <vt:lpstr>Introduction</vt:lpstr>
      <vt:lpstr>Symptoms Of Heart Failure </vt:lpstr>
      <vt:lpstr>Causes Of Heart Failure </vt:lpstr>
      <vt:lpstr>Solution</vt:lpstr>
      <vt:lpstr>2018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Heart Failure</dc:title>
  <dc:creator>Abdallah Hesham</dc:creator>
  <cp:lastModifiedBy>NourTech</cp:lastModifiedBy>
  <cp:revision>11</cp:revision>
  <dcterms:modified xsi:type="dcterms:W3CDTF">2022-03-16T17:09:32Z</dcterms:modified>
</cp:coreProperties>
</file>