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29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23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1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1254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2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47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00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8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3532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60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75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1974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3D9D73A-1044-4F7E-9E57-B3A2CE2FF2CB}"/>
              </a:ext>
            </a:extLst>
          </p:cNvPr>
          <p:cNvPicPr>
            <a:picLocks noChangeAspect="1"/>
          </p:cNvPicPr>
          <p:nvPr/>
        </p:nvPicPr>
        <p:blipFill>
          <a:blip r:embed="rId2">
            <a:alphaModFix amt="60000"/>
          </a:blip>
          <a:srcRect t="23374" r="-1" b="20362"/>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C659D84-70AF-67B6-80A6-0DB7C4D49572}"/>
              </a:ext>
            </a:extLst>
          </p:cNvPr>
          <p:cNvSpPr>
            <a:spLocks noGrp="1"/>
          </p:cNvSpPr>
          <p:nvPr>
            <p:ph type="ctrTitle"/>
          </p:nvPr>
        </p:nvSpPr>
        <p:spPr>
          <a:xfrm>
            <a:off x="521209" y="822960"/>
            <a:ext cx="7213092" cy="5015169"/>
          </a:xfrm>
        </p:spPr>
        <p:txBody>
          <a:bodyPr>
            <a:normAutofit/>
          </a:bodyPr>
          <a:lstStyle/>
          <a:p>
            <a:br>
              <a:rPr lang="en-US" sz="2900" b="1" i="0" dirty="0">
                <a:solidFill>
                  <a:srgbClr val="FFFFFF"/>
                </a:solidFill>
                <a:effectLst/>
                <a:latin typeface="__universalSans_d00f93"/>
              </a:rPr>
            </a:br>
            <a:r>
              <a:rPr lang="en-US" sz="2900" b="1" i="0" dirty="0">
                <a:solidFill>
                  <a:srgbClr val="FFFFFF"/>
                </a:solidFill>
                <a:effectLst/>
                <a:latin typeface="__universalSans_d00f93"/>
              </a:rPr>
              <a:t>Project Description</a:t>
            </a:r>
            <a:br>
              <a:rPr lang="en-US" sz="2900" b="1" i="0" dirty="0">
                <a:solidFill>
                  <a:srgbClr val="FFFFFF"/>
                </a:solidFill>
                <a:effectLst/>
                <a:latin typeface="__universalSans_d00f93"/>
              </a:rPr>
            </a:br>
            <a:r>
              <a:rPr lang="en-US" sz="2900" b="0" i="0" dirty="0">
                <a:solidFill>
                  <a:srgbClr val="FFFFFF"/>
                </a:solidFill>
                <a:effectLst/>
                <a:latin typeface="__universalSans_d00f93"/>
              </a:rPr>
              <a:t>This project predicts car prices using a dataset from AutoScout24 Germany, sourced from Kaggle. It involves data cleaning, exploratory data analysis (EDA) with visualizations, and building a </a:t>
            </a:r>
            <a:r>
              <a:rPr lang="en-US" sz="2900" b="0" i="0" dirty="0" err="1">
                <a:solidFill>
                  <a:srgbClr val="FFFFFF"/>
                </a:solidFill>
                <a:effectLst/>
                <a:latin typeface="__universalSans_d00f93"/>
              </a:rPr>
              <a:t>RandomForestRegressor</a:t>
            </a:r>
            <a:r>
              <a:rPr lang="en-US" sz="2900" b="0" i="0" dirty="0">
                <a:solidFill>
                  <a:srgbClr val="FFFFFF"/>
                </a:solidFill>
                <a:effectLst/>
                <a:latin typeface="__universalSans_d00f93"/>
              </a:rPr>
              <a:t> model to achieve accurate price predictions. The results are presented in a structured report.</a:t>
            </a:r>
            <a:br>
              <a:rPr lang="en-US" sz="2900" b="0" i="0" dirty="0">
                <a:solidFill>
                  <a:srgbClr val="FFFFFF"/>
                </a:solidFill>
                <a:effectLst/>
                <a:latin typeface="__universalSans_d00f93"/>
              </a:rPr>
            </a:br>
            <a:endParaRPr lang="en-US" sz="2900" dirty="0">
              <a:solidFill>
                <a:srgbClr val="FFFFFF"/>
              </a:solidFill>
            </a:endParaRPr>
          </a:p>
        </p:txBody>
      </p:sp>
      <p:sp>
        <p:nvSpPr>
          <p:cNvPr id="3" name="Subtitle 2">
            <a:extLst>
              <a:ext uri="{FF2B5EF4-FFF2-40B4-BE49-F238E27FC236}">
                <a16:creationId xmlns:a16="http://schemas.microsoft.com/office/drawing/2014/main" id="{CA1892DD-F5A4-A8A6-EEFA-60EEAD7960DA}"/>
              </a:ext>
            </a:extLst>
          </p:cNvPr>
          <p:cNvSpPr>
            <a:spLocks noGrp="1"/>
          </p:cNvSpPr>
          <p:nvPr>
            <p:ph type="subTitle" idx="1"/>
          </p:nvPr>
        </p:nvSpPr>
        <p:spPr>
          <a:xfrm>
            <a:off x="9261493" y="3041761"/>
            <a:ext cx="2429605" cy="2856204"/>
          </a:xfrm>
        </p:spPr>
        <p:txBody>
          <a:bodyPr>
            <a:normAutofit/>
          </a:bodyPr>
          <a:lstStyle/>
          <a:p>
            <a:endParaRPr lang="en-US">
              <a:solidFill>
                <a:srgbClr val="FFFFFF"/>
              </a:solidFill>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83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E024D-21E4-2548-6944-16292788759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a:t>EDA: Correlation Heatmap</a:t>
            </a:r>
            <a:br>
              <a:rPr lang="en-US" sz="1900"/>
            </a:br>
            <a:r>
              <a:rPr lang="en-US" sz="1900"/>
              <a:t>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a:t>
            </a:r>
            <a:br>
              <a:rPr lang="en-US" sz="1900"/>
            </a:br>
            <a:endParaRPr lang="en-US" sz="190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F7EC641B-16A4-4CA9-8AF5-8BC733F81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1240350"/>
            <a:ext cx="5820112" cy="3593918"/>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9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7D106-7743-1CB8-FB3C-3DE802BE94B8}"/>
              </a:ext>
            </a:extLst>
          </p:cNvPr>
          <p:cNvSpPr>
            <a:spLocks noGrp="1"/>
          </p:cNvSpPr>
          <p:nvPr>
            <p:ph type="title"/>
          </p:nvPr>
        </p:nvSpPr>
        <p:spPr>
          <a:xfrm>
            <a:off x="576072" y="822959"/>
            <a:ext cx="10956558" cy="1598957"/>
          </a:xfrm>
        </p:spPr>
        <p:txBody>
          <a:bodyPr vert="horz" lIns="91440" tIns="45720" rIns="91440" bIns="45720" rtlCol="0" anchor="t">
            <a:normAutofit/>
          </a:bodyPr>
          <a:lstStyle/>
          <a:p>
            <a:r>
              <a:rPr lang="en-US" sz="1200" b="1" dirty="0"/>
              <a:t>Data Preprocessing: Encoding Categorical Variables</a:t>
            </a:r>
            <a:br>
              <a:rPr lang="en-US" sz="1200" dirty="0"/>
            </a:br>
            <a:r>
              <a:rPr lang="en-US" sz="1200" dirty="0"/>
              <a:t>This slide shows the conversion of categorical columns "model" and "</a:t>
            </a:r>
            <a:r>
              <a:rPr lang="en-US" sz="1200" dirty="0" err="1"/>
              <a:t>offerType</a:t>
            </a:r>
            <a:r>
              <a:rPr lang="en-US" sz="1200" dirty="0"/>
              <a:t>" into numerical codes using </a:t>
            </a:r>
            <a:r>
              <a:rPr lang="en-US" sz="1200" dirty="0" err="1"/>
              <a:t>astype</a:t>
            </a:r>
            <a:r>
              <a:rPr lang="en-US" sz="1200" dirty="0"/>
              <a:t>('category').</a:t>
            </a:r>
            <a:r>
              <a:rPr lang="en-US" sz="1200" dirty="0" err="1"/>
              <a:t>cat.codes</a:t>
            </a:r>
            <a:r>
              <a:rPr lang="en-US" sz="1200" dirty="0"/>
              <a:t>, enabling these features to be used in the </a:t>
            </a:r>
            <a:r>
              <a:rPr lang="en-US" sz="1200" dirty="0" err="1"/>
              <a:t>RandomForestRegressor</a:t>
            </a:r>
            <a:r>
              <a:rPr lang="en-US" sz="1200" dirty="0"/>
              <a:t> model for price prediction.</a:t>
            </a:r>
            <a:br>
              <a:rPr lang="en-US" sz="1200" dirty="0"/>
            </a:br>
            <a:endParaRPr lang="en-US" sz="1200" dirty="0"/>
          </a:p>
        </p:txBody>
      </p:sp>
      <p:cxnSp>
        <p:nvCxnSpPr>
          <p:cNvPr id="20" name="Straight Connector 19">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57375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computer screen shot of a computer code&#10;&#10;AI-generated content may be incorrect.">
            <a:extLst>
              <a:ext uri="{FF2B5EF4-FFF2-40B4-BE49-F238E27FC236}">
                <a16:creationId xmlns:a16="http://schemas.microsoft.com/office/drawing/2014/main" id="{DA080EBA-2075-797D-7BFD-52804642C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406" y="2702796"/>
            <a:ext cx="11027305" cy="1598958"/>
          </a:xfrm>
          <a:prstGeom prst="rect">
            <a:avLst/>
          </a:prstGeom>
        </p:spPr>
      </p:pic>
      <p:cxnSp>
        <p:nvCxnSpPr>
          <p:cNvPr id="22" name="Straight Connector 21">
            <a:extLst>
              <a:ext uri="{FF2B5EF4-FFF2-40B4-BE49-F238E27FC236}">
                <a16:creationId xmlns:a16="http://schemas.microsoft.com/office/drawing/2014/main" id="{179A2A06-A424-4BBD-A8A4-293F16F1B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240579"/>
            <a:ext cx="11036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45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43ED7-CC4F-CD87-F8BE-9913BA9F6845}"/>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dirty="0"/>
              <a:t>Modeling and Evaluation</a:t>
            </a:r>
            <a:br>
              <a:rPr lang="en-US" sz="1900" dirty="0"/>
            </a:br>
            <a:r>
              <a:rPr lang="en-US" sz="1900" dirty="0"/>
              <a:t>This slide details the modeling process: features (model, hp, year, mileage, </a:t>
            </a:r>
            <a:r>
              <a:rPr lang="en-US" sz="1900" dirty="0" err="1"/>
              <a:t>offerType</a:t>
            </a:r>
            <a:r>
              <a:rPr lang="en-US" sz="1900" dirty="0"/>
              <a:t>) and target (price) are selected, split into training and test sets (70-30 split), and scaled using </a:t>
            </a:r>
            <a:r>
              <a:rPr lang="en-US" sz="1900" dirty="0" err="1"/>
              <a:t>StandardScaler</a:t>
            </a:r>
            <a:r>
              <a:rPr lang="en-US" sz="1900" dirty="0"/>
              <a:t>. A </a:t>
            </a:r>
            <a:r>
              <a:rPr lang="en-US" sz="1900" dirty="0" err="1"/>
              <a:t>RandomForestRegressor</a:t>
            </a:r>
            <a:r>
              <a:rPr lang="en-US" sz="1900" dirty="0"/>
              <a:t> model is trained, achieving a 91.66% accuracy (R² score) on the test set, with comparisons to a KNeighborsRegressor model.</a:t>
            </a:r>
            <a:br>
              <a:rPr lang="en-US" sz="1900" dirty="0"/>
            </a:br>
            <a:endParaRPr lang="en-US" sz="1900" dirty="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57CEAB2C-086F-7854-2881-41897B0F4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3631" y="853692"/>
            <a:ext cx="5293618" cy="4367235"/>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4B893-87FD-F6D5-4675-992047A214D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Initial Setup and Data Loading</a:t>
            </a:r>
            <a:br>
              <a:rPr lang="en-US" sz="2300"/>
            </a:br>
            <a:r>
              <a:rPr lang="en-US" sz="2300"/>
              <a:t>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a:t>
            </a:r>
            <a:br>
              <a:rPr lang="en-US" sz="2300"/>
            </a:br>
            <a:endParaRPr lang="en-US" sz="2300"/>
          </a:p>
        </p:txBody>
      </p:sp>
      <p:cxnSp>
        <p:nvCxnSpPr>
          <p:cNvPr id="48" name="Straight Connector 4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60C8191B-5E1A-2138-927B-43301B9B997A}"/>
              </a:ext>
            </a:extLst>
          </p:cNvPr>
          <p:cNvPicPr>
            <a:picLocks noChangeAspect="1"/>
          </p:cNvPicPr>
          <p:nvPr/>
        </p:nvPicPr>
        <p:blipFill>
          <a:blip r:embed="rId2">
            <a:extLst>
              <a:ext uri="{28A0092B-C50C-407E-A947-70E740481C1C}">
                <a14:useLocalDpi xmlns:a14="http://schemas.microsoft.com/office/drawing/2010/main" val="0"/>
              </a:ext>
            </a:extLst>
          </a:blip>
          <a:srcRect r="14223" b="1"/>
          <a:stretch/>
        </p:blipFill>
        <p:spPr>
          <a:xfrm>
            <a:off x="5800384" y="1400405"/>
            <a:ext cx="5820112" cy="3273809"/>
          </a:xfrm>
          <a:prstGeom prst="rect">
            <a:avLst/>
          </a:prstGeom>
        </p:spPr>
      </p:pic>
      <p:cxnSp>
        <p:nvCxnSpPr>
          <p:cNvPr id="52" name="Straight Connector 5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50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C606F-CBDB-9A8B-9D80-54D85A4DF1CD}"/>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Dataset Overview</a:t>
            </a:r>
            <a:br>
              <a:rPr lang="en-US" sz="2300"/>
            </a:br>
            <a:r>
              <a:rPr lang="en-US" sz="2300"/>
              <a:t>This slide displays the first and last five rows of the dataset using df.head() and df.tail(). It includes columns like mileage, make, model, fuel, gear, offerType, price, hp, and year, showing cars from 2011 (e.g., BMW 316, €6800) to 2016 (e.g., Opel Corsa, €6980), highlighting the dataset's diversity.</a:t>
            </a:r>
            <a:br>
              <a:rPr lang="en-US" sz="2300"/>
            </a:br>
            <a:endParaRPr lang="en-US" sz="23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8029E9B1-4E33-CC1F-F8FB-B1B63CA8D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985720"/>
            <a:ext cx="5820112" cy="4103178"/>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1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EFB3A-DD36-436B-B5C3-A6D2FF6D2BEB}"/>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600" dirty="0"/>
              <a:t>This slide presents the dataset's structure using df.info(), showing 10,622 entries with 9 columns, some with missing values (e.g., 25 in model). </a:t>
            </a:r>
            <a:r>
              <a:rPr lang="en-US" sz="2600" dirty="0" err="1"/>
              <a:t>df.describe</a:t>
            </a:r>
            <a:r>
              <a:rPr lang="en-US" sz="2600" dirty="0"/>
              <a:t>() provides statistics for numerical columns, revealing a mean price of €15,520, average mileage of 71,438 km, and cars ranging from 2011 to 2021.</a:t>
            </a:r>
            <a:br>
              <a:rPr lang="en-US" sz="2600" dirty="0"/>
            </a:br>
            <a:endParaRPr lang="en-US" sz="26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E23086E8-A5A6-F23E-F2DE-C73B954C1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7036" y="845540"/>
            <a:ext cx="4191387" cy="5158631"/>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90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1BEE7-024D-BC6F-60E9-354CBBD3BD4B}"/>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dirty="0"/>
              <a:t>This slide shows the data cleaning process: </a:t>
            </a:r>
            <a:r>
              <a:rPr lang="en-US" sz="2300" dirty="0" err="1"/>
              <a:t>df.isnull</a:t>
            </a:r>
            <a:r>
              <a:rPr lang="en-US" sz="2300" dirty="0"/>
              <a:t>().sum() identifies missing values (25 in model, 33 in gear, 7 in hp). </a:t>
            </a:r>
            <a:r>
              <a:rPr lang="en-US" sz="2300" dirty="0" err="1"/>
              <a:t>df.dropna</a:t>
            </a:r>
            <a:r>
              <a:rPr lang="en-US" sz="2300" dirty="0"/>
              <a:t>() removes rows with missing values in these columns, resulting in zero missing values. </a:t>
            </a:r>
            <a:r>
              <a:rPr lang="en-US" sz="2300" dirty="0" err="1"/>
              <a:t>df.shape</a:t>
            </a:r>
            <a:r>
              <a:rPr lang="en-US" sz="2300" dirty="0"/>
              <a:t> confirms the cleaned dataset size as 10,559 rows and 9 columns.</a:t>
            </a:r>
            <a:br>
              <a:rPr lang="en-US" sz="2300" dirty="0"/>
            </a:br>
            <a:endParaRPr lang="en-US" sz="2300" dirty="0"/>
          </a:p>
        </p:txBody>
      </p:sp>
      <p:cxnSp>
        <p:nvCxnSpPr>
          <p:cNvPr id="28" name="Straight Connector 2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80E401A4-4E60-7724-D5FF-8FD71F963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736" y="853692"/>
            <a:ext cx="4682529" cy="5019048"/>
          </a:xfrm>
          <a:prstGeom prst="rect">
            <a:avLst/>
          </a:prstGeom>
        </p:spPr>
      </p:pic>
      <p:cxnSp>
        <p:nvCxnSpPr>
          <p:cNvPr id="30" name="Straight Connector 29">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93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8B1EE-64D8-1D14-DB75-96CE21665C23}"/>
              </a:ext>
            </a:extLst>
          </p:cNvPr>
          <p:cNvSpPr>
            <a:spLocks noGrp="1"/>
          </p:cNvSpPr>
          <p:nvPr>
            <p:ph type="title"/>
          </p:nvPr>
        </p:nvSpPr>
        <p:spPr>
          <a:xfrm>
            <a:off x="521209" y="822959"/>
            <a:ext cx="4069374" cy="4047619"/>
          </a:xfrm>
        </p:spPr>
        <p:txBody>
          <a:bodyPr vert="horz" lIns="91440" tIns="45720" rIns="91440" bIns="45720" rtlCol="0" anchor="t">
            <a:normAutofit/>
          </a:bodyPr>
          <a:lstStyle/>
          <a:p>
            <a:r>
              <a:rPr lang="en-US" sz="2000"/>
              <a:t>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a:t>
            </a:r>
            <a:br>
              <a:rPr lang="en-US" sz="2000"/>
            </a:br>
            <a:endParaRPr lang="en-US" sz="20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735BD938-8F60-66DD-C747-C3B384B74D9B}"/>
              </a:ext>
            </a:extLst>
          </p:cNvPr>
          <p:cNvPicPr>
            <a:picLocks noGrp="1" noChangeAspect="1"/>
          </p:cNvPicPr>
          <p:nvPr>
            <p:ph idx="1"/>
          </p:nvPr>
        </p:nvPicPr>
        <p:blipFill>
          <a:blip r:embed="rId2"/>
          <a:srcRect t="917" r="3" b="3"/>
          <a:stretch/>
        </p:blipFill>
        <p:spPr>
          <a:xfrm>
            <a:off x="5825877" y="871874"/>
            <a:ext cx="5794623" cy="4320489"/>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6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79230-D62C-9D65-379D-5FE34B9D2368}"/>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300" b="1" dirty="0"/>
              <a:t>EDA: </a:t>
            </a:r>
            <a:r>
              <a:rPr lang="en-US" sz="2300" b="1" dirty="0" err="1"/>
              <a:t>OfferType</a:t>
            </a:r>
            <a:r>
              <a:rPr lang="en-US" sz="2300" b="1" dirty="0"/>
              <a:t> Distribution</a:t>
            </a:r>
            <a:br>
              <a:rPr lang="en-US" sz="2300" dirty="0"/>
            </a:br>
            <a:r>
              <a:rPr lang="en-US" sz="2300" dirty="0"/>
              <a:t>This slide visualizes the distribution of the "</a:t>
            </a:r>
            <a:r>
              <a:rPr lang="en-US" sz="2300" dirty="0" err="1"/>
              <a:t>offerType</a:t>
            </a:r>
            <a:r>
              <a:rPr lang="en-US" sz="2300" dirty="0"/>
              <a:t>" column using a pie chart. The chart, generated with matplotlib and seaborn, shows that 87.7% of cars are "Used," 5.1% are "Demonstration," 4.7% are "Pre-registered," 2.5% are "New," and 0.0% are "Employee's car," highlighting the predominance of used cars.</a:t>
            </a:r>
            <a:br>
              <a:rPr lang="en-US" sz="2300" dirty="0"/>
            </a:br>
            <a:endParaRPr lang="en-US" sz="23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screen&#10;&#10;AI-generated content may be incorrect.">
            <a:extLst>
              <a:ext uri="{FF2B5EF4-FFF2-40B4-BE49-F238E27FC236}">
                <a16:creationId xmlns:a16="http://schemas.microsoft.com/office/drawing/2014/main" id="{46D40173-9CE0-4A45-2D08-CBC477D84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283" y="668593"/>
            <a:ext cx="5129399" cy="5388076"/>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2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7D1A6-F4C5-949B-ACC1-B773FB4D0D94}"/>
              </a:ext>
            </a:extLst>
          </p:cNvPr>
          <p:cNvSpPr>
            <a:spLocks noGrp="1"/>
          </p:cNvSpPr>
          <p:nvPr>
            <p:ph type="title"/>
          </p:nvPr>
        </p:nvSpPr>
        <p:spPr>
          <a:xfrm>
            <a:off x="521207" y="822960"/>
            <a:ext cx="5536359" cy="4703629"/>
          </a:xfrm>
        </p:spPr>
        <p:txBody>
          <a:bodyPr vert="horz" lIns="91440" tIns="45720" rIns="91440" bIns="45720" rtlCol="0" anchor="t">
            <a:normAutofit/>
          </a:bodyPr>
          <a:lstStyle/>
          <a:p>
            <a:r>
              <a:rPr lang="en-US" sz="2300" b="1" dirty="0"/>
              <a:t>EDA: Top Price by Make</a:t>
            </a:r>
            <a:br>
              <a:rPr lang="en-US" sz="2300" dirty="0"/>
            </a:br>
            <a:r>
              <a:rPr lang="en-US" sz="2300" dirty="0"/>
              <a:t>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a:t>
            </a:r>
            <a:br>
              <a:rPr lang="en-US" sz="2300" dirty="0"/>
            </a:br>
            <a:endParaRPr lang="en-US" sz="23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C008BCEA-E6A8-844C-3183-4B4E882C9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283" y="822960"/>
            <a:ext cx="5204195" cy="5115616"/>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8D8E0-FB43-CE4B-FB3A-5D2CE8A53E6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dirty="0"/>
              <a:t>EDA: Price vs. Year of Manufacture</a:t>
            </a:r>
            <a:br>
              <a:rPr lang="en-US" sz="2300" dirty="0"/>
            </a:br>
            <a:r>
              <a:rPr lang="en-US" sz="2300" dirty="0"/>
              <a:t>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a:t>
            </a:r>
            <a:br>
              <a:rPr lang="en-US" sz="2300" dirty="0"/>
            </a:br>
            <a:endParaRPr lang="en-US" sz="2300" dirty="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CB9DB76F-76E5-D455-AE38-BB2FB827A30E}"/>
              </a:ext>
            </a:extLst>
          </p:cNvPr>
          <p:cNvPicPr>
            <a:picLocks noGrp="1" noChangeAspect="1"/>
          </p:cNvPicPr>
          <p:nvPr>
            <p:ph idx="1"/>
          </p:nvPr>
        </p:nvPicPr>
        <p:blipFill>
          <a:blip r:embed="rId2"/>
          <a:stretch>
            <a:fillRect/>
          </a:stretch>
        </p:blipFill>
        <p:spPr>
          <a:xfrm>
            <a:off x="5800383" y="930404"/>
            <a:ext cx="6168095" cy="4788792"/>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26627"/>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118</TotalTime>
  <Words>826</Words>
  <Application>Microsoft Office PowerPoint</Application>
  <PresentationFormat>Widescreen</PresentationFormat>
  <Paragraphs>12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Batang</vt:lpstr>
      <vt:lpstr>__universalSans_d00f93</vt:lpstr>
      <vt:lpstr>Arial</vt:lpstr>
      <vt:lpstr>Avenir Next LT Pro Light</vt:lpstr>
      <vt:lpstr>AlignmentVTI</vt:lpstr>
      <vt:lpstr> Project Description This project predicts car prices using a dataset from AutoScout24 Germany, sourced from Kaggle. It involves data cleaning, exploratory data analysis (EDA) with visualizations, and building a RandomForestRegressor model to achieve accurate price predictions. The results are presented in a structured report. </vt:lpstr>
      <vt:lpstr>Initial Setup and Data Loading 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 </vt:lpstr>
      <vt:lpstr>Dataset Overview This slide displays the first and last five rows of the dataset using df.head() and df.tail(). It includes columns like mileage, make, model, fuel, gear, offerType, price, hp, and year, showing cars from 2011 (e.g., BMW 316, €6800) to 2016 (e.g., Opel Corsa, €6980), highlighting the dataset's diversity. </vt:lpstr>
      <vt:lpstr>This slide presents the dataset's structure using df.info(), showing 10,622 entries with 9 columns, some with missing values (e.g., 25 in model). df.describe() provides statistics for numerical columns, revealing a mean price of €15,520, average mileage of 71,438 km, and cars ranging from 2011 to 2021. </vt:lpstr>
      <vt:lpstr>This slide shows the data cleaning process: df.isnull().sum() identifies missing values (25 in model, 33 in gear, 7 in hp). df.dropna() removes rows with missing values in these columns, resulting in zero missing values. df.shape confirms the cleaned dataset size as 10,559 rows and 9 columns. </vt:lpstr>
      <vt:lpstr>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 </vt:lpstr>
      <vt:lpstr>EDA: OfferType Distribution This slide visualizes the distribution of the "offerType" column using a pie chart. The chart, generated with matplotlib and seaborn, shows that 87.7% of cars are "Used," 5.1% are "Demonstration," 4.7% are "Pre-registered," 2.5% are "New," and 0.0% are "Employee's car," highlighting the predominance of used cars. </vt:lpstr>
      <vt:lpstr>EDA: Top Price by Make 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 </vt:lpstr>
      <vt:lpstr>EDA: Price vs. Year of Manufacture 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 </vt:lpstr>
      <vt:lpstr>EDA: Correlation Heatmap 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 </vt:lpstr>
      <vt:lpstr>Data Preprocessing: Encoding Categorical Variables This slide shows the conversion of categorical columns "model" and "offerType" into numerical codes using astype('category').cat.codes, enabling these features to be used in the RandomForestRegressor model for price prediction. </vt:lpstr>
      <vt:lpstr>Modeling and Evaluation This slide details the modeling process: features (model, hp, year, mileage, offerType) and target (price) are selected, split into training and test sets (70-30 split), and scaled using StandardScaler. A RandomForestRegressor model is trained, achieving a 91.66% accuracy (R² score) on the test set, with comparisons to a KNeighborsRegressor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Abdallah Omran Fareed Ahmed</dc:creator>
  <cp:lastModifiedBy>Abdallah Omran Fareed Ahmed</cp:lastModifiedBy>
  <cp:revision>5</cp:revision>
  <dcterms:created xsi:type="dcterms:W3CDTF">2025-04-28T15:02:07Z</dcterms:created>
  <dcterms:modified xsi:type="dcterms:W3CDTF">2025-05-01T10:26:57Z</dcterms:modified>
</cp:coreProperties>
</file>