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29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3232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711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912540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27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47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500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182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1935321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60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4/30/2025</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175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4/30/2025</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819746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220DBA-8988-4873-8FCD-3FFAC3CF1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3D9D73A-1044-4F7E-9E57-B3A2CE2FF2CB}"/>
              </a:ext>
            </a:extLst>
          </p:cNvPr>
          <p:cNvPicPr>
            <a:picLocks noChangeAspect="1"/>
          </p:cNvPicPr>
          <p:nvPr/>
        </p:nvPicPr>
        <p:blipFill>
          <a:blip r:embed="rId2">
            <a:alphaModFix amt="60000"/>
          </a:blip>
          <a:srcRect t="23374" r="-1" b="20362"/>
          <a:stretch/>
        </p:blipFill>
        <p:spPr>
          <a:xfrm>
            <a:off x="3048" y="10"/>
            <a:ext cx="12188952" cy="6857990"/>
          </a:xfrm>
          <a:prstGeom prst="rect">
            <a:avLst/>
          </a:prstGeom>
        </p:spPr>
      </p:pic>
      <p:sp>
        <p:nvSpPr>
          <p:cNvPr id="2" name="Title 1">
            <a:extLst>
              <a:ext uri="{FF2B5EF4-FFF2-40B4-BE49-F238E27FC236}">
                <a16:creationId xmlns:a16="http://schemas.microsoft.com/office/drawing/2014/main" id="{1C659D84-70AF-67B6-80A6-0DB7C4D49572}"/>
              </a:ext>
            </a:extLst>
          </p:cNvPr>
          <p:cNvSpPr>
            <a:spLocks noGrp="1"/>
          </p:cNvSpPr>
          <p:nvPr>
            <p:ph type="ctrTitle"/>
          </p:nvPr>
        </p:nvSpPr>
        <p:spPr>
          <a:xfrm>
            <a:off x="521209" y="822960"/>
            <a:ext cx="7213092" cy="5015169"/>
          </a:xfrm>
        </p:spPr>
        <p:txBody>
          <a:bodyPr>
            <a:normAutofit/>
          </a:bodyPr>
          <a:lstStyle/>
          <a:p>
            <a:br>
              <a:rPr lang="en-US" sz="2900" b="1" i="0" dirty="0">
                <a:solidFill>
                  <a:srgbClr val="FFFFFF"/>
                </a:solidFill>
                <a:effectLst/>
                <a:latin typeface="__universalSans_d00f93"/>
              </a:rPr>
            </a:br>
            <a:r>
              <a:rPr lang="en-US" sz="2900" b="1" i="0" dirty="0">
                <a:solidFill>
                  <a:srgbClr val="FFFFFF"/>
                </a:solidFill>
                <a:effectLst/>
                <a:latin typeface="__universalSans_d00f93"/>
              </a:rPr>
              <a:t>Project Description</a:t>
            </a:r>
            <a:br>
              <a:rPr lang="en-US" sz="2900" b="1" i="0" dirty="0">
                <a:solidFill>
                  <a:srgbClr val="FFFFFF"/>
                </a:solidFill>
                <a:effectLst/>
                <a:latin typeface="__universalSans_d00f93"/>
              </a:rPr>
            </a:br>
            <a:r>
              <a:rPr lang="en-US" sz="2900" b="0" i="0" dirty="0">
                <a:solidFill>
                  <a:srgbClr val="FFFFFF"/>
                </a:solidFill>
                <a:effectLst/>
                <a:latin typeface="__universalSans_d00f93"/>
              </a:rPr>
              <a:t>This project predicts car prices using a dataset from AutoScout24 Germany, sourced from Kaggle. It involves data cleaning, exploratory data analysis (EDA) with visualizations, and building a </a:t>
            </a:r>
            <a:r>
              <a:rPr lang="en-US" sz="2900" b="0" i="0" dirty="0" err="1">
                <a:solidFill>
                  <a:srgbClr val="FFFFFF"/>
                </a:solidFill>
                <a:effectLst/>
                <a:latin typeface="__universalSans_d00f93"/>
              </a:rPr>
              <a:t>RandomForestRegressor</a:t>
            </a:r>
            <a:r>
              <a:rPr lang="en-US" sz="2900" b="0" i="0" dirty="0">
                <a:solidFill>
                  <a:srgbClr val="FFFFFF"/>
                </a:solidFill>
                <a:effectLst/>
                <a:latin typeface="__universalSans_d00f93"/>
              </a:rPr>
              <a:t> model to achieve accurate price predictions. The results are presented in a structured report.</a:t>
            </a:r>
            <a:br>
              <a:rPr lang="en-US" sz="2900" b="0" i="0" dirty="0">
                <a:solidFill>
                  <a:srgbClr val="FFFFFF"/>
                </a:solidFill>
                <a:effectLst/>
                <a:latin typeface="__universalSans_d00f93"/>
              </a:rPr>
            </a:br>
            <a:endParaRPr lang="en-US" sz="2900" dirty="0">
              <a:solidFill>
                <a:srgbClr val="FFFFFF"/>
              </a:solidFill>
            </a:endParaRPr>
          </a:p>
        </p:txBody>
      </p:sp>
      <p:sp>
        <p:nvSpPr>
          <p:cNvPr id="3" name="Subtitle 2">
            <a:extLst>
              <a:ext uri="{FF2B5EF4-FFF2-40B4-BE49-F238E27FC236}">
                <a16:creationId xmlns:a16="http://schemas.microsoft.com/office/drawing/2014/main" id="{CA1892DD-F5A4-A8A6-EEFA-60EEAD7960DA}"/>
              </a:ext>
            </a:extLst>
          </p:cNvPr>
          <p:cNvSpPr>
            <a:spLocks noGrp="1"/>
          </p:cNvSpPr>
          <p:nvPr>
            <p:ph type="subTitle" idx="1"/>
          </p:nvPr>
        </p:nvSpPr>
        <p:spPr>
          <a:xfrm>
            <a:off x="9261493" y="3041761"/>
            <a:ext cx="2429605" cy="2856204"/>
          </a:xfrm>
        </p:spPr>
        <p:txBody>
          <a:bodyPr>
            <a:normAutofit/>
          </a:bodyPr>
          <a:lstStyle/>
          <a:p>
            <a:endParaRPr lang="en-US">
              <a:solidFill>
                <a:srgbClr val="FFFFFF"/>
              </a:solidFill>
            </a:endParaRPr>
          </a:p>
        </p:txBody>
      </p:sp>
      <p:cxnSp>
        <p:nvCxnSpPr>
          <p:cNvPr id="18" name="Straight Connector 17">
            <a:extLst>
              <a:ext uri="{FF2B5EF4-FFF2-40B4-BE49-F238E27FC236}">
                <a16:creationId xmlns:a16="http://schemas.microsoft.com/office/drawing/2014/main" id="{3A8CB1B5-064D-4590-A7F2-70C604854D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0238" y="571500"/>
            <a:ext cx="1106026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23F81E2-AE9A-4D71-87B5-D24817F30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7300" y="571500"/>
            <a:ext cx="0" cy="571500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5C0F619-4F98-49B2-B92F-39B242F38F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6287848"/>
            <a:ext cx="11060263"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835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CE024D-21E4-2548-6944-162927887598}"/>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a:t>EDA: Correlation Heatmap</a:t>
            </a:r>
            <a:br>
              <a:rPr lang="en-US" sz="1900"/>
            </a:br>
            <a:r>
              <a:rPr lang="en-US" sz="1900"/>
              <a:t>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a:t>
            </a:r>
            <a:br>
              <a:rPr lang="en-US" sz="1900"/>
            </a:br>
            <a:endParaRPr lang="en-US" sz="190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F7EC641B-16A4-4CA9-8AF5-8BC733F812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240350"/>
            <a:ext cx="5820112" cy="3593918"/>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797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7D106-7743-1CB8-FB3C-3DE802BE94B8}"/>
              </a:ext>
            </a:extLst>
          </p:cNvPr>
          <p:cNvSpPr>
            <a:spLocks noGrp="1"/>
          </p:cNvSpPr>
          <p:nvPr>
            <p:ph type="title"/>
          </p:nvPr>
        </p:nvSpPr>
        <p:spPr>
          <a:xfrm>
            <a:off x="576072" y="822959"/>
            <a:ext cx="10956558" cy="1598957"/>
          </a:xfrm>
        </p:spPr>
        <p:txBody>
          <a:bodyPr vert="horz" lIns="91440" tIns="45720" rIns="91440" bIns="45720" rtlCol="0" anchor="t">
            <a:normAutofit/>
          </a:bodyPr>
          <a:lstStyle/>
          <a:p>
            <a:r>
              <a:rPr lang="en-US" sz="1200" b="1" dirty="0"/>
              <a:t>Data Preprocessing: Encoding Categorical Variables</a:t>
            </a:r>
            <a:br>
              <a:rPr lang="en-US" sz="1200" dirty="0"/>
            </a:br>
            <a:r>
              <a:rPr lang="en-US" sz="1200" dirty="0"/>
              <a:t>This slide shows the conversion of categorical columns "model" and "</a:t>
            </a:r>
            <a:r>
              <a:rPr lang="en-US" sz="1200" dirty="0" err="1"/>
              <a:t>offerType</a:t>
            </a:r>
            <a:r>
              <a:rPr lang="en-US" sz="1200" dirty="0"/>
              <a:t>" into numerical codes using </a:t>
            </a:r>
            <a:r>
              <a:rPr lang="en-US" sz="1200" dirty="0" err="1"/>
              <a:t>astype</a:t>
            </a:r>
            <a:r>
              <a:rPr lang="en-US" sz="1200" dirty="0"/>
              <a:t>('category').</a:t>
            </a:r>
            <a:r>
              <a:rPr lang="en-US" sz="1200" dirty="0" err="1"/>
              <a:t>cat.codes</a:t>
            </a:r>
            <a:r>
              <a:rPr lang="en-US" sz="1200" dirty="0"/>
              <a:t>, enabling these features to be used in the </a:t>
            </a:r>
            <a:r>
              <a:rPr lang="en-US" sz="1200" dirty="0" err="1"/>
              <a:t>RandomForestRegressor</a:t>
            </a:r>
            <a:r>
              <a:rPr lang="en-US" sz="1200" dirty="0"/>
              <a:t> model for price prediction.</a:t>
            </a:r>
            <a:br>
              <a:rPr lang="en-US" sz="1200" dirty="0"/>
            </a:br>
            <a:endParaRPr lang="en-US" sz="1200" dirty="0"/>
          </a:p>
        </p:txBody>
      </p:sp>
      <p:cxnSp>
        <p:nvCxnSpPr>
          <p:cNvPr id="20" name="Straight Connector 19">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57375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Content Placeholder 6" descr="A computer screen shot of a computer code&#10;&#10;AI-generated content may be incorrect.">
            <a:extLst>
              <a:ext uri="{FF2B5EF4-FFF2-40B4-BE49-F238E27FC236}">
                <a16:creationId xmlns:a16="http://schemas.microsoft.com/office/drawing/2014/main" id="{DA080EBA-2075-797D-7BFD-52804642C5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406" y="2702796"/>
            <a:ext cx="11027305" cy="1598958"/>
          </a:xfrm>
          <a:prstGeom prst="rect">
            <a:avLst/>
          </a:prstGeom>
        </p:spPr>
      </p:pic>
      <p:cxnSp>
        <p:nvCxnSpPr>
          <p:cNvPr id="22" name="Straight Connector 21">
            <a:extLst>
              <a:ext uri="{FF2B5EF4-FFF2-40B4-BE49-F238E27FC236}">
                <a16:creationId xmlns:a16="http://schemas.microsoft.com/office/drawing/2014/main" id="{179A2A06-A424-4BBD-A8A4-293F16F1B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240579"/>
            <a:ext cx="110362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459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43ED7-CC4F-CD87-F8BE-9913BA9F6845}"/>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1900" b="1" dirty="0"/>
              <a:t>Modeling and Evaluation</a:t>
            </a:r>
            <a:br>
              <a:rPr lang="en-US" sz="1900" dirty="0"/>
            </a:br>
            <a:r>
              <a:rPr lang="en-US" sz="1900" dirty="0"/>
              <a:t>This slide details the modeling process: features (model, hp, year, mileage, </a:t>
            </a:r>
            <a:r>
              <a:rPr lang="en-US" sz="1900" dirty="0" err="1"/>
              <a:t>offerType</a:t>
            </a:r>
            <a:r>
              <a:rPr lang="en-US" sz="1900" dirty="0"/>
              <a:t>) and target (price) are selected, split into training and test sets (70-30 split), and scaled using </a:t>
            </a:r>
            <a:r>
              <a:rPr lang="en-US" sz="1900" dirty="0" err="1"/>
              <a:t>StandardScaler</a:t>
            </a:r>
            <a:r>
              <a:rPr lang="en-US" sz="1900" dirty="0"/>
              <a:t>. A </a:t>
            </a:r>
            <a:r>
              <a:rPr lang="en-US" sz="1900" dirty="0" err="1"/>
              <a:t>RandomForestRegressor</a:t>
            </a:r>
            <a:r>
              <a:rPr lang="en-US" sz="1900" dirty="0"/>
              <a:t> model is trained, achieving a 91.66% accuracy (R² score) on the test set, with comparisons to a KNeighborsRegressor model.</a:t>
            </a:r>
            <a:br>
              <a:rPr lang="en-US" sz="1900" dirty="0"/>
            </a:br>
            <a:endParaRPr lang="en-US" sz="19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57CEAB2C-086F-7854-2881-41897B0F42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63631" y="853692"/>
            <a:ext cx="5293618" cy="4367235"/>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6901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40" name="Straight Connector 3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6" name="Rectangle 4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34B893-87FD-F6D5-4675-992047A214D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Initial Setup and Data Loading</a:t>
            </a:r>
            <a:br>
              <a:rPr lang="en-US" sz="2300"/>
            </a:br>
            <a:r>
              <a:rPr lang="en-US" sz="2300"/>
              <a:t>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a:t>
            </a:r>
            <a:br>
              <a:rPr lang="en-US" sz="2300"/>
            </a:br>
            <a:endParaRPr lang="en-US" sz="2300"/>
          </a:p>
        </p:txBody>
      </p:sp>
      <p:cxnSp>
        <p:nvCxnSpPr>
          <p:cNvPr id="48" name="Straight Connector 4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60C8191B-5E1A-2138-927B-43301B9B997A}"/>
              </a:ext>
            </a:extLst>
          </p:cNvPr>
          <p:cNvPicPr>
            <a:picLocks noChangeAspect="1"/>
          </p:cNvPicPr>
          <p:nvPr/>
        </p:nvPicPr>
        <p:blipFill>
          <a:blip r:embed="rId2">
            <a:extLst>
              <a:ext uri="{28A0092B-C50C-407E-A947-70E740481C1C}">
                <a14:useLocalDpi xmlns:a14="http://schemas.microsoft.com/office/drawing/2010/main" val="0"/>
              </a:ext>
            </a:extLst>
          </a:blip>
          <a:srcRect r="14223" b="1"/>
          <a:stretch/>
        </p:blipFill>
        <p:spPr>
          <a:xfrm>
            <a:off x="5800384" y="1400405"/>
            <a:ext cx="5820112" cy="3273809"/>
          </a:xfrm>
          <a:prstGeom prst="rect">
            <a:avLst/>
          </a:prstGeom>
        </p:spPr>
      </p:pic>
      <p:cxnSp>
        <p:nvCxnSpPr>
          <p:cNvPr id="52" name="Straight Connector 5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9506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3C606F-CBDB-9A8B-9D80-54D85A4DF1CD}"/>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a:t>Dataset Overview</a:t>
            </a:r>
            <a:br>
              <a:rPr lang="en-US" sz="2300"/>
            </a:br>
            <a:r>
              <a:rPr lang="en-US" sz="2300"/>
              <a:t>This slide displays the first and last five rows of the dataset using df.head() and df.tail(). It includes columns like mileage, make, model, fuel, gear, offerType, price, hp, and year, showing cars from 2011 (e.g., BMW 316, €6800) to 2016 (e.g., Opel Corsa, €6980), highlighting the dataset's diversity.</a:t>
            </a:r>
            <a:br>
              <a:rPr lang="en-US" sz="2300"/>
            </a:br>
            <a:endParaRPr lang="en-US" sz="23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8029E9B1-4E33-CC1F-F8FB-B1B63CA8D2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985720"/>
            <a:ext cx="5820112" cy="4103178"/>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510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AEFB3A-DD36-436B-B5C3-A6D2FF6D2BEB}"/>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600" dirty="0"/>
              <a:t>This slide presents the dataset's structure using df.info(), showing 10,622 entries with 9 columns, some with missing values (e.g., 25 in model). </a:t>
            </a:r>
            <a:r>
              <a:rPr lang="en-US" sz="2600" dirty="0" err="1"/>
              <a:t>df.describe</a:t>
            </a:r>
            <a:r>
              <a:rPr lang="en-US" sz="2600" dirty="0"/>
              <a:t>() provides statistics for numerical columns, revealing a mean price of €15,520, average mileage of 71,438 km, and cars ranging from 2011 to 2021.</a:t>
            </a:r>
            <a:br>
              <a:rPr lang="en-US" sz="2600" dirty="0"/>
            </a:br>
            <a:endParaRPr lang="en-US" sz="26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E23086E8-A5A6-F23E-F2DE-C73B954C19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7036" y="845540"/>
            <a:ext cx="4191387" cy="5158631"/>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900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4" name="Straight Connector 2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81BEE7-024D-BC6F-60E9-354CBBD3BD4B}"/>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dirty="0"/>
              <a:t>This slide shows the data cleaning process: </a:t>
            </a:r>
            <a:r>
              <a:rPr lang="en-US" sz="2300" dirty="0" err="1"/>
              <a:t>df.isnull</a:t>
            </a:r>
            <a:r>
              <a:rPr lang="en-US" sz="2300" dirty="0"/>
              <a:t>().sum() identifies missing values (25 in model, 33 in gear, 7 in hp). </a:t>
            </a:r>
            <a:r>
              <a:rPr lang="en-US" sz="2300" dirty="0" err="1"/>
              <a:t>df.dropna</a:t>
            </a:r>
            <a:r>
              <a:rPr lang="en-US" sz="2300" dirty="0"/>
              <a:t>() removes rows with missing values in these columns, resulting in zero missing values. </a:t>
            </a:r>
            <a:r>
              <a:rPr lang="en-US" sz="2300" dirty="0" err="1"/>
              <a:t>df.shape</a:t>
            </a:r>
            <a:r>
              <a:rPr lang="en-US" sz="2300" dirty="0"/>
              <a:t> confirms the cleaned dataset size as 10,559 rows and 9 columns.</a:t>
            </a:r>
            <a:br>
              <a:rPr lang="en-US" sz="2300" dirty="0"/>
            </a:br>
            <a:endParaRPr lang="en-US" sz="2300" dirty="0"/>
          </a:p>
        </p:txBody>
      </p:sp>
      <p:cxnSp>
        <p:nvCxnSpPr>
          <p:cNvPr id="28" name="Straight Connector 2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program&#10;&#10;AI-generated content may be incorrect.">
            <a:extLst>
              <a:ext uri="{FF2B5EF4-FFF2-40B4-BE49-F238E27FC236}">
                <a16:creationId xmlns:a16="http://schemas.microsoft.com/office/drawing/2014/main" id="{80E401A4-4E60-7724-D5FF-8FD71F963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79736" y="853692"/>
            <a:ext cx="4682529" cy="5019048"/>
          </a:xfrm>
          <a:prstGeom prst="rect">
            <a:avLst/>
          </a:prstGeom>
        </p:spPr>
      </p:pic>
      <p:cxnSp>
        <p:nvCxnSpPr>
          <p:cNvPr id="30" name="Straight Connector 29">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936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8B1EE-64D8-1D14-DB75-96CE21665C23}"/>
              </a:ext>
            </a:extLst>
          </p:cNvPr>
          <p:cNvSpPr>
            <a:spLocks noGrp="1"/>
          </p:cNvSpPr>
          <p:nvPr>
            <p:ph type="title"/>
          </p:nvPr>
        </p:nvSpPr>
        <p:spPr>
          <a:xfrm>
            <a:off x="521209" y="822959"/>
            <a:ext cx="4069374" cy="4047619"/>
          </a:xfrm>
        </p:spPr>
        <p:txBody>
          <a:bodyPr vert="horz" lIns="91440" tIns="45720" rIns="91440" bIns="45720" rtlCol="0" anchor="t">
            <a:normAutofit/>
          </a:bodyPr>
          <a:lstStyle/>
          <a:p>
            <a:r>
              <a:rPr lang="en-US" sz="2000"/>
              <a:t>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a:t>
            </a:r>
            <a:br>
              <a:rPr lang="en-US" sz="2000"/>
            </a:br>
            <a:endParaRPr lang="en-US" sz="2000"/>
          </a:p>
        </p:txBody>
      </p:sp>
      <p:cxnSp>
        <p:nvCxnSpPr>
          <p:cNvPr id="35" name="Straight Connector 34">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Content Placeholder 8">
            <a:extLst>
              <a:ext uri="{FF2B5EF4-FFF2-40B4-BE49-F238E27FC236}">
                <a16:creationId xmlns:a16="http://schemas.microsoft.com/office/drawing/2014/main" id="{735BD938-8F60-66DD-C747-C3B384B74D9B}"/>
              </a:ext>
            </a:extLst>
          </p:cNvPr>
          <p:cNvPicPr>
            <a:picLocks noGrp="1" noChangeAspect="1"/>
          </p:cNvPicPr>
          <p:nvPr>
            <p:ph idx="1"/>
          </p:nvPr>
        </p:nvPicPr>
        <p:blipFill>
          <a:blip r:embed="rId2"/>
          <a:srcRect t="917" r="3" b="3"/>
          <a:stretch/>
        </p:blipFill>
        <p:spPr>
          <a:xfrm>
            <a:off x="5825877" y="871874"/>
            <a:ext cx="5794623" cy="4320489"/>
          </a:xfrm>
          <a:prstGeom prst="rect">
            <a:avLst/>
          </a:prstGeom>
        </p:spPr>
      </p:pic>
      <p:cxnSp>
        <p:nvCxnSpPr>
          <p:cNvPr id="39" name="Straight Connector 38">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6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79230-D62C-9D65-379D-5FE34B9D2368}"/>
              </a:ext>
            </a:extLst>
          </p:cNvPr>
          <p:cNvSpPr>
            <a:spLocks noGrp="1"/>
          </p:cNvSpPr>
          <p:nvPr>
            <p:ph type="title"/>
          </p:nvPr>
        </p:nvSpPr>
        <p:spPr>
          <a:xfrm>
            <a:off x="521208" y="822961"/>
            <a:ext cx="5003290" cy="4282440"/>
          </a:xfrm>
        </p:spPr>
        <p:txBody>
          <a:bodyPr vert="horz" lIns="91440" tIns="45720" rIns="91440" bIns="45720" rtlCol="0" anchor="t">
            <a:normAutofit/>
          </a:bodyPr>
          <a:lstStyle/>
          <a:p>
            <a:r>
              <a:rPr lang="en-US" sz="2300" b="1" dirty="0"/>
              <a:t>EDA: </a:t>
            </a:r>
            <a:r>
              <a:rPr lang="en-US" sz="2300" b="1" dirty="0" err="1"/>
              <a:t>OfferType</a:t>
            </a:r>
            <a:r>
              <a:rPr lang="en-US" sz="2300" b="1" dirty="0"/>
              <a:t> Distribution</a:t>
            </a:r>
            <a:br>
              <a:rPr lang="en-US" sz="2300" dirty="0"/>
            </a:br>
            <a:r>
              <a:rPr lang="en-US" sz="2300" dirty="0"/>
              <a:t>This slide visualizes the distribution of the "</a:t>
            </a:r>
            <a:r>
              <a:rPr lang="en-US" sz="2300" dirty="0" err="1"/>
              <a:t>offerType</a:t>
            </a:r>
            <a:r>
              <a:rPr lang="en-US" sz="2300" dirty="0"/>
              <a:t>" column using a pie chart. The chart, generated with matplotlib and seaborn, shows that 87.7% of cars are "Used," 5.1% are "Demonstration," 4.7% are "Pre-registered," 2.5% are "New," and 0.0% are "Employee's car," highlighting the predominance of used cars.</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 screen&#10;&#10;AI-generated content may be incorrect.">
            <a:extLst>
              <a:ext uri="{FF2B5EF4-FFF2-40B4-BE49-F238E27FC236}">
                <a16:creationId xmlns:a16="http://schemas.microsoft.com/office/drawing/2014/main" id="{46D40173-9CE0-4A45-2D08-CBC477D84C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4" y="1821792"/>
            <a:ext cx="4714892" cy="320612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4621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7D2EF33D-68BD-428C-B26E-2F4962407A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87D1A6-F4C5-949B-ACC1-B773FB4D0D94}"/>
              </a:ext>
            </a:extLst>
          </p:cNvPr>
          <p:cNvSpPr>
            <a:spLocks noGrp="1"/>
          </p:cNvSpPr>
          <p:nvPr>
            <p:ph type="title"/>
          </p:nvPr>
        </p:nvSpPr>
        <p:spPr>
          <a:xfrm>
            <a:off x="521207" y="822960"/>
            <a:ext cx="5536359" cy="4703629"/>
          </a:xfrm>
        </p:spPr>
        <p:txBody>
          <a:bodyPr vert="horz" lIns="91440" tIns="45720" rIns="91440" bIns="45720" rtlCol="0" anchor="t">
            <a:normAutofit/>
          </a:bodyPr>
          <a:lstStyle/>
          <a:p>
            <a:r>
              <a:rPr lang="en-US" sz="2300" b="1" dirty="0"/>
              <a:t>EDA: Top Price by Make</a:t>
            </a:r>
            <a:br>
              <a:rPr lang="en-US" sz="2300" dirty="0"/>
            </a:br>
            <a:r>
              <a:rPr lang="en-US" sz="2300" dirty="0"/>
              <a:t>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a:t>
            </a:r>
            <a:br>
              <a:rPr lang="en-US" sz="2300" dirty="0"/>
            </a:br>
            <a:endParaRPr lang="en-US" sz="2300" dirty="0"/>
          </a:p>
        </p:txBody>
      </p:sp>
      <p:cxnSp>
        <p:nvCxnSpPr>
          <p:cNvPr id="18" name="Straight Connector 17">
            <a:extLst>
              <a:ext uri="{FF2B5EF4-FFF2-40B4-BE49-F238E27FC236}">
                <a16:creationId xmlns:a16="http://schemas.microsoft.com/office/drawing/2014/main" id="{BB0822C5-45F8-48C5-867F-0DE8538684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29400" y="573488"/>
            <a:ext cx="0" cy="57170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91E38C7-3164-416B-A453-D3B6F612D3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omputer&#10;&#10;AI-generated content may be incorrect.">
            <a:extLst>
              <a:ext uri="{FF2B5EF4-FFF2-40B4-BE49-F238E27FC236}">
                <a16:creationId xmlns:a16="http://schemas.microsoft.com/office/drawing/2014/main" id="{C008BCEA-E6A8-844C-3183-4B4E882C90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05283" y="822960"/>
            <a:ext cx="5204195" cy="5115616"/>
          </a:xfrm>
          <a:prstGeom prst="rect">
            <a:avLst/>
          </a:prstGeom>
        </p:spPr>
      </p:pic>
      <p:cxnSp>
        <p:nvCxnSpPr>
          <p:cNvPr id="22" name="Straight Connector 21">
            <a:extLst>
              <a:ext uri="{FF2B5EF4-FFF2-40B4-BE49-F238E27FC236}">
                <a16:creationId xmlns:a16="http://schemas.microsoft.com/office/drawing/2014/main" id="{EC3B131B-2BD8-4155-8C64-85668842E2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4291" y="6287701"/>
            <a:ext cx="1102341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5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D26BC87E-DCC8-4E66-972D-A587756DF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8D8E0-FB43-CE4B-FB3A-5D2CE8A53E63}"/>
              </a:ext>
            </a:extLst>
          </p:cNvPr>
          <p:cNvSpPr>
            <a:spLocks noGrp="1"/>
          </p:cNvSpPr>
          <p:nvPr>
            <p:ph type="title"/>
          </p:nvPr>
        </p:nvSpPr>
        <p:spPr>
          <a:xfrm>
            <a:off x="521208" y="822960"/>
            <a:ext cx="3898392" cy="5049781"/>
          </a:xfrm>
        </p:spPr>
        <p:txBody>
          <a:bodyPr vert="horz" lIns="91440" tIns="45720" rIns="91440" bIns="45720" rtlCol="0" anchor="t">
            <a:normAutofit/>
          </a:bodyPr>
          <a:lstStyle/>
          <a:p>
            <a:r>
              <a:rPr lang="en-US" sz="2300" b="1" dirty="0"/>
              <a:t>EDA: Price vs. Year of Manufacture</a:t>
            </a:r>
            <a:br>
              <a:rPr lang="en-US" sz="2300" dirty="0"/>
            </a:br>
            <a:r>
              <a:rPr lang="en-US" sz="2300" dirty="0"/>
              <a:t>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a:t>
            </a:r>
            <a:br>
              <a:rPr lang="en-US" sz="2300" dirty="0"/>
            </a:br>
            <a:endParaRPr lang="en-US" sz="2300" dirty="0"/>
          </a:p>
        </p:txBody>
      </p:sp>
      <p:cxnSp>
        <p:nvCxnSpPr>
          <p:cNvPr id="18" name="Straight Connector 17">
            <a:extLst>
              <a:ext uri="{FF2B5EF4-FFF2-40B4-BE49-F238E27FC236}">
                <a16:creationId xmlns:a16="http://schemas.microsoft.com/office/drawing/2014/main" id="{8B45C962-0D68-4A01-9627-70DEBBC363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89FBF-493B-4E7D-B511-7E40674F632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245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 shot of a graph&#10;&#10;AI-generated content may be incorrect.">
            <a:extLst>
              <a:ext uri="{FF2B5EF4-FFF2-40B4-BE49-F238E27FC236}">
                <a16:creationId xmlns:a16="http://schemas.microsoft.com/office/drawing/2014/main" id="{1111665E-5AD7-5480-1BF5-2B71099509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00384" y="1036646"/>
            <a:ext cx="5820112" cy="4001327"/>
          </a:xfrm>
          <a:prstGeom prst="rect">
            <a:avLst/>
          </a:prstGeom>
        </p:spPr>
      </p:pic>
      <p:cxnSp>
        <p:nvCxnSpPr>
          <p:cNvPr id="22" name="Straight Connector 21">
            <a:extLst>
              <a:ext uri="{FF2B5EF4-FFF2-40B4-BE49-F238E27FC236}">
                <a16:creationId xmlns:a16="http://schemas.microsoft.com/office/drawing/2014/main" id="{4BCC744E-5590-4542-B37F-B764470BF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126627"/>
      </p:ext>
    </p:extLst>
  </p:cSld>
  <p:clrMapOvr>
    <a:masterClrMapping/>
  </p:clrMapOvr>
</p:sld>
</file>

<file path=ppt/theme/theme1.xml><?xml version="1.0" encoding="utf-8"?>
<a:theme xmlns:a="http://schemas.openxmlformats.org/drawingml/2006/main" name="AlignmentVTI">
  <a:themeElements>
    <a:clrScheme name="Alignment">
      <a:dk1>
        <a:sysClr val="windowText" lastClr="000000"/>
      </a:dk1>
      <a:lt1>
        <a:sysClr val="window" lastClr="FFFFFF"/>
      </a:lt1>
      <a:dk2>
        <a:srgbClr val="3B3D38"/>
      </a:dk2>
      <a:lt2>
        <a:srgbClr val="F7F2EE"/>
      </a:lt2>
      <a:accent1>
        <a:srgbClr val="928A63"/>
      </a:accent1>
      <a:accent2>
        <a:srgbClr val="B57B6B"/>
      </a:accent2>
      <a:accent3>
        <a:srgbClr val="9E8484"/>
      </a:accent3>
      <a:accent4>
        <a:srgbClr val="7C8A75"/>
      </a:accent4>
      <a:accent5>
        <a:srgbClr val="8C8578"/>
      </a:accent5>
      <a:accent6>
        <a:srgbClr val="A18563"/>
      </a:accent6>
      <a:hlink>
        <a:srgbClr val="B57B6B"/>
      </a:hlink>
      <a:folHlink>
        <a:srgbClr val="7C8A75"/>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otalTime>74</TotalTime>
  <Words>826</Words>
  <Application>Microsoft Office PowerPoint</Application>
  <PresentationFormat>Widescreen</PresentationFormat>
  <Paragraphs>12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Batang</vt:lpstr>
      <vt:lpstr>__universalSans_d00f93</vt:lpstr>
      <vt:lpstr>Arial</vt:lpstr>
      <vt:lpstr>Avenir Next LT Pro Light</vt:lpstr>
      <vt:lpstr>AlignmentVTI</vt:lpstr>
      <vt:lpstr> Project Description This project predicts car prices using a dataset from AutoScout24 Germany, sourced from Kaggle. It involves data cleaning, exploratory data analysis (EDA) with visualizations, and building a RandomForestRegressor model to achieve accurate price predictions. The results are presented in a structured report. </vt:lpstr>
      <vt:lpstr>Initial Setup and Data Loading This slide shows the initial steps of the project: installing required libraries (pandas, numpy, matplotlib, seaborn, scikit-learn) using pip, importing them with aliases (e.g., numpy as nu, pandas as pd), and loading the AutoScout24 Germany dataset from a CSV file into a pandas DataFrame for analysis. </vt:lpstr>
      <vt:lpstr>Dataset Overview This slide displays the first and last five rows of the dataset using df.head() and df.tail(). It includes columns like mileage, make, model, fuel, gear, offerType, price, hp, and year, showing cars from 2011 (e.g., BMW 316, €6800) to 2016 (e.g., Opel Corsa, €6980), highlighting the dataset's diversity. </vt:lpstr>
      <vt:lpstr>This slide presents the dataset's structure using df.info(), showing 10,622 entries with 9 columns, some with missing values (e.g., 25 in model). df.describe() provides statistics for numerical columns, revealing a mean price of €15,520, average mileage of 71,438 km, and cars ranging from 2011 to 2021. </vt:lpstr>
      <vt:lpstr>This slide shows the data cleaning process: df.isnull().sum() identifies missing values (25 in model, 33 in gear, 7 in hp). df.dropna() removes rows with missing values in these columns, resulting in zero missing values. df.shape confirms the cleaned dataset size as 10,559 rows and 9 columns. </vt:lpstr>
      <vt:lpstr>This slide details additional cleaning steps: df.duplicated().sum() identifies 503 duplicates, which are removed using df.drop_duplicates(), leaving zero duplicates. Numerical columns (price, hp) are converted using pd.to_numeric() with error handling, filled with mean values if needed, and all relevant columns (mileage, price, hp, year) are cast to integer type using astype(int). </vt:lpstr>
      <vt:lpstr>EDA: OfferType Distribution This slide visualizes the distribution of the "offerType" column using a pie chart. The chart, generated with matplotlib and seaborn, shows that 87.7% of cars are "Used," 5.1% are "Demonstration," 4.7% are "Pre-registered," 2.5% are "New," and 0.0% are "Employee's car," highlighting the predominance of used cars. </vt:lpstr>
      <vt:lpstr>EDA: Top Price by Make This slide displays a horizontal bar plot showing the top 10 car makes by total price, using seaborn and matplotlib. Volkswagen leads with the highest total price (around 2e7), followed by Audi, Ford, and Mercedes-Benz, while Hyundai and SEAT have the lowest among the top 10. The plot uses a red color palette. </vt:lpstr>
      <vt:lpstr>EDA: Price vs. Year of Manufacture This slide presents a scatter plot of car prices against their manufacturing year, created using seaborn and matplotlib. It shows a trend where newer cars (2018-2021) generally have higher prices, with most prices clustering below €100,000, and a few outliers reaching up to €400,000, particularly for newer models. </vt:lpstr>
      <vt:lpstr>EDA: Correlation Heatmap This slide shows a correlation heatmap for numerical columns (mileage, price, hp, year), created using seaborn and matplotlib. Key correlations include price with hp (0.80) and year (0.46), indicating strong positive relationships, while mileage has a negative correlation with year (-0.66), suggesting newer cars have lower mileage. The heatmap uses a coolwarm color scheme. </vt:lpstr>
      <vt:lpstr>Data Preprocessing: Encoding Categorical Variables This slide shows the conversion of categorical columns "model" and "offerType" into numerical codes using astype('category').cat.codes, enabling these features to be used in the RandomForestRegressor model for price prediction. </vt:lpstr>
      <vt:lpstr>Modeling and Evaluation This slide details the modeling process: features (model, hp, year, mileage, offerType) and target (price) are selected, split into training and test sets (70-30 split), and scaled using StandardScaler. A RandomForestRegressor model is trained, achieving a 91.66% accuracy (R² score) on the test set, with comparisons to a KNeighborsRegressor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Abdallah Omran Fareed Ahmed</dc:creator>
  <cp:lastModifiedBy>Abdallah Omran Fareed Ahmed</cp:lastModifiedBy>
  <cp:revision>4</cp:revision>
  <dcterms:created xsi:type="dcterms:W3CDTF">2025-04-28T15:02:07Z</dcterms:created>
  <dcterms:modified xsi:type="dcterms:W3CDTF">2025-04-30T20:49:11Z</dcterms:modified>
</cp:coreProperties>
</file>