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7"/>
  </p:notesMasterIdLst>
  <p:sldIdLst>
    <p:sldId id="269" r:id="rId2"/>
    <p:sldId id="288" r:id="rId3"/>
    <p:sldId id="287" r:id="rId4"/>
    <p:sldId id="257" r:id="rId5"/>
    <p:sldId id="261" r:id="rId6"/>
    <p:sldId id="258" r:id="rId7"/>
    <p:sldId id="266" r:id="rId8"/>
    <p:sldId id="260" r:id="rId9"/>
    <p:sldId id="259" r:id="rId10"/>
    <p:sldId id="265" r:id="rId11"/>
    <p:sldId id="262" r:id="rId12"/>
    <p:sldId id="263" r:id="rId13"/>
    <p:sldId id="264" r:id="rId14"/>
    <p:sldId id="276" r:id="rId15"/>
    <p:sldId id="273" r:id="rId16"/>
    <p:sldId id="267" r:id="rId17"/>
    <p:sldId id="275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نمط متوسط 2 - تميي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نمط فاتح 2 - تميي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8-01-30T05:39:58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16277 6350,'21'0,"-21"0,22-21,41 21,1-21,-1 21,43 0,42 0,43-21,-22 21,21 0,43 0,-21 0,63 0,0 0,-21-43,-21 43,0 0,-64 0,-21 0,-63 0,-43 0,22 0,-22 0,1 0,20 0,1 0,20 0,64 0,1 0,-22 0,0 0,0-21,-64 21,-21 0,22 0,-43 0,-21 0,21 0,0 0,22 0,-43 0,42 0,0 0,43 0,-64 0,0 0,22 21,-22-21,0 21,21-21,-20 22,20-1,-42-21,21 21,0-21,0 0,-21 21,43 0,-1 22,-21-1,22 0,20 43,-42-43,22 22,-43-64,42 21,-42 21,21-21,0-21,-21 22,0-22,21 42,1 0,-22-21,21 22,0-43,-21 42,21 0,-21-42,0 22,21-1,-21 0,0-21,0 21,0-21,0 21,0 0,0 22,0-43,0 21,0 21,-21-42,21 64,0-64,0 21,-21 0,0 0,0-21,21 21,-43-21,43 43,-42-22,21-21,0 0,-22 21,22 0,-42 0,20 22,1-43,-22 21,1 0,-1 21,43-42,-21 22,-64-1,85-21,-64 21,22-21,-1 0,-42 0,43 0,-22 21,22 0,-22 0,22-21,-22 0,21 0,22 0,-43 0,22 0,-1 0,1 0,-22 0,43 0,0 0,-43 0,21 0,1 0,-1 0,1 0,-1-21,1 21,21 0,-22 0,1-21,-1 21,22-21,-22 21,43-21,-85 21,43 0,20 0,-20-21,-1-1,22 1,-21 21,20 0,-20-21,20 0,1 0,-21 21,20 0,1 0,21 0,-43-21,22-1,0 1,-1 21,-20 0,-1 0,1-21,20 21,22-21,-42 21,42 0,-1-21,-20 21,21 0,-21 0,-1 0,-20 0,-22 0,43-21,-22 21,22 0,-22-22,64 22,-63 0,42 0,-22-21,22 21,0-21,-21 21,21 0,-1 0,-20 0,42 0,-42-21,21 21,-22 0,1 0,0 0,-22 0,1 0,-1-21,1 21,20 0,22 0,-21-21,21 21,-1 0,-41 0,21 0,-1 0,22 0,0 0,-21-22,42 22,-43 0,22-21,0 21,-21 0,-22-42,43 21,-43 0,-20 21,41-22,1 1,21 0,0 21,0 0,21 0,0-21,0 21,0-21,0 21,0-21,0-1,0 22,0-21,21-21,0 0,21-1,-21 22,22-21,-1-1,-21 22,22-21,-22 21,42-43,-42 64,22-42,-1 42,-42-21,42 0,-42 21,43-22,-43 22,42-21,-21 21,0-21,1 21,-22-21,21 21,0 0,0-21,0 21,0-21,22 21,-22 0,0-22,21 22,-42 0,43 0,-43-21,0 21,21 0,-21-21,42 21,-42 0,43 0,-1-21,0 21,-42-21,43 21,20 0,-63-21,42 21,1 0,20 0,1 0,20 0,22-22,42 22,64 0,0-21,-1 21,65 0,-86 0,-21 0,22 0,-85 0,-22 0,-20 0,-1 0,-20 0,-22 0,42 0,-20 0,84 0,-43 0,22 0,42 0,1-21,-1 21,-64 0,22 0,-21 0,42-21,-64 21,1 0,21 0,-22-21,22 21,-1 0,-20 0,21 0,-64 0,21 0,-21 0,22 0,-22 0,0 0,21 0,1 0,20 0,1 0,-22 0,21 0,-20 0,-1 0,-42 0,42 0,-42 0,22 0,-22 21,21-21,21 21,-21-21,0 0,1 0,-22 21,0-21,42 43,-42-43,21 21,0 0,22 0,-43 0,42 0,-42 1,21-1,0 0,-21-21,21 21,-21 21,22-20,-1 20,0 0,0 22,21-64,-42 42,0-21,22 0,-1 1,-21-22,0 21,0 0,0 0,0 0,0 0,0 22,0-1,0-21,0 0,0 22,0-1,0-21,0 0,0-21,0 22,-21-1,21 0,0 0,-22 0,22 0,-42 1,21-1,21 0,-21-21,21 21,-21-21,-1 21,1 0,21-21,-42 22,21-1,0 0,-22 0,22-21,-21 21,-1 0,1-21,21 22,-43-1,43 0,-21-21,0 0,-22 0,1 21,20 0,-20-21,20 0,-41 0,20 0,1 0,20 0,-20 0,42 0,-22 0,-20 0,-22 0,22 0,-43 0,21 0,1 0,-43 0,42 0,0 0,22 0,-22 0,22 0,-1 0,1 0,41 0,-20 0,21 0,-43 0,22 0,21 0,-21 0,-22 0,1 0,-1 0,43 0,-21 0,20 0,1 0,0 0,-21 0,42 0,-21 0,-43 0,43 0,-21 0,20 0,-41 0,42 0,0 0,-1 0,22 0,-21 0,0 0,-21 0,21 0,-22 0,22 0,0 0,0 0,0-21,21 21,-22 0,1 0,0 0,0-21,0 21,-43 0,43 0,0 0,0 0,0 0,-1 0,1 0,0 0,21 0,-21 0,0 0,0 0,-1-21,22 21,-21 0,0 0,21 0,-21 0,21 0,-21 0,21-21,-43 21,43 0,-21 0,-21 0,0 0,20-22,-41 22,42 0,0 0,-1 0,-20 0,21 0,0 0,0 0,-1 0,22 0,-21 0,21 0,-42 0,0 0,-22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8-01-30T05:42:05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11451 15833,'21'21,"43"-21,-22 42,22-21,-1 22,1-22,-22-21,22 42,-1-21,-42-21,0 0,22 0,-1 22,-21-22,0 0,1 0,20 0,-21 0,21 0,22 0,-22 0,22 0,-22 0,22-22,20 1,1 21,-43-21,1 21,20-21,-21 21,-20-42,-1 42,21 0,-21 0,0-22,22 1,-43 21,42-21,-21 0,0 21,-21-21,22 21,-1-43,21 22,-42-21,0 21,42 0,-42-1,0 1,43-21,-43 42,0-21,0 0,0-1,0 22,0-21,0 0,0 0,0-21,0-1,-21 22,-1-42,22 41,-21 1,0-21,21 21,-21 0,0-1,0 1,-1 0,1-21,-21-1,21 22,21 0,-21 0,-22 0,22 0,-21-22,21 22,-1-21,1 21,-21-22,21 43,0-42,21 42,-22-21,-20 0,42-1,-21 1,0 0,0 0,-1 0,22 21,-21-21,0-1,0 22,0-21,21 21,-21-21,-1 21,22 0,-21 0,21-21,0 21,-21 0,0 0,0 0,-22-21,43 0,-42 21,21 0,0 0,-22 0,22 0,0 0,-21-22,21 22,-1 0,-20 0,21 0,0 0,-22 0,22 0,0 0,-21 0,42 0,-21 0,-1 0,-20 22,42-22,-21 0,0 0,0 21,-1-21,1 0,-21 21,0 0,20-21,-20 21,21 0,0-21,0 0,21 22,-43-1,43-21,-42 21,21 0,0-21,-1 21,-20 0,21 1,0-1,21-21,-43 21,43-21,-42 21,42 0,-21-21,0 21,0-21,21 43,-43-43,22 21,0 21,21-42,-21 21,0 22,21-22,0 21,-22 1,1-22,21 0,0 0,0 0,0 22,0-22,0-21,0 21,0 0,21 0,-21 0,22 1,-22-1,21 0,-21 0,21-21,0 21,0 22,0-43,22 42,-43-42,0 21,21-21,0 0,-21 42,0-42,21 0,-21 22,0-22,0 21,0 0,0-21,0 21,21-21,-21 0,22 21,-22 0,0-21,0 22,0-22,0 21,21-21,-21 21,0 0,21-21,-21 0,0 21,0-21,21 21,0-21,-21 22,0-1,0-21,0 0,21 0,-21 0,0 21,22-21,-1 0,-21 0,0 0,21 0,-21 0,0 21,21-21,-21 21,21-21,-21 0,21 21,-21-21,22 0,-22 0,21 0,0 22,-21-22,21 0,-21 0,21 0,-21 0,0 21,21-21,1 0,-22 21,0-21,21 0,-21 0</inkml:trace>
  <inkml:trace contextRef="#ctx0" brushRef="#br0" timeOffset="4039">12891 15875,'0'0,"42"21,-42-21,63 21,-41 1,62 20,-20 0,63 22,0 20,0-20,42 42,-21-43,-21 22,43-22,-43 22,42-21,-63-1,0 1,-22-1,1-21,0 1,-1-1,1 0,-22 1,1-43,-1 42,-20-21,-22-21,21 43,-21-43,22 42,-22-42</inkml:trace>
  <inkml:trace contextRef="#ctx0" brushRef="#br0" timeOffset="4807">12361 16066,'-21'0,"21"21,-21 21,0 22,-43 41,1 22,-1 0,22 22,-43-22,22 0,-1 21,1-64,42 22,-64-42,64-22,0 22,0-22,-1-21,22-21,0 21,0 0,-21-21,21 22</inkml:trace>
  <inkml:trace contextRef="#ctx0" brushRef="#br0" timeOffset="5831">11134 15748,'0'0,"0"0,0 21,0 22,0-22,-43 21,22 22,-42 20,-22 1,-21 0,-21 42,0-43,0 1,0 21,21 0,-42-22,64-20,-1-22,21 0,22 1,21-1,-43-42,64 21,-21 0,21 1,-42-22,42 21,-21-21,21 21,0-21</inkml:trace>
  <inkml:trace contextRef="#ctx0" brushRef="#br0" timeOffset="7015">11028 15050,'0'0,"-42"0,-1 0,-20 0,-22-22,-21 22,0-21,-63 21,0 0,-1 0,-41 0,-22 0,0 0,64 0,-1 0,43 0,43 21,-22-21,64 22,42-22,-43 0,1 0,0 21,-1 0,1-21,-43 21,43 0,-22 0,1 1,21-22,-1 21,22-21,-21 21,21-21,-1 0,-20 21,0 0,-22 0,22-21,-22 43,22-43,21 21,-21-21,20 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2888F6D-C5F6-4827-AC0F-8C4364BD5C34}" type="datetimeFigureOut">
              <a:rPr lang="ar-SA" smtClean="0"/>
              <a:t>26/02/1443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625262F-89C5-412B-8517-1E4C2EC0733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482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هناك الملايين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5262F-89C5-412B-8517-1E4C2EC07330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0535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واحد يتكلم لغتي راح افهمه على طول</a:t>
            </a:r>
          </a:p>
          <a:p>
            <a:r>
              <a:rPr lang="ar-SA" dirty="0"/>
              <a:t>واحد يتكلم لغة الإنجليزية لازم مترجم </a:t>
            </a:r>
            <a:r>
              <a:rPr lang="ar-SA" dirty="0" err="1"/>
              <a:t>علشان</a:t>
            </a:r>
            <a:r>
              <a:rPr lang="ar-SA" dirty="0"/>
              <a:t> افهمه</a:t>
            </a:r>
          </a:p>
          <a:p>
            <a:r>
              <a:rPr lang="ar-SA" dirty="0"/>
              <a:t>ومثل </a:t>
            </a:r>
            <a:r>
              <a:rPr lang="ar-SA" dirty="0" err="1"/>
              <a:t>ماانت</a:t>
            </a:r>
            <a:r>
              <a:rPr lang="ar-SA" dirty="0"/>
              <a:t> تقدر تكلم امريكي بلغته وتطلب منه يسكر الباب او يفتحه او يصورك بجواله , )</a:t>
            </a:r>
          </a:p>
          <a:p>
            <a:r>
              <a:rPr lang="ar-SA" dirty="0"/>
              <a:t>( .. تقدر تكلم الكمبيوتر بلغه برمجه وتطلب منه يسكر برامج معينه او يفتحها او يصور سطح المكتوب او اي امر تبيه , )</a:t>
            </a:r>
          </a:p>
          <a:p>
            <a:endParaRPr lang="ar-SA" dirty="0"/>
          </a:p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5262F-89C5-412B-8517-1E4C2EC07330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7201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26/02/1443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26/02/1443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26/02/1443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26/02/1443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26/02/1443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26/02/1443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26/02/1443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26/02/1443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26/02/1443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26/02/1443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26/02/1443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26/02/1443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143000" y="2221780"/>
            <a:ext cx="6858000" cy="1498862"/>
          </a:xfrm>
        </p:spPr>
        <p:txBody>
          <a:bodyPr/>
          <a:lstStyle/>
          <a:p>
            <a:r>
              <a:rPr lang="ar-SA" dirty="0"/>
              <a:t>أساسيات برمجة الحاسب</a:t>
            </a:r>
            <a:br>
              <a:rPr lang="en-US" dirty="0"/>
            </a:br>
            <a:r>
              <a:rPr lang="ar-SA" dirty="0">
                <a:solidFill>
                  <a:srgbClr val="FF0000"/>
                </a:solidFill>
              </a:rPr>
              <a:t>111برمج</a:t>
            </a:r>
          </a:p>
        </p:txBody>
      </p:sp>
    </p:spTree>
    <p:extLst>
      <p:ext uri="{BB962C8B-B14F-4D97-AF65-F5344CB8AC3E}">
        <p14:creationId xmlns:p14="http://schemas.microsoft.com/office/powerpoint/2010/main" val="51656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sz="4800" dirty="0">
                <a:solidFill>
                  <a:srgbClr val="FF0000"/>
                </a:solidFill>
              </a:rPr>
              <a:t>ماهي اجيال (انواع) لغات البرمجة </a:t>
            </a:r>
            <a:r>
              <a:rPr lang="ar-SA" sz="8000" dirty="0">
                <a:solidFill>
                  <a:srgbClr val="FF0000"/>
                </a:solidFill>
              </a:rPr>
              <a:t>؟</a:t>
            </a:r>
            <a:endParaRPr lang="ar-S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>
                <a:solidFill>
                  <a:srgbClr val="FF0000"/>
                </a:solidFill>
              </a:rPr>
              <a:t>1- لغة الالة</a:t>
            </a:r>
            <a:br>
              <a:rPr lang="ar-SA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Machine Language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79512" y="1484784"/>
            <a:ext cx="8507288" cy="4525963"/>
          </a:xfrm>
        </p:spPr>
        <p:txBody>
          <a:bodyPr>
            <a:noAutofit/>
          </a:bodyPr>
          <a:lstStyle/>
          <a:p>
            <a:r>
              <a:rPr lang="ar-SA" sz="2800" dirty="0"/>
              <a:t>هي </a:t>
            </a:r>
            <a:r>
              <a:rPr lang="ar-SA" sz="2800" dirty="0" err="1"/>
              <a:t>اللغه</a:t>
            </a:r>
            <a:r>
              <a:rPr lang="ar-SA" sz="2800" dirty="0"/>
              <a:t> الوحيدة التي يفهما الكمبيوتر (</a:t>
            </a:r>
            <a:r>
              <a:rPr lang="ar-SA" sz="2800" dirty="0" err="1"/>
              <a:t>مايحتاج</a:t>
            </a:r>
            <a:r>
              <a:rPr lang="ar-SA" sz="2800" dirty="0"/>
              <a:t> ترجمه)</a:t>
            </a:r>
          </a:p>
          <a:p>
            <a:r>
              <a:rPr lang="ar-SA" sz="2800" dirty="0"/>
              <a:t>تتكون من 0 و 1 (</a:t>
            </a:r>
            <a:r>
              <a:rPr lang="en-US" sz="2800" dirty="0"/>
              <a:t>binary language </a:t>
            </a:r>
            <a:r>
              <a:rPr lang="ar-SA" sz="2800" dirty="0"/>
              <a:t>)</a:t>
            </a:r>
          </a:p>
          <a:p>
            <a:r>
              <a:rPr lang="ar-SA" sz="2800" dirty="0"/>
              <a:t>لكل رمز 8 إشارات ( نظام العد الثنائي - </a:t>
            </a:r>
            <a:r>
              <a:rPr lang="ar-SA" sz="2800" dirty="0" err="1"/>
              <a:t>الباينري</a:t>
            </a:r>
            <a:r>
              <a:rPr lang="ar-SA" sz="2800" dirty="0"/>
              <a:t> )</a:t>
            </a:r>
          </a:p>
          <a:p>
            <a:r>
              <a:rPr lang="ar-SA" sz="2800" dirty="0"/>
              <a:t>لكتابة رمزين تحتاج لـ 16 إشارة !</a:t>
            </a:r>
          </a:p>
          <a:p>
            <a:r>
              <a:rPr lang="ar-SA" sz="2800" dirty="0"/>
              <a:t>صعبة الفهم . </a:t>
            </a:r>
          </a:p>
          <a:p>
            <a:r>
              <a:rPr lang="ar-SA" sz="2800" dirty="0"/>
              <a:t>مثال:     هذي جملة </a:t>
            </a:r>
            <a:r>
              <a:rPr lang="en-US" sz="2800" dirty="0"/>
              <a:t>Hello world ! </a:t>
            </a:r>
            <a:r>
              <a:rPr lang="ar-SA" sz="2800" dirty="0"/>
              <a:t>     بلغة الاله:</a:t>
            </a:r>
          </a:p>
          <a:p>
            <a:pPr marL="0" indent="0">
              <a:buNone/>
            </a:pPr>
            <a:endParaRPr lang="ar-SA" sz="2800" dirty="0"/>
          </a:p>
          <a:p>
            <a:pPr marL="0" indent="0">
              <a:buNone/>
            </a:pPr>
            <a:r>
              <a:rPr lang="ar-SA" sz="2800" dirty="0"/>
              <a:t>01001000 01100101 01101100 01101100 01101111 00100000 01010111 01101111 01110010 01101100 01100100 00100001 00100000 </a:t>
            </a:r>
          </a:p>
        </p:txBody>
      </p:sp>
    </p:spTree>
    <p:extLst>
      <p:ext uri="{BB962C8B-B14F-4D97-AF65-F5344CB8AC3E}">
        <p14:creationId xmlns:p14="http://schemas.microsoft.com/office/powerpoint/2010/main" val="235530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>
                <a:solidFill>
                  <a:srgbClr val="FF0000"/>
                </a:solidFill>
              </a:rPr>
              <a:t>2- لغة التجميع</a:t>
            </a:r>
            <a:br>
              <a:rPr lang="ar-SA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Assembly languages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980728"/>
            <a:ext cx="8020050" cy="523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3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>
                <a:solidFill>
                  <a:srgbClr val="FF0000"/>
                </a:solidFill>
              </a:rPr>
              <a:t>3- لغات البرمجة ذات المستوى العالي</a:t>
            </a:r>
            <a:br>
              <a:rPr lang="ar-SA" dirty="0">
                <a:solidFill>
                  <a:srgbClr val="FF0000"/>
                </a:solidFill>
              </a:rPr>
            </a:br>
            <a:r>
              <a:rPr lang="en-US" sz="3100" b="1" dirty="0">
                <a:solidFill>
                  <a:srgbClr val="FF0000"/>
                </a:solidFill>
              </a:rPr>
              <a:t>High Level Languages</a:t>
            </a:r>
            <a:endParaRPr lang="ar-SA" sz="3100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ar-SA" dirty="0"/>
          </a:p>
          <a:p>
            <a:r>
              <a:rPr lang="ar-SA" dirty="0"/>
              <a:t>قريبة من لغة الانسان وسهلة الفهم ومختصرة.</a:t>
            </a:r>
          </a:p>
          <a:p>
            <a:pPr marL="0" indent="0" algn="l">
              <a:buNone/>
            </a:pPr>
            <a:r>
              <a:rPr lang="en-US" dirty="0" err="1"/>
              <a:t>int</a:t>
            </a:r>
            <a:r>
              <a:rPr lang="en-US" dirty="0"/>
              <a:t> numb1=5;</a:t>
            </a:r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numb2=7;</a:t>
            </a:r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sum=numb1+numb2</a:t>
            </a:r>
          </a:p>
          <a:p>
            <a:pPr marL="0" indent="0" algn="l">
              <a:buNone/>
            </a:pPr>
            <a:endParaRPr lang="ar-SA" dirty="0"/>
          </a:p>
          <a:p>
            <a:r>
              <a:rPr lang="ar-SA" dirty="0"/>
              <a:t>يقوم المترجم الذي بداخل لغة البرمجة بتحويلها الى لغة الاله</a:t>
            </a:r>
          </a:p>
          <a:p>
            <a:r>
              <a:rPr lang="ar-SA" dirty="0"/>
              <a:t>مثال: </a:t>
            </a:r>
            <a:r>
              <a:rPr lang="ar-SA" dirty="0" err="1"/>
              <a:t>اللغه</a:t>
            </a:r>
            <a:endParaRPr lang="ar-SA" dirty="0"/>
          </a:p>
          <a:p>
            <a:pPr marL="0" indent="0">
              <a:buNone/>
            </a:pPr>
            <a:r>
              <a:rPr lang="ar-SA" dirty="0"/>
              <a:t>لغات البرمجة تقوم تحويل </a:t>
            </a:r>
            <a:r>
              <a:rPr lang="ar-SA" dirty="0" err="1"/>
              <a:t>الاكواد</a:t>
            </a:r>
            <a:r>
              <a:rPr lang="ar-SA" dirty="0"/>
              <a:t> او الاوامر البرمجية اللي يكتبها المبرمج إلى أوامر يفهمها الكمبيوتر (لغة الاله) عن طريق المترجم</a:t>
            </a:r>
          </a:p>
          <a:p>
            <a:pPr marL="0" indent="0">
              <a:buNone/>
            </a:pPr>
            <a:endParaRPr lang="ar-SA" dirty="0"/>
          </a:p>
          <a:p>
            <a:r>
              <a:rPr lang="ar-SA" dirty="0"/>
              <a:t>مثال على لغات البرمجة ذات المستوى العالي:</a:t>
            </a:r>
          </a:p>
          <a:p>
            <a:pPr marL="0" indent="0">
              <a:buNone/>
            </a:pPr>
            <a:r>
              <a:rPr lang="ar-SA" dirty="0"/>
              <a:t>فيجوال بيسيك , فيجوال سي ++ , دلفي , أوراكل , جافا </a:t>
            </a:r>
          </a:p>
          <a:p>
            <a:pPr marL="0" indent="0">
              <a:buNone/>
            </a:pPr>
            <a:endParaRPr lang="ar-SA" dirty="0"/>
          </a:p>
          <a:p>
            <a:pPr marL="0" indent="0">
              <a:buNone/>
            </a:pPr>
            <a:endParaRPr lang="ar-SA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0362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أمثله</a:t>
            </a:r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267474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rtl="1" firstRow="1" bandRow="1">
                <a:tableStyleId>{72833802-FEF1-4C79-8D5D-14CF1EAF98D9}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sz="3200" dirty="0"/>
                        <a:t>البرمجة ذات المستوى العالي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dirty="0"/>
                        <a:t>لغة التجميع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dirty="0"/>
                        <a:t>لغة الاله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sz="32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ADD</a:t>
                      </a:r>
                      <a:endParaRPr lang="ar-S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dirty="0"/>
                        <a:t>100101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sz="3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SUB</a:t>
                      </a:r>
                      <a:endParaRPr lang="ar-S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dirty="0"/>
                        <a:t>100011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12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 rtlCol="0">
            <a:normAutofit/>
          </a:bodyPr>
          <a:lstStyle/>
          <a:p>
            <a:pPr marL="365760" indent="-365760" fontAlgn="auto">
              <a:spcAft>
                <a:spcPts val="0"/>
              </a:spcAft>
              <a:defRPr/>
            </a:pPr>
            <a:r>
              <a:rPr lang="ar-SA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كلاهما يقومان بتحويل اللغات عالية المستوى الى لغة الاله .</a:t>
            </a:r>
          </a:p>
          <a:p>
            <a:pPr marL="365760" indent="-365760" fontAlgn="auto">
              <a:spcAft>
                <a:spcPts val="0"/>
              </a:spcAft>
              <a:defRPr/>
            </a:pPr>
            <a:r>
              <a:rPr lang="ar-SA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المترجم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(Compiler)</a:t>
            </a:r>
            <a:r>
              <a:rPr lang="ar-SA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يقوم بتحويل كافة الأوامر البرمجية إلى لغة الآلة في خطوة واحدة .</a:t>
            </a:r>
          </a:p>
          <a:p>
            <a:pPr marL="365760" indent="-365760" fontAlgn="auto">
              <a:spcAft>
                <a:spcPts val="0"/>
              </a:spcAft>
              <a:defRPr/>
            </a:pPr>
            <a:r>
              <a:rPr lang="ar-SA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المفسر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(Interpreter)</a:t>
            </a:r>
            <a:r>
              <a:rPr lang="ar-SA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يحول اولا الى لغة متوسطة المستوى ثم الى لغة الالة ؛  يقوم بالتحويل والتنفيذ سطر </a:t>
            </a:r>
            <a:r>
              <a:rPr lang="ar-SA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سطر</a:t>
            </a:r>
            <a:r>
              <a:rPr lang="ar-SA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وان وجد خطا في أي سطر يتوقف عن تنفيذ ما يليه. </a:t>
            </a:r>
          </a:p>
          <a:p>
            <a:pPr marL="365760" indent="-365760" fontAlgn="auto">
              <a:spcAft>
                <a:spcPts val="0"/>
              </a:spcAft>
              <a:defRPr/>
            </a:pPr>
            <a:r>
              <a:rPr lang="ar-SA" sz="4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أيهما اسرع في التنفيذ؟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040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ar-SA" altLang="ar-SA" b="1" i="1" dirty="0">
                <a:solidFill>
                  <a:srgbClr val="FF0000"/>
                </a:solidFill>
              </a:rPr>
              <a:t>تحويل البرنامج الى لغة الاله</a:t>
            </a:r>
            <a:br>
              <a:rPr lang="en-US" altLang="ar-SA" b="1" i="1" dirty="0"/>
            </a:br>
            <a:r>
              <a:rPr lang="ar-SA" altLang="ar-SA" sz="2700" b="1" i="1" dirty="0"/>
              <a:t>عن طريق:</a:t>
            </a:r>
            <a:br>
              <a:rPr lang="en-US" altLang="ar-SA" b="1" i="1" dirty="0"/>
            </a:br>
            <a:endParaRPr lang="en-US" altLang="ar-SA" b="1" i="1" dirty="0"/>
          </a:p>
        </p:txBody>
      </p:sp>
      <p:sp>
        <p:nvSpPr>
          <p:cNvPr id="2" name="مربع نص 1"/>
          <p:cNvSpPr txBox="1"/>
          <p:nvPr/>
        </p:nvSpPr>
        <p:spPr>
          <a:xfrm>
            <a:off x="4499992" y="1268760"/>
            <a:ext cx="38164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dirty="0"/>
              <a:t>1- </a:t>
            </a:r>
            <a:r>
              <a:rPr lang="ar-SA" sz="3200" dirty="0">
                <a:solidFill>
                  <a:srgbClr val="FF0000"/>
                </a:solidFill>
              </a:rPr>
              <a:t>المترجم</a:t>
            </a:r>
            <a:r>
              <a:rPr lang="ar-SA" sz="3200" dirty="0"/>
              <a:t> (</a:t>
            </a:r>
            <a:r>
              <a:rPr lang="en-US" sz="3200" dirty="0"/>
              <a:t>(Compiler</a:t>
            </a:r>
            <a:endParaRPr lang="ar-SA" sz="3200" dirty="0"/>
          </a:p>
        </p:txBody>
      </p:sp>
      <p:sp>
        <p:nvSpPr>
          <p:cNvPr id="5" name="مربع نص 4"/>
          <p:cNvSpPr txBox="1"/>
          <p:nvPr/>
        </p:nvSpPr>
        <p:spPr>
          <a:xfrm>
            <a:off x="323528" y="1268760"/>
            <a:ext cx="374441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dirty="0"/>
              <a:t>2-</a:t>
            </a:r>
            <a:r>
              <a:rPr lang="ar-SA" dirty="0"/>
              <a:t> </a:t>
            </a:r>
            <a:r>
              <a:rPr lang="ar-SA" sz="3200" dirty="0">
                <a:solidFill>
                  <a:srgbClr val="FF0000"/>
                </a:solidFill>
              </a:rPr>
              <a:t>المفسر</a:t>
            </a:r>
            <a:r>
              <a:rPr lang="ar-SA" sz="3200" dirty="0"/>
              <a:t> (</a:t>
            </a:r>
            <a:r>
              <a:rPr lang="en-US" sz="3200" dirty="0"/>
              <a:t>(Interpreter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179835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لغة البرمجة المستخدمة في المنهج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92500"/>
          </a:bodyPr>
          <a:lstStyle/>
          <a:p>
            <a:r>
              <a:rPr lang="ar-SA" dirty="0"/>
              <a:t>السهولة.</a:t>
            </a:r>
          </a:p>
          <a:p>
            <a:r>
              <a:rPr lang="ar-SA" dirty="0"/>
              <a:t>قابلة للنقل و التنفيذ.</a:t>
            </a:r>
          </a:p>
          <a:p>
            <a:r>
              <a:rPr lang="ar-SA" dirty="0"/>
              <a:t>إضافة الحركة والصوت إلى صفحات الويب.</a:t>
            </a:r>
          </a:p>
          <a:p>
            <a:r>
              <a:rPr lang="ar-SA" dirty="0"/>
              <a:t>كتابة الألعاب والبرامج المساعدة.</a:t>
            </a:r>
          </a:p>
          <a:p>
            <a:r>
              <a:rPr lang="ar-SA" dirty="0"/>
              <a:t>إنشاء برامج ذات واجهة مستخدم رسومية.</a:t>
            </a:r>
          </a:p>
          <a:p>
            <a:r>
              <a:rPr lang="ar-SA" dirty="0"/>
              <a:t>تعدد المنصات في جافا  (مثلا تنشأ برامج </a:t>
            </a:r>
            <a:r>
              <a:rPr lang="ar-SA" dirty="0" err="1"/>
              <a:t>للكمبيوترالذي</a:t>
            </a:r>
            <a:r>
              <a:rPr lang="ar-SA" dirty="0"/>
              <a:t> تعمل بنظام ويندوز , او لينكس , او اجهزه </a:t>
            </a:r>
            <a:r>
              <a:rPr lang="ar-SA" dirty="0" err="1"/>
              <a:t>الاندرويد</a:t>
            </a:r>
            <a:r>
              <a:rPr lang="ar-SA" dirty="0"/>
              <a:t> (الجوالات))</a:t>
            </a:r>
          </a:p>
          <a:p>
            <a:endParaRPr lang="ar-SA" dirty="0"/>
          </a:p>
          <a:p>
            <a:endParaRPr lang="ar-SA" dirty="0"/>
          </a:p>
        </p:txBody>
      </p:sp>
      <p:sp>
        <p:nvSpPr>
          <p:cNvPr id="4" name="مربع نص 3"/>
          <p:cNvSpPr txBox="1"/>
          <p:nvPr/>
        </p:nvSpPr>
        <p:spPr>
          <a:xfrm>
            <a:off x="2699792" y="1268760"/>
            <a:ext cx="374441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000" dirty="0">
                <a:solidFill>
                  <a:srgbClr val="FF0000"/>
                </a:solidFill>
              </a:rPr>
              <a:t>جافا </a:t>
            </a:r>
            <a:r>
              <a:rPr lang="en-US" sz="4000" dirty="0">
                <a:solidFill>
                  <a:srgbClr val="FF0000"/>
                </a:solidFill>
              </a:rPr>
              <a:t>Java</a:t>
            </a:r>
            <a:endParaRPr lang="ar-SA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0.00186 C -0.09444 0.03612 -0.05729 0.06389 -0.01181 0.06389 C 0.04184 0.06389 0.06111 0.03287 0.06927 0.01436 L 0.07778 -0.01064 C 0.08611 -0.02916 0.1066 -0.05995 0.16719 -0.05995 C 0.2059 -0.05995 0.25 -0.0324 0.25 0.00186 C 0.25 0.03612 0.2059 0.06389 0.16719 0.06389 C 0.1066 0.06389 0.08611 0.03287 0.07778 0.01436 L 0.06927 -0.01064 C 0.06111 -0.02916 0.04184 -0.05995 -0.01181 -0.05995 C -0.05729 -0.05995 -0.09444 -0.0324 -0.09444 0.00186 Z " pathEditMode="relative" rAng="0" ptsTypes="ffFffff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6732240" y="2492896"/>
            <a:ext cx="144016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250000"/>
              </a:lnSpc>
            </a:pPr>
            <a:r>
              <a:rPr lang="ar-SA" dirty="0"/>
              <a:t>لغة البرمجة</a:t>
            </a:r>
          </a:p>
          <a:p>
            <a:pPr algn="ctr"/>
            <a:endParaRPr lang="ar-SA" dirty="0"/>
          </a:p>
        </p:txBody>
      </p:sp>
      <p:sp>
        <p:nvSpPr>
          <p:cNvPr id="3" name="مستطيل 2"/>
          <p:cNvSpPr/>
          <p:nvPr/>
        </p:nvSpPr>
        <p:spPr>
          <a:xfrm>
            <a:off x="1259632" y="2420888"/>
            <a:ext cx="158417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لغة الاله (الحاسب)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1440979" y="764704"/>
            <a:ext cx="676875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>
                <a:solidFill>
                  <a:srgbClr val="FF0000"/>
                </a:solidFill>
              </a:rPr>
              <a:t>ماهو البرنامج الذي يقوم بتحويل لغة البرمجة الى لغة الاله </a:t>
            </a:r>
            <a:r>
              <a:rPr lang="ar-SA" sz="4800" dirty="0">
                <a:solidFill>
                  <a:srgbClr val="FF0000"/>
                </a:solidFill>
              </a:rPr>
              <a:t>؟</a:t>
            </a:r>
            <a:r>
              <a:rPr lang="ar-SA" sz="3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4041491" y="2149699"/>
            <a:ext cx="1440160" cy="1476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250000"/>
              </a:lnSpc>
            </a:pPr>
            <a:r>
              <a:rPr lang="ar-SA" dirty="0"/>
              <a:t>المترجم</a:t>
            </a:r>
          </a:p>
          <a:p>
            <a:pPr algn="ctr">
              <a:lnSpc>
                <a:spcPct val="250000"/>
              </a:lnSpc>
            </a:pPr>
            <a:r>
              <a:rPr lang="en-US" dirty="0"/>
              <a:t>compiler</a:t>
            </a:r>
            <a:endParaRPr lang="ar-SA" dirty="0"/>
          </a:p>
          <a:p>
            <a:pPr algn="ctr"/>
            <a:endParaRPr lang="ar-SA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5686999" y="2816932"/>
            <a:ext cx="792088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072161" y="2725763"/>
            <a:ext cx="792088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19716" y="2321297"/>
            <a:ext cx="792088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710488" y="2423382"/>
            <a:ext cx="792088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7AE-E030-46F9-B7B7-5E8D139C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rgbClr val="FF0000"/>
                </a:solidFill>
              </a:rPr>
              <a:t>خطوات حل المشكلة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7911-E522-4510-B0AF-8ED10C92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>
                <a:solidFill>
                  <a:srgbClr val="FF0000"/>
                </a:solidFill>
              </a:rPr>
              <a:t>؟؟؟؟؟؟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>
                <a:solidFill>
                  <a:srgbClr val="FF0000"/>
                </a:solidFill>
              </a:rPr>
              <a:t>؟؟؟؟؟؟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>
                <a:solidFill>
                  <a:srgbClr val="FF0000"/>
                </a:solidFill>
              </a:rPr>
              <a:t>؟؟؟؟؟؟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>
                <a:solidFill>
                  <a:srgbClr val="FF0000"/>
                </a:solidFill>
              </a:rPr>
              <a:t>؟؟؟؟؟؟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2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7AE-E030-46F9-B7B7-5E8D139C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rgbClr val="FF0000"/>
                </a:solidFill>
              </a:rPr>
              <a:t>خطوات حل المشكلة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7911-E522-4510-B0AF-8ED10C92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/>
              <a:t>أفهم و حلل المشكلة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>
                <a:solidFill>
                  <a:srgbClr val="FF0000"/>
                </a:solidFill>
              </a:rPr>
              <a:t>؟؟؟؟؟؟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>
                <a:solidFill>
                  <a:srgbClr val="FF0000"/>
                </a:solidFill>
              </a:rPr>
              <a:t>؟؟؟؟؟؟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>
                <a:solidFill>
                  <a:srgbClr val="FF0000"/>
                </a:solidFill>
              </a:rPr>
              <a:t>؟؟؟؟؟؟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143000" y="2221780"/>
            <a:ext cx="6858000" cy="1498862"/>
          </a:xfrm>
        </p:spPr>
        <p:txBody>
          <a:bodyPr/>
          <a:lstStyle/>
          <a:p>
            <a:r>
              <a:rPr lang="ar-SA" dirty="0"/>
              <a:t>مقدمة للمقرر</a:t>
            </a:r>
            <a:br>
              <a:rPr lang="en-US" dirty="0"/>
            </a:br>
            <a:endParaRPr lang="ar-S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0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7AE-E030-46F9-B7B7-5E8D139C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rgbClr val="FF0000"/>
                </a:solidFill>
              </a:rPr>
              <a:t>خطوات حل المشكلة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7911-E522-4510-B0AF-8ED10C92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/>
              <a:t>أفهم و حلل المشكلة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/>
              <a:t>قسم و رتب أجزاء المشكلة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>
                <a:solidFill>
                  <a:srgbClr val="FF0000"/>
                </a:solidFill>
              </a:rPr>
              <a:t>؟؟؟؟؟؟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>
                <a:solidFill>
                  <a:srgbClr val="FF0000"/>
                </a:solidFill>
              </a:rPr>
              <a:t>؟؟؟؟؟؟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52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7AE-E030-46F9-B7B7-5E8D139C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rgbClr val="FF0000"/>
                </a:solidFill>
              </a:rPr>
              <a:t>خطوات حل المشكلة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7911-E522-4510-B0AF-8ED10C92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/>
              <a:t>أفهم و حلل المشكلة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/>
              <a:t>قسم و رتب أجزاء المشكلة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/>
              <a:t>درج خطوات الحل لكل قسم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>
                <a:solidFill>
                  <a:srgbClr val="FF0000"/>
                </a:solidFill>
              </a:rPr>
              <a:t>؟؟؟؟؟؟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5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7AE-E030-46F9-B7B7-5E8D139C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rgbClr val="FF0000"/>
                </a:solidFill>
              </a:rPr>
              <a:t>خطوات حل المشكلة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7911-E522-4510-B0AF-8ED10C92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/>
              <a:t>أفهم و حلل المشكلة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/>
              <a:t>قسم و رتب أجزاء المشكلة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/>
              <a:t>درج خطوات الحل لكل قسم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ar-SA" dirty="0"/>
              <a:t>راجع وتأكد من الحلول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4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7AE-E030-46F9-B7B7-5E8D139C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>
                <a:solidFill>
                  <a:srgbClr val="FF0000"/>
                </a:solidFill>
              </a:rPr>
              <a:t>الخوارزميات </a:t>
            </a:r>
            <a:r>
              <a:rPr lang="en-US" b="1" dirty="0">
                <a:solidFill>
                  <a:srgbClr val="FF0000"/>
                </a:solidFill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7911-E522-4510-B0AF-8ED10C92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ar-SA" dirty="0"/>
              <a:t>هي مجموعة من الخطوات (التعليمات) المرتبة الي تستخدم لتنفيذ عملية حسابية أو منطقية أو غيرهما بشكل تتابعي و متسلسل و منظم.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6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264E-654F-4EF8-A22C-F2828495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>
                <a:solidFill>
                  <a:srgbClr val="FF0000"/>
                </a:solidFill>
              </a:rPr>
              <a:t>مثال1: </a:t>
            </a:r>
            <a:r>
              <a:rPr lang="ar-SA" b="1" dirty="0"/>
              <a:t>حساب متوسط درجات الحرارة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AD471-8D62-44F2-A674-3008A63A8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2060848"/>
            <a:ext cx="8754148" cy="3312367"/>
          </a:xfrm>
        </p:spPr>
      </p:pic>
    </p:spTree>
    <p:extLst>
      <p:ext uri="{BB962C8B-B14F-4D97-AF65-F5344CB8AC3E}">
        <p14:creationId xmlns:p14="http://schemas.microsoft.com/office/powerpoint/2010/main" val="178349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264E-654F-4EF8-A22C-F2828495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>
                <a:solidFill>
                  <a:srgbClr val="FF0000"/>
                </a:solidFill>
              </a:rPr>
              <a:t>مثال2: </a:t>
            </a:r>
            <a:r>
              <a:rPr lang="ar-SA" b="1" dirty="0"/>
              <a:t>حساب الزكاة لمبلغ مالي </a:t>
            </a:r>
            <a:r>
              <a:rPr lang="en-US" b="1" dirty="0"/>
              <a:t>CM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09AE04-8B08-4703-AD74-5ADD17FD8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76" y="1916832"/>
            <a:ext cx="8976248" cy="3497812"/>
          </a:xfrm>
        </p:spPr>
      </p:pic>
    </p:spTree>
    <p:extLst>
      <p:ext uri="{BB962C8B-B14F-4D97-AF65-F5344CB8AC3E}">
        <p14:creationId xmlns:p14="http://schemas.microsoft.com/office/powerpoint/2010/main" val="119109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1BC6E-49AE-452B-A474-E9FFE87C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4000" b="1" dirty="0">
                <a:solidFill>
                  <a:srgbClr val="FF0000"/>
                </a:solidFill>
              </a:rPr>
              <a:t>عناصر المحاضرة: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CF0BC-4C5B-4184-95DA-5EF9921C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ar-SA" sz="3600" dirty="0"/>
              <a:t>مكونات الحاسب.</a:t>
            </a:r>
          </a:p>
          <a:p>
            <a:pPr>
              <a:lnSpc>
                <a:spcPct val="150000"/>
              </a:lnSpc>
            </a:pPr>
            <a:r>
              <a:rPr lang="ar-SA" sz="3600" dirty="0"/>
              <a:t>أنواع البرمجيات.</a:t>
            </a:r>
          </a:p>
          <a:p>
            <a:pPr>
              <a:lnSpc>
                <a:spcPct val="150000"/>
              </a:lnSpc>
            </a:pPr>
            <a:r>
              <a:rPr lang="ar-SA" sz="3600" dirty="0"/>
              <a:t>أجيال لغات البرمجة.</a:t>
            </a:r>
          </a:p>
          <a:p>
            <a:pPr>
              <a:lnSpc>
                <a:spcPct val="150000"/>
              </a:lnSpc>
            </a:pPr>
            <a:r>
              <a:rPr lang="ar-SA" sz="3600" dirty="0"/>
              <a:t>خطوات حل المشكلات.</a:t>
            </a:r>
          </a:p>
          <a:p>
            <a:pPr>
              <a:lnSpc>
                <a:spcPct val="150000"/>
              </a:lnSpc>
            </a:pPr>
            <a:r>
              <a:rPr lang="ar-SA" sz="3600" dirty="0"/>
              <a:t>الخوارزميات.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728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ar-SA" b="1" dirty="0"/>
              <a:t>المكونات الرئيسية للحاسب الالي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ar-SA" b="1" dirty="0">
                <a:solidFill>
                  <a:srgbClr val="FF0000"/>
                </a:solidFill>
              </a:rPr>
              <a:t>العتاد</a:t>
            </a:r>
            <a:r>
              <a:rPr lang="ar-SA" dirty="0"/>
              <a:t> (</a:t>
            </a:r>
            <a:r>
              <a:rPr lang="en-US" dirty="0">
                <a:cs typeface="Times New Roman" pitchFamily="18" charset="0"/>
              </a:rPr>
              <a:t>Hardware</a:t>
            </a:r>
            <a:r>
              <a:rPr lang="ar-SA" dirty="0"/>
              <a:t>)</a:t>
            </a:r>
          </a:p>
          <a:p>
            <a:pPr marL="514350" indent="-514350">
              <a:buNone/>
            </a:pPr>
            <a:endParaRPr lang="ar-SA" dirty="0"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ar-SA" dirty="0"/>
              <a:t>2. </a:t>
            </a:r>
            <a:r>
              <a:rPr lang="ar-SA" b="1" dirty="0">
                <a:solidFill>
                  <a:srgbClr val="FF0000"/>
                </a:solidFill>
              </a:rPr>
              <a:t>البرمجيات </a:t>
            </a:r>
            <a:r>
              <a:rPr lang="ar-SA" dirty="0"/>
              <a:t>(</a:t>
            </a:r>
            <a:r>
              <a:rPr lang="en-US" dirty="0">
                <a:cs typeface="Times New Roman" pitchFamily="18" charset="0"/>
              </a:rPr>
              <a:t>software</a:t>
            </a:r>
            <a:r>
              <a:rPr lang="ar-SA" dirty="0"/>
              <a:t>)</a:t>
            </a:r>
            <a:endParaRPr lang="en-US" dirty="0">
              <a:cs typeface="Times New Roman" pitchFamily="18" charset="0"/>
            </a:endParaRPr>
          </a:p>
          <a:p>
            <a:pPr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1383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467600" cy="6334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ar-SA" b="1" dirty="0">
                <a:solidFill>
                  <a:srgbClr val="FF0000"/>
                </a:solidFill>
              </a:rPr>
              <a:t>عرف البرنامج؟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2"/>
          </p:nvPr>
        </p:nvSpPr>
        <p:spPr>
          <a:xfrm>
            <a:off x="611560" y="1412776"/>
            <a:ext cx="7704856" cy="4805462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ar-SA" sz="3600" dirty="0"/>
              <a:t>عبارة عن مجموعة من التعريفات والأوامر المكتوبة بلغة برمجة.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ar-SA" sz="3600" dirty="0"/>
              <a:t> </a:t>
            </a:r>
            <a:r>
              <a:rPr lang="ar-SA" sz="3600" b="1" dirty="0"/>
              <a:t>الهدف منها : </a:t>
            </a:r>
            <a:r>
              <a:rPr lang="ar-SA" sz="3600" dirty="0"/>
              <a:t>أداء عمل معين. 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ar-SA" sz="3600" dirty="0"/>
          </a:p>
          <a:p>
            <a:pPr marL="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ar-SA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98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467600" cy="6334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ar-SA" b="1" dirty="0">
                <a:solidFill>
                  <a:srgbClr val="FF0000"/>
                </a:solidFill>
              </a:rPr>
              <a:t>ما هي أنواع البرمجيات؟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2"/>
          </p:nvPr>
        </p:nvSpPr>
        <p:spPr>
          <a:xfrm>
            <a:off x="539750" y="1557338"/>
            <a:ext cx="7618413" cy="4660900"/>
          </a:xfrm>
        </p:spPr>
        <p:txBody>
          <a:bodyPr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ar-SA" sz="3600" dirty="0"/>
          </a:p>
          <a:p>
            <a:pPr marL="742950" indent="-742950">
              <a:buFont typeface="+mj-lt"/>
              <a:buAutoNum type="arabicParenR"/>
              <a:defRPr/>
            </a:pPr>
            <a:r>
              <a:rPr lang="ar-SA" sz="3600" dirty="0"/>
              <a:t> نظام التشغيل       </a:t>
            </a:r>
          </a:p>
          <a:p>
            <a:pPr marL="742950" indent="-742950">
              <a:buFont typeface="+mj-lt"/>
              <a:buAutoNum type="arabicParenR"/>
              <a:defRPr/>
            </a:pPr>
            <a:r>
              <a:rPr lang="ar-SA" sz="3600" dirty="0"/>
              <a:t> لغات البرمجة    </a:t>
            </a:r>
          </a:p>
          <a:p>
            <a:pPr marL="742950" indent="-742950">
              <a:buFont typeface="+mj-lt"/>
              <a:buAutoNum type="arabicParenR"/>
              <a:defRPr/>
            </a:pPr>
            <a:r>
              <a:rPr lang="ar-SA" sz="3600" dirty="0"/>
              <a:t> البرامج التطبيقية</a:t>
            </a: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ar-SA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5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34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b="1" dirty="0">
                <a:solidFill>
                  <a:srgbClr val="FF0000"/>
                </a:solidFill>
              </a:rPr>
              <a:t>نظام التشغيل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2"/>
          </p:nvPr>
        </p:nvSpPr>
        <p:spPr>
          <a:xfrm>
            <a:off x="539750" y="1557338"/>
            <a:ext cx="7618413" cy="4660900"/>
          </a:xfrm>
        </p:spPr>
        <p:txBody>
          <a:bodyPr>
            <a:normAutofit/>
          </a:bodyPr>
          <a:lstStyle/>
          <a:p>
            <a:pPr marL="274320" indent="-274320">
              <a:buNone/>
              <a:defRPr/>
            </a:pPr>
            <a:r>
              <a:rPr lang="ar-SA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هو عبارة عن مجموعة من البرامج التي تستخدم في تشغيل الحاسب وفي التعامل مع مكوناته وفي ادارة البرامج والتطبيقات.</a:t>
            </a:r>
          </a:p>
          <a:p>
            <a:pPr marL="274320" indent="-274320">
              <a:buNone/>
              <a:defRPr/>
            </a:pPr>
            <a:r>
              <a:rPr lang="ar-SA" sz="3600" dirty="0"/>
              <a:t> وبدون نظام التشغيل لا يستطيع الكمبيوتر العمل</a:t>
            </a:r>
            <a:endParaRPr lang="ar-SA" sz="3600" dirty="0">
              <a:solidFill>
                <a:srgbClr val="002060"/>
              </a:solidFill>
            </a:endParaRPr>
          </a:p>
        </p:txBody>
      </p:sp>
      <p:pic>
        <p:nvPicPr>
          <p:cNvPr id="22530" name="Picture 2" descr="http://www.tech-wd.com/wd/wp-content/uploads/2008/06/windows_xp_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000504"/>
            <a:ext cx="3643338" cy="24288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22532" name="Picture 4" descr="http://www.ekayf.com/sites/default/files/images/artices/windows7_logo_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000504"/>
            <a:ext cx="4095736" cy="2500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حبر 2"/>
              <p14:cNvContentPartPr/>
              <p14:nvPr/>
            </p14:nvContentPartPr>
            <p14:xfrm>
              <a:off x="5509440" y="2225160"/>
              <a:ext cx="2385360" cy="579240"/>
            </p14:xfrm>
          </p:contentPart>
        </mc:Choice>
        <mc:Fallback xmlns="">
          <p:pic>
            <p:nvPicPr>
              <p:cNvPr id="3" name="حبر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0080" y="2215800"/>
                <a:ext cx="2404080" cy="5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55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34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ar-SA" b="1" dirty="0">
                <a:solidFill>
                  <a:srgbClr val="FF0000"/>
                </a:solidFill>
              </a:rPr>
              <a:t>البرامج التطبيقية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2"/>
          </p:nvPr>
        </p:nvSpPr>
        <p:spPr>
          <a:xfrm>
            <a:off x="755650" y="1557338"/>
            <a:ext cx="7402513" cy="4660900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ar-SA" sz="3600" dirty="0"/>
              <a:t>برامج هدفها الأساسي خدمة المستخدم.</a:t>
            </a:r>
          </a:p>
          <a:p>
            <a:pPr marL="0" indent="0" algn="just">
              <a:buNone/>
              <a:defRPr/>
            </a:pPr>
            <a:endParaRPr lang="ar-SA" sz="3600" dirty="0">
              <a:solidFill>
                <a:srgbClr val="002060"/>
              </a:solidFill>
            </a:endParaRPr>
          </a:p>
          <a:p>
            <a:pPr marL="0" indent="0" algn="just">
              <a:buNone/>
              <a:defRPr/>
            </a:pPr>
            <a:endParaRPr lang="ar-SA" sz="3600" dirty="0">
              <a:solidFill>
                <a:srgbClr val="002060"/>
              </a:solidFill>
            </a:endParaRPr>
          </a:p>
        </p:txBody>
      </p:sp>
      <p:pic>
        <p:nvPicPr>
          <p:cNvPr id="26626" name="Picture 2" descr="http://upload.wikimedia.org/wikipedia/en/e/e5/Microsoft_Paint_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14620"/>
            <a:ext cx="5310157" cy="364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10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341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ar-SA" b="1" dirty="0">
                <a:solidFill>
                  <a:srgbClr val="FF0000"/>
                </a:solidFill>
              </a:rPr>
              <a:t>لغات البرمجه</a:t>
            </a:r>
          </a:p>
        </p:txBody>
      </p:sp>
      <p:sp>
        <p:nvSpPr>
          <p:cNvPr id="33795" name="عنصر نائب للمحتوى 3"/>
          <p:cNvSpPr>
            <a:spLocks noGrp="1"/>
          </p:cNvSpPr>
          <p:nvPr>
            <p:ph sz="quarter" idx="2"/>
          </p:nvPr>
        </p:nvSpPr>
        <p:spPr>
          <a:xfrm>
            <a:off x="468313" y="1557338"/>
            <a:ext cx="7689850" cy="4660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SA" sz="3600" dirty="0"/>
              <a:t>عبارة عن مجموعة من الأوامر، تكتب وفق مجموعة من القواعد ويتم تحويلها الى لغة يفهمها الحاسب (لغة الاله)</a:t>
            </a:r>
          </a:p>
          <a:p>
            <a:pPr marL="0" indent="0" algn="ctr">
              <a:buNone/>
            </a:pPr>
            <a:endParaRPr lang="ar-SA" sz="36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ar-SA" sz="3600" b="1" dirty="0"/>
              <a:t>مثال على لغات البرمجه</a:t>
            </a:r>
          </a:p>
          <a:p>
            <a:pPr marL="0" indent="0" algn="ctr">
              <a:buNone/>
            </a:pPr>
            <a:r>
              <a:rPr lang="ar-SA" sz="3600" dirty="0"/>
              <a:t>فيجوال بيسيك , فيجوال سي ++ , دلفي , أوراكل , جافا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حبر 2"/>
              <p14:cNvContentPartPr/>
              <p14:nvPr/>
            </p14:nvContentPartPr>
            <p14:xfrm>
              <a:off x="2758320" y="5181480"/>
              <a:ext cx="2812320" cy="1151280"/>
            </p14:xfrm>
          </p:contentPart>
        </mc:Choice>
        <mc:Fallback xmlns="">
          <p:pic>
            <p:nvPicPr>
              <p:cNvPr id="3" name="حبر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8960" y="5172120"/>
                <a:ext cx="2831040" cy="11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69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665</Words>
  <Application>Microsoft Office PowerPoint</Application>
  <PresentationFormat>On-screen Show (4:3)</PresentationFormat>
  <Paragraphs>123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سمة Office</vt:lpstr>
      <vt:lpstr>أساسيات برمجة الحاسب 111برمج</vt:lpstr>
      <vt:lpstr>مقدمة للمقرر </vt:lpstr>
      <vt:lpstr>عناصر المحاضرة:</vt:lpstr>
      <vt:lpstr>المكونات الرئيسية للحاسب الالي</vt:lpstr>
      <vt:lpstr>عرف البرنامج؟</vt:lpstr>
      <vt:lpstr>ما هي أنواع البرمجيات؟</vt:lpstr>
      <vt:lpstr>نظام التشغيل</vt:lpstr>
      <vt:lpstr>البرامج التطبيقية</vt:lpstr>
      <vt:lpstr>لغات البرمجه</vt:lpstr>
      <vt:lpstr>PowerPoint Presentation</vt:lpstr>
      <vt:lpstr>1- لغة الالة Machine Language</vt:lpstr>
      <vt:lpstr>2- لغة التجميع Assembly languages</vt:lpstr>
      <vt:lpstr>3- لغات البرمجة ذات المستوى العالي High Level Languages</vt:lpstr>
      <vt:lpstr>أمثله</vt:lpstr>
      <vt:lpstr>تحويل البرنامج الى لغة الاله عن طريق: </vt:lpstr>
      <vt:lpstr>لغة البرمجة المستخدمة في المنهج</vt:lpstr>
      <vt:lpstr>PowerPoint Presentation</vt:lpstr>
      <vt:lpstr>خطوات حل المشكلة</vt:lpstr>
      <vt:lpstr>خطوات حل المشكلة</vt:lpstr>
      <vt:lpstr>خطوات حل المشكلة</vt:lpstr>
      <vt:lpstr>خطوات حل المشكلة</vt:lpstr>
      <vt:lpstr>خطوات حل المشكلة</vt:lpstr>
      <vt:lpstr>الخوارزميات Algorithms</vt:lpstr>
      <vt:lpstr>مثال1: حساب متوسط درجات الحرارة</vt:lpstr>
      <vt:lpstr>مثال2: حساب الزكاة لمبلغ مالي CM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تعريف الحاسب</dc:title>
  <dc:creator>nnn</dc:creator>
  <cp:lastModifiedBy>Acer</cp:lastModifiedBy>
  <cp:revision>40</cp:revision>
  <dcterms:created xsi:type="dcterms:W3CDTF">2014-03-29T12:14:41Z</dcterms:created>
  <dcterms:modified xsi:type="dcterms:W3CDTF">2021-10-03T12:55:43Z</dcterms:modified>
</cp:coreProperties>
</file>