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69" r:id="rId2"/>
    <p:sldId id="257" r:id="rId3"/>
    <p:sldId id="258" r:id="rId4"/>
    <p:sldId id="266" r:id="rId5"/>
    <p:sldId id="259" r:id="rId6"/>
    <p:sldId id="260" r:id="rId7"/>
    <p:sldId id="261" r:id="rId8"/>
    <p:sldId id="267" r:id="rId9"/>
    <p:sldId id="268" r:id="rId10"/>
    <p:sldId id="262" r:id="rId11"/>
    <p:sldId id="263" r:id="rId12"/>
    <p:sldId id="264" r:id="rId13"/>
    <p:sldId id="271" r:id="rId14"/>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19" autoAdjust="0"/>
    <p:restoredTop sz="94660"/>
  </p:normalViewPr>
  <p:slideViewPr>
    <p:cSldViewPr snapToGrid="0">
      <p:cViewPr varScale="1">
        <p:scale>
          <a:sx n="81" d="100"/>
          <a:sy n="81" d="100"/>
        </p:scale>
        <p:origin x="9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29412" units="1/cm"/>
          <inkml:channelProperty channel="Y" name="resolution" value="35.29412" units="1/cm"/>
        </inkml:channelProperties>
      </inkml:inkSource>
      <inkml:timestamp xml:id="ts0" timeString="2017-10-08T05:28:23.132"/>
    </inkml:context>
    <inkml:brush xml:id="br0">
      <inkml:brushProperty name="width" value="0.05292" units="cm"/>
      <inkml:brushProperty name="height" value="0.05292" units="cm"/>
      <inkml:brushProperty name="color" value="#FF0000"/>
    </inkml:brush>
  </inkml:definitions>
  <inkml:trace contextRef="#ctx0" brushRef="#br0">974 13399,'0'-22,"-21"1,21 0,-22 0,1-43,21 22,0 21,0-43,0 1,21 21,22-1,-22 22,0-21,0 42,0-21,22-1,20 1,-20 21,-1 0,21 0,-41 0,62 0,1 0,42 0,-42 0,-22 0,-21 43,-20-43,-1 21,0-21,0 21,-21 21,21-21,0 22,1-1,-22-21,0 0,-22 1,22 20,-21 0,-21-21,0 22,-1-43,-63 42,64-21,-43 22,22-22,-43-21,0 0,22 0,-1 21,21-21,22 0,21 0,0 0,0 0,-1 0,1 0</inkml:trace>
  <inkml:trace contextRef="#ctx0" brushRef="#br0" timeOffset="2951.49">1736 15473,'21'0,"0"-21,127 0,-42-22,0 22,21 0,-85 0,-21 21,-21-21,22-1,-1-20,-21 0,21-1,-21 1,0-21,-21-1,0 22,-1 21,-20-22,0 22,-43-21,22 21,-22-22,-21 22,0 0,0 21,-21-21,22 21,20 0,0 0,1 0,41 0,-20 0,20 0,1 21,21-21,-21 21,20 0,-20 22,0 20,21 1,-1-1,22-42,0 43,0-22,22 22,20-1,0 1,22-1,42 1,-22-22,-20 21,-1-41,-20-1,-22-21,42 21,22-21,0 21,20-21,-20 0,0 0,-43 0,-21 0</inkml:trace>
  <inkml:trace contextRef="#ctx0" brushRef="#br0" timeOffset="5039.78">9631 6244,'0'21,"-21"-21,-22 22,1-1,-21 0,41 0,-41 0,-1-21,22 0,0 0,-1 0,1-42,0 21,21 0,-22-22,1 1,21-22,-22 1,22 21,21-22,0 22,0-43,0 43,21 21,22-1,-1 22,0-21,1 0,20 21,1 0,20 21,22 43,-21-1,-43-20,1-43,-43 42,21-21,0 21,-21-20</inkml:trace>
  <inkml:trace contextRef="#ctx0" brushRef="#br0" timeOffset="6288.29">10139 5419,'-42'0,"-43"0,-21 0,-42 0,-85-21,0-1,43 1,20-21,86-22,-22 22,42-21,22 20,-21-20,41 20,1-20,0 21,21 20,0-20,0 0,21-1,22 22,20-21,22 21,-1-22,22 22,-42 0,42 0,-22 21,1 0,0 0,-43 0,43 0,-43 21,64 0,-22-21,1 21,0 1,-22 20,-20 0,20 22,-21-1,1-42,-22-21,0 22,0 20,-21-21,21-21</inkml:trace>
  <inkml:trace contextRef="#ctx0" brushRef="#br0" timeOffset="8426.75">10012 10329,'-21'0,"0"0,-22 0,1 22,-22-1,22 0,-64-21,-21 0,-21 0,-21 0,21 0,21 0,42 0,0-21,22-22,20 22,1 0,0 0,42-21,-21 20,-1-20,22 21,22-21,20-1,64-20,0 42,63-22,-63-41,-22 62,-41 1,-1 0,-21 21,0-21,1 21,20 0,64 0,-22 0,43 0,0 0,-21 21,-42 21,-22-42,-42 22,21-22,0 21,-21 0,0 0,22-21</inkml:trace>
  <inkml:trace contextRef="#ctx0" brushRef="#br0" timeOffset="11295.02">11578 16447,'0'21,"-21"0,-42-21,-22 42,-42-21,0-21,-21 0,0 0,-1 0,1 0,21 0,0 0,-21 0,0 0,0 0,21 0,0 0,0 22,-21-22,21 0,0 0,0 0,21 0,-21 0,21 0,0 0,-21-43,21 1,22 0,-1-1,21-20,22 42,21-22,21-20,0-1,63-42,43 1,64-1,20 21,64 22,-63 41,-43 22,-42 0,21 0,-43 0,43 0,106 0,0 0,21-21,0 21,-21 0,-22 0,-62 0,-44 0,1 0,0 0,42 0,43 21,20 22,65-1,-65 0,-105-42,-64 0</inkml:trace>
  <inkml:trace contextRef="#ctx0" brushRef="#br0" timeOffset="13700.13">17949 16320,'0'0,"-63"0,-22 42,-42-42,-21 42,-42-21,41 1,1-22,64 0,-22 21,-21-21,21 0,0 0,21 0,1 0,-1 0,0 0,22-43,-22 1,22 0,42-1,-1 1,1-43,21 22,0 21,43-22,-1 22,64-1,0-20,42 21,0-1,-63 22,42 21,0-21,0 21,0-21,21-22,0 43,0 0,-21 0,0 0,21 0,-63 0,-22 0,-63 22</inkml:trace>
  <inkml:trace contextRef="#ctx0" brushRef="#br0" timeOffset="17437.39">18013 6392,'0'22,"-106"20,-63 0,-64 1,-21-22,-42 0,105-21,22 0,84 0,22 0,-1 0,1-21,20 0,-20-1,-1 1,43 0,0 21,0-42,21 21,-21-22,21-20,21 20,21-41,43 20,21 1,-1-1,44 1,-44-22,1 43,21-1,-21 43,21 0,42 0,64 43,-21-22,0 0,-85-21,-85 0,-21 0</inkml:trace>
  <inkml:trace contextRef="#ctx0" brushRef="#br0" timeOffset="26466.03">2688 10456,'-42'0,"-22"0,-84 0,-42 0,-43 0,42 0,64 0,64 0,21 0,20 0,-20 0,21 0,-43-21,22 0,-21-21,20 42,-20-43,20 22,1 21,21-42,-21 21,-1-22,1 22,21-21,-22 0,22 20,21-20,0 21,0 0,64 0,20-22,22-20,85 20,20 22,22 0,-21 21,-106 0,-22 0,1 0,-21 21,20 0,1 22,-22-43,1 0,-43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2DBA30B-BA46-425B-B012-156CCF105E78}" type="datetimeFigureOut">
              <a:rPr lang="ar-SA" smtClean="0"/>
              <a:t>26/02/1443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C6EBC30-1065-4156-B05E-FA09DCC8E8EE}" type="slidenum">
              <a:rPr lang="ar-SA" smtClean="0"/>
              <a:t>‹#›</a:t>
            </a:fld>
            <a:endParaRPr lang="ar-SA"/>
          </a:p>
        </p:txBody>
      </p:sp>
    </p:spTree>
    <p:extLst>
      <p:ext uri="{BB962C8B-B14F-4D97-AF65-F5344CB8AC3E}">
        <p14:creationId xmlns:p14="http://schemas.microsoft.com/office/powerpoint/2010/main" val="33505144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العناصر الاساسية لبناء</a:t>
            </a:r>
            <a:r>
              <a:rPr lang="ar-SA" baseline="0" dirty="0"/>
              <a:t> أي كود جافا</a:t>
            </a:r>
            <a:endParaRPr lang="ar-SA" dirty="0"/>
          </a:p>
        </p:txBody>
      </p:sp>
      <p:sp>
        <p:nvSpPr>
          <p:cNvPr id="4" name="عنصر نائب لرقم الشريحة 3"/>
          <p:cNvSpPr>
            <a:spLocks noGrp="1"/>
          </p:cNvSpPr>
          <p:nvPr>
            <p:ph type="sldNum" sz="quarter" idx="10"/>
          </p:nvPr>
        </p:nvSpPr>
        <p:spPr/>
        <p:txBody>
          <a:bodyPr/>
          <a:lstStyle/>
          <a:p>
            <a:fld id="{84738313-B4F5-487E-A718-41C4AC582EC0}" type="slidenum">
              <a:rPr lang="ar-SA" smtClean="0"/>
              <a:t>2</a:t>
            </a:fld>
            <a:endParaRPr lang="ar-SA"/>
          </a:p>
        </p:txBody>
      </p:sp>
    </p:spTree>
    <p:extLst>
      <p:ext uri="{BB962C8B-B14F-4D97-AF65-F5344CB8AC3E}">
        <p14:creationId xmlns:p14="http://schemas.microsoft.com/office/powerpoint/2010/main" val="260530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190537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280558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393222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8161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377703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3DA815E1-8E14-4A56-9492-62A4527D785E}" type="datetimeFigureOut">
              <a:rPr lang="ar-SA" smtClean="0"/>
              <a:t>26/02/1443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45538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3DA815E1-8E14-4A56-9492-62A4527D785E}" type="datetimeFigureOut">
              <a:rPr lang="ar-SA" smtClean="0"/>
              <a:t>26/02/1443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31918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3DA815E1-8E14-4A56-9492-62A4527D785E}" type="datetimeFigureOut">
              <a:rPr lang="ar-SA" smtClean="0"/>
              <a:t>26/02/1443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15241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3DA815E1-8E14-4A56-9492-62A4527D785E}" type="datetimeFigureOut">
              <a:rPr lang="ar-SA" smtClean="0"/>
              <a:t>26/02/1443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325861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3DA815E1-8E14-4A56-9492-62A4527D785E}" type="datetimeFigureOut">
              <a:rPr lang="ar-SA" smtClean="0"/>
              <a:t>26/02/1443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89424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3DA815E1-8E14-4A56-9492-62A4527D785E}" type="datetimeFigureOut">
              <a:rPr lang="ar-SA" smtClean="0"/>
              <a:t>26/02/1443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C63F2554-0FF2-42AB-918E-EEE3F7B29E7C}" type="slidenum">
              <a:rPr lang="ar-SA" smtClean="0"/>
              <a:t>‹#›</a:t>
            </a:fld>
            <a:endParaRPr lang="ar-SA"/>
          </a:p>
        </p:txBody>
      </p:sp>
    </p:spTree>
    <p:extLst>
      <p:ext uri="{BB962C8B-B14F-4D97-AF65-F5344CB8AC3E}">
        <p14:creationId xmlns:p14="http://schemas.microsoft.com/office/powerpoint/2010/main" val="371098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DA815E1-8E14-4A56-9492-62A4527D785E}" type="datetimeFigureOut">
              <a:rPr lang="ar-SA" smtClean="0"/>
              <a:t>26/02/1443</a:t>
            </a:fld>
            <a:endParaRPr lang="ar-SA"/>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3F2554-0FF2-42AB-918E-EEE3F7B29E7C}" type="slidenum">
              <a:rPr lang="ar-SA" smtClean="0"/>
              <a:t>‹#›</a:t>
            </a:fld>
            <a:endParaRPr lang="ar-SA"/>
          </a:p>
        </p:txBody>
      </p:sp>
    </p:spTree>
    <p:extLst>
      <p:ext uri="{BB962C8B-B14F-4D97-AF65-F5344CB8AC3E}">
        <p14:creationId xmlns:p14="http://schemas.microsoft.com/office/powerpoint/2010/main" val="3705089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819372"/>
            <a:ext cx="9144000" cy="1998483"/>
          </a:xfrm>
        </p:spPr>
        <p:txBody>
          <a:bodyPr/>
          <a:lstStyle/>
          <a:p>
            <a:r>
              <a:rPr lang="ar-SA" dirty="0"/>
              <a:t>أساسيات برمجة الحاسب</a:t>
            </a:r>
            <a:br>
              <a:rPr lang="en-US" dirty="0"/>
            </a:br>
            <a:r>
              <a:rPr lang="ar-SA" dirty="0">
                <a:solidFill>
                  <a:srgbClr val="FF0000"/>
                </a:solidFill>
              </a:rPr>
              <a:t>111برمج</a:t>
            </a:r>
          </a:p>
        </p:txBody>
      </p:sp>
    </p:spTree>
    <p:extLst>
      <p:ext uri="{BB962C8B-B14F-4D97-AF65-F5344CB8AC3E}">
        <p14:creationId xmlns:p14="http://schemas.microsoft.com/office/powerpoint/2010/main" val="51656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 y="274638"/>
            <a:ext cx="12349112" cy="1354162"/>
          </a:xfrm>
        </p:spPr>
        <p:txBody>
          <a:bodyPr>
            <a:normAutofit/>
          </a:bodyPr>
          <a:lstStyle/>
          <a:p>
            <a:pPr algn="ctr"/>
            <a:r>
              <a:rPr lang="ar-SA" sz="3600" dirty="0">
                <a:solidFill>
                  <a:srgbClr val="FF0000"/>
                </a:solidFill>
              </a:rPr>
              <a:t>ما ناتج الكود التالي</a:t>
            </a:r>
            <a:br>
              <a:rPr lang="ar-SA" sz="3600" dirty="0"/>
            </a:br>
            <a:r>
              <a:rPr lang="ar-SA" sz="3600" dirty="0"/>
              <a:t>;(“</a:t>
            </a:r>
            <a:r>
              <a:rPr lang="en-US" sz="3600" dirty="0"/>
              <a:t>College of Telecom and Information </a:t>
            </a:r>
            <a:r>
              <a:rPr lang="ar-SA" sz="3600" dirty="0"/>
              <a:t>”) </a:t>
            </a:r>
            <a:r>
              <a:rPr lang="en-US" sz="3600" dirty="0" err="1"/>
              <a:t>System.out.println</a:t>
            </a:r>
            <a:endParaRPr lang="ar-SA" sz="3600" dirty="0"/>
          </a:p>
        </p:txBody>
      </p:sp>
      <p:sp>
        <p:nvSpPr>
          <p:cNvPr id="3" name="عنصر نائب للمحتوى 2"/>
          <p:cNvSpPr>
            <a:spLocks noGrp="1"/>
          </p:cNvSpPr>
          <p:nvPr>
            <p:ph idx="1"/>
          </p:nvPr>
        </p:nvSpPr>
        <p:spPr>
          <a:xfrm>
            <a:off x="1991544" y="1844824"/>
            <a:ext cx="8229600" cy="1396752"/>
          </a:xfrm>
        </p:spPr>
        <p:txBody>
          <a:bodyPr/>
          <a:lstStyle/>
          <a:p>
            <a:pPr marL="0" indent="0" algn="ctr">
              <a:buNone/>
            </a:pPr>
            <a:r>
              <a:rPr lang="ar-SA" dirty="0">
                <a:solidFill>
                  <a:srgbClr val="00B050"/>
                </a:solidFill>
              </a:rPr>
              <a:t>الناتج هو</a:t>
            </a:r>
            <a:r>
              <a:rPr lang="ar-SA" dirty="0"/>
              <a:t>: </a:t>
            </a:r>
          </a:p>
          <a:p>
            <a:pPr marL="0" indent="0" algn="ctr">
              <a:buNone/>
            </a:pPr>
            <a:r>
              <a:rPr lang="en-US" dirty="0"/>
              <a:t>College of Telecom and Information</a:t>
            </a:r>
            <a:endParaRPr lang="ar-SA" dirty="0"/>
          </a:p>
        </p:txBody>
      </p:sp>
      <p:sp>
        <p:nvSpPr>
          <p:cNvPr id="5" name="عنصر نائب للمحتوى 2"/>
          <p:cNvSpPr txBox="1">
            <a:spLocks/>
          </p:cNvSpPr>
          <p:nvPr/>
        </p:nvSpPr>
        <p:spPr>
          <a:xfrm>
            <a:off x="2143944" y="4731660"/>
            <a:ext cx="8229600" cy="1396752"/>
          </a:xfrm>
          <a:prstGeom prst="rect">
            <a:avLst/>
          </a:prstGeom>
        </p:spPr>
        <p:txBody>
          <a:bodyPr vert="horz" lIns="91440" tIns="45720" rIns="91440" bIns="45720" rtlCol="1">
            <a:normAutofit fontScale="92500" lnSpcReduction="20000"/>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ar-SA" dirty="0">
                <a:solidFill>
                  <a:srgbClr val="00B050"/>
                </a:solidFill>
              </a:rPr>
              <a:t>الناتج هو</a:t>
            </a:r>
            <a:r>
              <a:rPr lang="ar-SA" dirty="0"/>
              <a:t>: </a:t>
            </a:r>
          </a:p>
          <a:p>
            <a:pPr marL="0" indent="0" algn="ctr">
              <a:buNone/>
            </a:pPr>
            <a:r>
              <a:rPr lang="en-US" dirty="0"/>
              <a:t>College</a:t>
            </a:r>
          </a:p>
          <a:p>
            <a:pPr marL="0" indent="0" algn="ctr">
              <a:buNone/>
            </a:pPr>
            <a:r>
              <a:rPr lang="en-US" dirty="0"/>
              <a:t>of Telecom and Information</a:t>
            </a:r>
            <a:endParaRPr lang="ar-SA" dirty="0"/>
          </a:p>
        </p:txBody>
      </p:sp>
      <p:sp>
        <p:nvSpPr>
          <p:cNvPr id="8" name="عنوان 1">
            <a:extLst>
              <a:ext uri="{FF2B5EF4-FFF2-40B4-BE49-F238E27FC236}">
                <a16:creationId xmlns:a16="http://schemas.microsoft.com/office/drawing/2014/main" id="{824C2476-D5B3-4251-9364-43F77872BEB6}"/>
              </a:ext>
            </a:extLst>
          </p:cNvPr>
          <p:cNvSpPr txBox="1">
            <a:spLocks/>
          </p:cNvSpPr>
          <p:nvPr/>
        </p:nvSpPr>
        <p:spPr>
          <a:xfrm>
            <a:off x="84188" y="3118884"/>
            <a:ext cx="12349112" cy="135416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A" sz="3600" dirty="0">
                <a:solidFill>
                  <a:srgbClr val="FF0000"/>
                </a:solidFill>
              </a:rPr>
              <a:t>ما ناتج الكود التالي</a:t>
            </a:r>
            <a:br>
              <a:rPr lang="ar-SA" sz="3600" dirty="0"/>
            </a:br>
            <a:r>
              <a:rPr lang="ar-SA" sz="3600" dirty="0"/>
              <a:t>;(“</a:t>
            </a:r>
            <a:r>
              <a:rPr lang="en-US" sz="3600" dirty="0"/>
              <a:t>College\n of Telecom and Information </a:t>
            </a:r>
            <a:r>
              <a:rPr lang="ar-SA" sz="3600" dirty="0"/>
              <a:t>”) </a:t>
            </a:r>
            <a:r>
              <a:rPr lang="en-US" sz="3600" dirty="0" err="1"/>
              <a:t>System.out.println</a:t>
            </a:r>
            <a:endParaRPr lang="ar-SA" sz="3600" dirty="0"/>
          </a:p>
        </p:txBody>
      </p:sp>
    </p:spTree>
    <p:extLst>
      <p:ext uri="{BB962C8B-B14F-4D97-AF65-F5344CB8AC3E}">
        <p14:creationId xmlns:p14="http://schemas.microsoft.com/office/powerpoint/2010/main" val="387720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dirty="0">
                <a:solidFill>
                  <a:srgbClr val="FF0000"/>
                </a:solidFill>
              </a:rPr>
              <a:t>ماهي التعليقات  في الجافا</a:t>
            </a:r>
            <a:br>
              <a:rPr lang="ar-SA" dirty="0">
                <a:solidFill>
                  <a:srgbClr val="FF0000"/>
                </a:solidFill>
              </a:rPr>
            </a:br>
            <a:r>
              <a:rPr lang="ar-SA" dirty="0">
                <a:solidFill>
                  <a:srgbClr val="FF0000"/>
                </a:solidFill>
              </a:rPr>
              <a:t>  </a:t>
            </a:r>
            <a:r>
              <a:rPr lang="en-US" dirty="0">
                <a:solidFill>
                  <a:srgbClr val="FF0000"/>
                </a:solidFill>
              </a:rPr>
              <a:t>Comments</a:t>
            </a:r>
            <a:endParaRPr lang="ar-SA" dirty="0">
              <a:solidFill>
                <a:srgbClr val="FF0000"/>
              </a:solidFill>
            </a:endParaRPr>
          </a:p>
        </p:txBody>
      </p:sp>
      <p:sp>
        <p:nvSpPr>
          <p:cNvPr id="4" name="عنصر نائب للمحتوى 2"/>
          <p:cNvSpPr>
            <a:spLocks noGrp="1"/>
          </p:cNvSpPr>
          <p:nvPr>
            <p:ph idx="1"/>
          </p:nvPr>
        </p:nvSpPr>
        <p:spPr/>
        <p:txBody>
          <a:bodyPr>
            <a:normAutofit/>
          </a:bodyPr>
          <a:lstStyle/>
          <a:p>
            <a:r>
              <a:rPr lang="ar-SA" dirty="0"/>
              <a:t>نستخدم التعليقات لنضع ملاحظات حول الكود الذي كتبناه فقط, لكي لا ننسى كيف برمجنا الكود في حال أردنا مراجعته أو التعديل عليه بعد وقت طويل. كما أن التعليقات لا تؤثر إطلاقاً على الكود المكتوب. يوجد أسلوبين لوضع تعليقات في جافا.</a:t>
            </a:r>
          </a:p>
          <a:p>
            <a:endParaRPr lang="ar-SA" dirty="0"/>
          </a:p>
          <a:p>
            <a:r>
              <a:rPr lang="ar-SA" dirty="0"/>
              <a:t>تذكر أنك لست مجبراً على وضع تعليقات في برامجك. و لكننا ننصحك بوضع تعليقات دائماً حتى تساعدك في فهم الكود الذي كتبته</a:t>
            </a:r>
            <a:br>
              <a:rPr lang="ar-SA" dirty="0"/>
            </a:br>
            <a:endParaRPr lang="ar-SA" dirty="0"/>
          </a:p>
        </p:txBody>
      </p:sp>
    </p:spTree>
    <p:extLst>
      <p:ext uri="{BB962C8B-B14F-4D97-AF65-F5344CB8AC3E}">
        <p14:creationId xmlns:p14="http://schemas.microsoft.com/office/powerpoint/2010/main" val="129376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a:solidFill>
                  <a:srgbClr val="FF0000"/>
                </a:solidFill>
              </a:rPr>
              <a:t>أنواع التعليقات في الجافا:</a:t>
            </a:r>
          </a:p>
        </p:txBody>
      </p:sp>
      <p:sp>
        <p:nvSpPr>
          <p:cNvPr id="3" name="عنصر نائب للمحتوى 2"/>
          <p:cNvSpPr>
            <a:spLocks noGrp="1"/>
          </p:cNvSpPr>
          <p:nvPr>
            <p:ph idx="1"/>
          </p:nvPr>
        </p:nvSpPr>
        <p:spPr/>
        <p:txBody>
          <a:bodyPr>
            <a:normAutofit fontScale="92500"/>
          </a:bodyPr>
          <a:lstStyle/>
          <a:p>
            <a:r>
              <a:rPr lang="ar-SA" b="1" dirty="0">
                <a:solidFill>
                  <a:srgbClr val="FF0000"/>
                </a:solidFill>
              </a:rPr>
              <a:t>النوع الاول: التعليق بسطر واحد</a:t>
            </a:r>
          </a:p>
          <a:p>
            <a:pPr marL="0" indent="0">
              <a:buNone/>
            </a:pPr>
            <a:r>
              <a:rPr lang="ar-SA" dirty="0"/>
              <a:t>إن هذا النوع من التعليق يتم بوضع علامتي (//) قبل السطر المراد تعليقه.</a:t>
            </a:r>
          </a:p>
          <a:p>
            <a:pPr marL="0" indent="0">
              <a:buNone/>
            </a:pPr>
            <a:endParaRPr lang="ar-SA" dirty="0"/>
          </a:p>
          <a:p>
            <a:r>
              <a:rPr lang="ar-SA" b="1" dirty="0">
                <a:solidFill>
                  <a:srgbClr val="FF0000"/>
                </a:solidFill>
              </a:rPr>
              <a:t>النوع الثاني: التعليق بعدة أسطر</a:t>
            </a:r>
          </a:p>
          <a:p>
            <a:pPr marL="0" indent="0">
              <a:buNone/>
            </a:pPr>
            <a:r>
              <a:rPr lang="ar-SA" dirty="0"/>
              <a:t>نلاحظ هنا أنه تم حجز عدد من الأسطر بين (*/) و (/*).</a:t>
            </a:r>
          </a:p>
          <a:p>
            <a:pPr marL="0" indent="0">
              <a:buNone/>
            </a:pPr>
            <a:r>
              <a:rPr lang="ar-SA" dirty="0"/>
              <a:t>و هذا يعني ان هذه الأسطر هي عبارة عن تعليق. و لن يتم تنفيذها في البرنامج، و لكنها وضعت للتوضيح.</a:t>
            </a:r>
          </a:p>
          <a:p>
            <a:pPr marL="0" indent="0">
              <a:buNone/>
            </a:pPr>
            <a:endParaRPr lang="ar-SA" dirty="0"/>
          </a:p>
          <a:p>
            <a:pPr marL="0" indent="0">
              <a:buNone/>
            </a:pPr>
            <a:r>
              <a:rPr lang="ar-SA" dirty="0"/>
              <a:t>ان رؤية المترجم لـ (*/) تجعله يتجاهل كل ما يقابله حتى يصل لعلامة (/*) و يقوم بتنفيذ ما يليها.</a:t>
            </a:r>
          </a:p>
        </p:txBody>
      </p:sp>
    </p:spTree>
    <p:extLst>
      <p:ext uri="{BB962C8B-B14F-4D97-AF65-F5344CB8AC3E}">
        <p14:creationId xmlns:p14="http://schemas.microsoft.com/office/powerpoint/2010/main" val="134647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27988" y="165756"/>
            <a:ext cx="10515600" cy="1088009"/>
          </a:xfrm>
        </p:spPr>
        <p:txBody>
          <a:bodyPr/>
          <a:lstStyle/>
          <a:p>
            <a:r>
              <a:rPr lang="ar-SA" u="sng" dirty="0">
                <a:solidFill>
                  <a:srgbClr val="FF0000"/>
                </a:solidFill>
              </a:rPr>
              <a:t>العملي الأول: أوامر الطباعة (الاخراج):</a:t>
            </a:r>
          </a:p>
        </p:txBody>
      </p:sp>
      <p:sp>
        <p:nvSpPr>
          <p:cNvPr id="3" name="عنصر نائب للمحتوى 2"/>
          <p:cNvSpPr>
            <a:spLocks noGrp="1"/>
          </p:cNvSpPr>
          <p:nvPr>
            <p:ph idx="1"/>
          </p:nvPr>
        </p:nvSpPr>
        <p:spPr>
          <a:xfrm>
            <a:off x="838200" y="1605920"/>
            <a:ext cx="10515600" cy="5086324"/>
          </a:xfrm>
        </p:spPr>
        <p:txBody>
          <a:bodyPr>
            <a:normAutofit/>
          </a:bodyPr>
          <a:lstStyle/>
          <a:p>
            <a:pPr marL="342900" lvl="0" indent="-342900">
              <a:lnSpc>
                <a:spcPct val="115000"/>
              </a:lnSpc>
              <a:spcAft>
                <a:spcPts val="1000"/>
              </a:spcAft>
              <a:buFont typeface="+mj-lt"/>
              <a:buAutoNum type="arabicPeriod"/>
            </a:pPr>
            <a:r>
              <a:rPr lang="ar-SA" dirty="0">
                <a:latin typeface="Calibri" panose="020F0502020204030204" pitchFamily="34" charset="0"/>
                <a:ea typeface="Calibri" panose="020F0502020204030204" pitchFamily="34" charset="0"/>
              </a:rPr>
              <a:t>قم بكتابة برنامج بلغة الجافا وقم بتسميته </a:t>
            </a:r>
            <a:r>
              <a:rPr lang="en-US" dirty="0">
                <a:latin typeface="Calibri" panose="020F0502020204030204" pitchFamily="34" charset="0"/>
                <a:ea typeface="Calibri" panose="020F0502020204030204" pitchFamily="34" charset="0"/>
                <a:cs typeface="Arial" panose="020B0604020202020204" pitchFamily="34" charset="0"/>
              </a:rPr>
              <a:t>Project1</a:t>
            </a:r>
            <a:r>
              <a:rPr lang="en-US" dirty="0">
                <a:effectLst/>
                <a:latin typeface="Arial" panose="020B0604020202020204" pitchFamily="34" charset="0"/>
                <a:ea typeface="Calibri" panose="020F0502020204030204" pitchFamily="34" charset="0"/>
                <a:cs typeface="Arial" panose="020B0604020202020204" pitchFamily="34" charset="0"/>
              </a:rPr>
              <a:t> </a:t>
            </a:r>
            <a:r>
              <a:rPr lang="ar-SA" dirty="0">
                <a:effectLst/>
                <a:latin typeface="Arial" panose="020B0604020202020204" pitchFamily="34" charset="0"/>
                <a:ea typeface="Calibri" panose="020F0502020204030204" pitchFamily="34" charset="0"/>
                <a:cs typeface="Arial" panose="020B0604020202020204" pitchFamily="34" charset="0"/>
              </a:rPr>
              <a:t> </a:t>
            </a:r>
            <a:r>
              <a:rPr lang="ar-SA" dirty="0">
                <a:latin typeface="Arial" panose="020B0604020202020204" pitchFamily="34" charset="0"/>
                <a:ea typeface="Calibri" panose="020F0502020204030204" pitchFamily="34" charset="0"/>
              </a:rPr>
              <a:t>يقوم بطباعة الجملة التالية:</a:t>
            </a:r>
          </a:p>
          <a:p>
            <a:pPr marL="0" lvl="0" indent="0">
              <a:lnSpc>
                <a:spcPct val="115000"/>
              </a:lnSpc>
              <a:spcAft>
                <a:spcPts val="1000"/>
              </a:spcAft>
              <a:buNone/>
            </a:pPr>
            <a:r>
              <a:rPr lang="ar-SA" dirty="0">
                <a:latin typeface="Arial" panose="020B0604020202020204" pitchFamily="34" charset="0"/>
                <a:ea typeface="Calibri" panose="020F0502020204030204" pitchFamily="34" charset="0"/>
              </a:rPr>
              <a:t> “</a:t>
            </a:r>
            <a:r>
              <a:rPr lang="en-US" dirty="0">
                <a:latin typeface="Arial" panose="020B0604020202020204" pitchFamily="34" charset="0"/>
                <a:ea typeface="Calibri" panose="020F0502020204030204" pitchFamily="34" charset="0"/>
              </a:rPr>
              <a:t>Saudi Arabia</a:t>
            </a:r>
            <a:r>
              <a:rPr lang="ar-SA" dirty="0">
                <a:latin typeface="Arial" panose="020B0604020202020204" pitchFamily="34" charset="0"/>
                <a:ea typeface="Calibri" panose="020F0502020204030204" pitchFamily="34" charset="0"/>
              </a:rPr>
              <a:t>" , بحيث تكون </a:t>
            </a:r>
            <a:r>
              <a:rPr lang="en-US" dirty="0">
                <a:solidFill>
                  <a:srgbClr val="FF0000"/>
                </a:solidFill>
                <a:latin typeface="Arial" panose="020B0604020202020204" pitchFamily="34" charset="0"/>
                <a:ea typeface="Calibri" panose="020F0502020204030204" pitchFamily="34" charset="0"/>
              </a:rPr>
              <a:t>Saudi  </a:t>
            </a:r>
            <a:r>
              <a:rPr lang="ar-SA" dirty="0">
                <a:solidFill>
                  <a:srgbClr val="FF0000"/>
                </a:solidFill>
                <a:latin typeface="Arial" panose="020B0604020202020204" pitchFamily="34" charset="0"/>
                <a:ea typeface="Calibri" panose="020F0502020204030204" pitchFamily="34" charset="0"/>
              </a:rPr>
              <a:t> </a:t>
            </a:r>
            <a:r>
              <a:rPr lang="ar-SA" dirty="0">
                <a:latin typeface="Arial" panose="020B0604020202020204" pitchFamily="34" charset="0"/>
                <a:ea typeface="Calibri" panose="020F0502020204030204" pitchFamily="34" charset="0"/>
              </a:rPr>
              <a:t>في سطر , </a:t>
            </a:r>
            <a:r>
              <a:rPr lang="en-US" dirty="0">
                <a:solidFill>
                  <a:srgbClr val="00B0F0"/>
                </a:solidFill>
                <a:latin typeface="Arial" panose="020B0604020202020204" pitchFamily="34" charset="0"/>
                <a:ea typeface="Calibri" panose="020F0502020204030204" pitchFamily="34" charset="0"/>
              </a:rPr>
              <a:t>Arabia </a:t>
            </a:r>
            <a:r>
              <a:rPr lang="ar-SA" dirty="0">
                <a:solidFill>
                  <a:srgbClr val="00B0F0"/>
                </a:solidFill>
                <a:latin typeface="Arial" panose="020B0604020202020204" pitchFamily="34" charset="0"/>
                <a:ea typeface="Calibri" panose="020F0502020204030204" pitchFamily="34" charset="0"/>
              </a:rPr>
              <a:t> </a:t>
            </a:r>
            <a:r>
              <a:rPr lang="ar-SA" dirty="0">
                <a:latin typeface="Arial" panose="020B0604020202020204" pitchFamily="34" charset="0"/>
                <a:ea typeface="Calibri" panose="020F0502020204030204" pitchFamily="34" charset="0"/>
              </a:rPr>
              <a:t>في سطر</a:t>
            </a:r>
            <a:r>
              <a:rPr lang="ar-SA" dirty="0">
                <a:latin typeface="Calibri" panose="020F0502020204030204" pitchFamily="34" charset="0"/>
                <a:ea typeface="Calibri" panose="020F0502020204030204" pitchFamily="34" charset="0"/>
              </a:rPr>
              <a:t>. </a:t>
            </a:r>
            <a:r>
              <a:rPr lang="ar-SA" sz="1600" dirty="0">
                <a:latin typeface="Calibri" panose="020F0502020204030204" pitchFamily="34" charset="0"/>
                <a:ea typeface="Calibri" panose="020F0502020204030204" pitchFamily="34" charset="0"/>
                <a:cs typeface="Arial" panose="020B0604020202020204" pitchFamily="34" charset="0"/>
              </a:rPr>
              <a:t>  </a:t>
            </a:r>
            <a:r>
              <a:rPr lang="ar-SA" dirty="0">
                <a:latin typeface="Calibri" panose="020F0502020204030204" pitchFamily="34" charset="0"/>
                <a:ea typeface="Calibri" panose="020F0502020204030204" pitchFamily="34" charset="0"/>
              </a:rPr>
              <a:t>باستخدام </a:t>
            </a:r>
            <a:r>
              <a:rPr lang="ar-SA" dirty="0">
                <a:solidFill>
                  <a:srgbClr val="92D050"/>
                </a:solidFill>
                <a:latin typeface="Calibri" panose="020F0502020204030204" pitchFamily="34" charset="0"/>
                <a:ea typeface="Calibri" panose="020F0502020204030204" pitchFamily="34" charset="0"/>
              </a:rPr>
              <a:t>جملتين طباعة</a:t>
            </a:r>
            <a:r>
              <a:rPr lang="ar-SA" dirty="0">
                <a:latin typeface="Calibri" panose="020F0502020204030204" pitchFamily="34" charset="0"/>
                <a:ea typeface="Calibri" panose="020F0502020204030204" pitchFamily="34" charset="0"/>
              </a:rPr>
              <a:t>. </a:t>
            </a:r>
          </a:p>
          <a:p>
            <a:pPr marL="342900" lvl="0" indent="-342900">
              <a:lnSpc>
                <a:spcPct val="115000"/>
              </a:lnSpc>
              <a:spcAft>
                <a:spcPts val="1000"/>
              </a:spcAft>
              <a:buFont typeface="+mj-lt"/>
              <a:buAutoNum type="arabicPeriod"/>
            </a:pPr>
            <a:r>
              <a:rPr lang="ar-SA" dirty="0">
                <a:latin typeface="Calibri" panose="020F0502020204030204" pitchFamily="34" charset="0"/>
                <a:ea typeface="Calibri" panose="020F0502020204030204" pitchFamily="34" charset="0"/>
              </a:rPr>
              <a:t>قم بكتابة برنامج بلغة الجافا وقم بتسميته </a:t>
            </a:r>
            <a:r>
              <a:rPr lang="en-US" dirty="0">
                <a:latin typeface="Calibri" panose="020F0502020204030204" pitchFamily="34" charset="0"/>
                <a:ea typeface="Calibri" panose="020F0502020204030204" pitchFamily="34" charset="0"/>
                <a:cs typeface="Arial" panose="020B0604020202020204" pitchFamily="34" charset="0"/>
              </a:rPr>
              <a:t>Project2</a:t>
            </a:r>
            <a:r>
              <a:rPr lang="en-US" dirty="0">
                <a:latin typeface="Arial" panose="020B0604020202020204" pitchFamily="34" charset="0"/>
                <a:ea typeface="Calibri" panose="020F0502020204030204" pitchFamily="34" charset="0"/>
                <a:cs typeface="Arial" panose="020B0604020202020204" pitchFamily="34" charset="0"/>
              </a:rPr>
              <a:t> </a:t>
            </a:r>
            <a:r>
              <a:rPr lang="ar-SA" dirty="0">
                <a:latin typeface="Arial" panose="020B0604020202020204" pitchFamily="34" charset="0"/>
                <a:ea typeface="Calibri" panose="020F0502020204030204" pitchFamily="34" charset="0"/>
              </a:rPr>
              <a:t> يقوم بطباعة الجملة التالية: “</a:t>
            </a:r>
            <a:r>
              <a:rPr lang="en-US" dirty="0">
                <a:latin typeface="Arial" panose="020B0604020202020204" pitchFamily="34" charset="0"/>
                <a:ea typeface="Calibri" panose="020F0502020204030204" pitchFamily="34" charset="0"/>
              </a:rPr>
              <a:t>Saudi Arabia</a:t>
            </a:r>
            <a:r>
              <a:rPr lang="ar-SA" dirty="0">
                <a:latin typeface="Arial" panose="020B0604020202020204" pitchFamily="34" charset="0"/>
                <a:ea typeface="Calibri" panose="020F0502020204030204" pitchFamily="34" charset="0"/>
              </a:rPr>
              <a:t>" , بحيث تكون </a:t>
            </a:r>
            <a:r>
              <a:rPr lang="en-US" dirty="0">
                <a:solidFill>
                  <a:srgbClr val="FF0000"/>
                </a:solidFill>
                <a:latin typeface="Arial" panose="020B0604020202020204" pitchFamily="34" charset="0"/>
                <a:ea typeface="Calibri" panose="020F0502020204030204" pitchFamily="34" charset="0"/>
              </a:rPr>
              <a:t>Saudi  </a:t>
            </a:r>
            <a:r>
              <a:rPr lang="ar-SA" dirty="0">
                <a:solidFill>
                  <a:srgbClr val="FF0000"/>
                </a:solidFill>
                <a:latin typeface="Arial" panose="020B0604020202020204" pitchFamily="34" charset="0"/>
                <a:ea typeface="Calibri" panose="020F0502020204030204" pitchFamily="34" charset="0"/>
              </a:rPr>
              <a:t> </a:t>
            </a:r>
            <a:r>
              <a:rPr lang="ar-SA" dirty="0">
                <a:latin typeface="Arial" panose="020B0604020202020204" pitchFamily="34" charset="0"/>
                <a:ea typeface="Calibri" panose="020F0502020204030204" pitchFamily="34" charset="0"/>
              </a:rPr>
              <a:t>في سطر , </a:t>
            </a:r>
            <a:r>
              <a:rPr lang="en-US" dirty="0">
                <a:solidFill>
                  <a:srgbClr val="00B0F0"/>
                </a:solidFill>
                <a:latin typeface="Arial" panose="020B0604020202020204" pitchFamily="34" charset="0"/>
                <a:ea typeface="Calibri" panose="020F0502020204030204" pitchFamily="34" charset="0"/>
              </a:rPr>
              <a:t>Arabia </a:t>
            </a:r>
            <a:r>
              <a:rPr lang="ar-SA" dirty="0">
                <a:solidFill>
                  <a:srgbClr val="00B0F0"/>
                </a:solidFill>
                <a:latin typeface="Arial" panose="020B0604020202020204" pitchFamily="34" charset="0"/>
                <a:ea typeface="Calibri" panose="020F0502020204030204" pitchFamily="34" charset="0"/>
              </a:rPr>
              <a:t> </a:t>
            </a:r>
            <a:r>
              <a:rPr lang="ar-SA" dirty="0">
                <a:latin typeface="Arial" panose="020B0604020202020204" pitchFamily="34" charset="0"/>
                <a:ea typeface="Calibri" panose="020F0502020204030204" pitchFamily="34" charset="0"/>
              </a:rPr>
              <a:t>في سطر</a:t>
            </a:r>
            <a:r>
              <a:rPr lang="ar-SA" dirty="0">
                <a:latin typeface="Calibri" panose="020F0502020204030204" pitchFamily="34" charset="0"/>
                <a:ea typeface="Calibri" panose="020F0502020204030204" pitchFamily="34" charset="0"/>
              </a:rPr>
              <a:t>. </a:t>
            </a:r>
            <a:r>
              <a:rPr lang="ar-SA" sz="1600" dirty="0">
                <a:latin typeface="Calibri" panose="020F0502020204030204" pitchFamily="34" charset="0"/>
                <a:ea typeface="Calibri" panose="020F0502020204030204" pitchFamily="34" charset="0"/>
              </a:rPr>
              <a:t>  </a:t>
            </a:r>
            <a:r>
              <a:rPr lang="ar-SA" dirty="0">
                <a:latin typeface="Calibri" panose="020F0502020204030204" pitchFamily="34" charset="0"/>
                <a:ea typeface="Calibri" panose="020F0502020204030204" pitchFamily="34" charset="0"/>
              </a:rPr>
              <a:t>باستخدام </a:t>
            </a:r>
            <a:r>
              <a:rPr lang="ar-SA" dirty="0">
                <a:solidFill>
                  <a:srgbClr val="92D050"/>
                </a:solidFill>
                <a:latin typeface="Calibri" panose="020F0502020204030204" pitchFamily="34" charset="0"/>
                <a:ea typeface="Calibri" panose="020F0502020204030204" pitchFamily="34" charset="0"/>
              </a:rPr>
              <a:t>جملة طباعة واحدة فقط</a:t>
            </a:r>
            <a:r>
              <a:rPr lang="ar-SA" dirty="0">
                <a:latin typeface="Calibri" panose="020F0502020204030204" pitchFamily="34" charset="0"/>
                <a:ea typeface="Calibri" panose="020F0502020204030204" pitchFamily="34" charset="0"/>
              </a:rPr>
              <a:t>. </a:t>
            </a:r>
          </a:p>
          <a:p>
            <a:pPr marL="342900" indent="-342900">
              <a:lnSpc>
                <a:spcPct val="115000"/>
              </a:lnSpc>
              <a:spcAft>
                <a:spcPts val="1000"/>
              </a:spcAft>
              <a:buFont typeface="+mj-lt"/>
              <a:buAutoNum type="arabicPeriod"/>
            </a:pPr>
            <a:r>
              <a:rPr lang="ar-SA" dirty="0"/>
              <a:t>قم بكتابة برنامج بلغة الجافا وقم بتسميته </a:t>
            </a:r>
            <a:r>
              <a:rPr lang="en-US" dirty="0"/>
              <a:t>P3</a:t>
            </a:r>
            <a:r>
              <a:rPr lang="ar-SA" dirty="0"/>
              <a:t> بحيث يقوم بطباعة الجملة التالية:</a:t>
            </a:r>
          </a:p>
          <a:p>
            <a:pPr marL="0" indent="0" algn="ctr" rtl="0">
              <a:lnSpc>
                <a:spcPct val="115000"/>
              </a:lnSpc>
              <a:spcAft>
                <a:spcPts val="1000"/>
              </a:spcAft>
              <a:buNone/>
            </a:pPr>
            <a:r>
              <a:rPr lang="en-US" dirty="0"/>
              <a:t>welcome 	 to CTI</a:t>
            </a:r>
          </a:p>
        </p:txBody>
      </p:sp>
    </p:spTree>
    <p:extLst>
      <p:ext uri="{BB962C8B-B14F-4D97-AF65-F5344CB8AC3E}">
        <p14:creationId xmlns:p14="http://schemas.microsoft.com/office/powerpoint/2010/main" val="223326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dirty="0">
                <a:solidFill>
                  <a:srgbClr val="FF0000"/>
                </a:solidFill>
              </a:rPr>
              <a:t>الشكل العام للبرنامج بدون أن يحتوي على أي كود</a:t>
            </a:r>
          </a:p>
        </p:txBody>
      </p:sp>
      <p:sp>
        <p:nvSpPr>
          <p:cNvPr id="3" name="عنصر نائب للمحتوى 2"/>
          <p:cNvSpPr>
            <a:spLocks noGrp="1"/>
          </p:cNvSpPr>
          <p:nvPr>
            <p:ph idx="1"/>
          </p:nvPr>
        </p:nvSpPr>
        <p:spPr>
          <a:xfrm>
            <a:off x="341195" y="1392072"/>
            <a:ext cx="11723426" cy="5158853"/>
          </a:xfrm>
        </p:spPr>
        <p:txBody>
          <a:bodyPr>
            <a:normAutofit fontScale="92500" lnSpcReduction="20000"/>
          </a:bodyPr>
          <a:lstStyle/>
          <a:p>
            <a:pPr marL="0" indent="0" algn="l" rtl="0">
              <a:buNone/>
            </a:pPr>
            <a:r>
              <a:rPr lang="en-US" dirty="0"/>
              <a:t>package p1 </a:t>
            </a:r>
            <a:r>
              <a:rPr lang="ar-SA" dirty="0">
                <a:solidFill>
                  <a:srgbClr val="00B0F0"/>
                </a:solidFill>
              </a:rPr>
              <a:t>هنا </a:t>
            </a:r>
            <a:r>
              <a:rPr lang="ar-SA" dirty="0" err="1">
                <a:solidFill>
                  <a:srgbClr val="00B0F0"/>
                </a:solidFill>
              </a:rPr>
              <a:t>إسم</a:t>
            </a:r>
            <a:r>
              <a:rPr lang="ar-SA" dirty="0">
                <a:solidFill>
                  <a:srgbClr val="00B0F0"/>
                </a:solidFill>
              </a:rPr>
              <a:t> المجلد او الملف الذي يحتوي على البرنامج             </a:t>
            </a:r>
            <a:endParaRPr lang="en-US" dirty="0">
              <a:solidFill>
                <a:srgbClr val="00B0F0"/>
              </a:solidFill>
            </a:endParaRPr>
          </a:p>
          <a:p>
            <a:pPr marL="0" indent="0" algn="l" rtl="0">
              <a:buNone/>
            </a:pPr>
            <a:endParaRPr lang="ar-SA" dirty="0">
              <a:solidFill>
                <a:srgbClr val="00B0F0"/>
              </a:solidFill>
            </a:endParaRPr>
          </a:p>
          <a:p>
            <a:pPr marL="0" indent="0" algn="l" rtl="0">
              <a:buNone/>
            </a:pPr>
            <a:r>
              <a:rPr lang="en-US" dirty="0"/>
              <a:t>public class p1 { </a:t>
            </a:r>
            <a:r>
              <a:rPr lang="ar-SA" dirty="0">
                <a:solidFill>
                  <a:srgbClr val="00B0F0"/>
                </a:solidFill>
              </a:rPr>
              <a:t>هنا اسم الكلاس (تعريف الفصيلة العامة او الكلاس)      </a:t>
            </a:r>
            <a:endParaRPr lang="en-US" dirty="0">
              <a:solidFill>
                <a:srgbClr val="00B0F0"/>
              </a:solidFill>
            </a:endParaRPr>
          </a:p>
          <a:p>
            <a:pPr marL="0" indent="0" algn="l" rtl="0">
              <a:buNone/>
            </a:pPr>
            <a:endParaRPr lang="ar-SA" dirty="0">
              <a:solidFill>
                <a:srgbClr val="00B0F0"/>
              </a:solidFill>
            </a:endParaRPr>
          </a:p>
          <a:p>
            <a:pPr marL="0" indent="0" algn="l" rtl="0">
              <a:buNone/>
            </a:pPr>
            <a:r>
              <a:rPr lang="ar-SA" dirty="0"/>
              <a:t>    </a:t>
            </a:r>
            <a:r>
              <a:rPr lang="en-US" dirty="0"/>
              <a:t>public static void main (String[] </a:t>
            </a:r>
            <a:r>
              <a:rPr lang="en-US" dirty="0" err="1"/>
              <a:t>args</a:t>
            </a:r>
            <a:r>
              <a:rPr lang="en-US" dirty="0"/>
              <a:t>) { </a:t>
            </a:r>
            <a:r>
              <a:rPr lang="ar-SA" dirty="0">
                <a:solidFill>
                  <a:srgbClr val="00B0F0"/>
                </a:solidFill>
              </a:rPr>
              <a:t>الرئيسية      </a:t>
            </a:r>
            <a:r>
              <a:rPr lang="en-US" dirty="0">
                <a:solidFill>
                  <a:srgbClr val="00B0F0"/>
                </a:solidFill>
              </a:rPr>
              <a:t> </a:t>
            </a:r>
            <a:r>
              <a:rPr lang="ar-SA" dirty="0">
                <a:solidFill>
                  <a:srgbClr val="00B0F0"/>
                </a:solidFill>
              </a:rPr>
              <a:t>الدالة</a:t>
            </a:r>
            <a:endParaRPr lang="en-US" dirty="0">
              <a:solidFill>
                <a:srgbClr val="00B0F0"/>
              </a:solidFill>
            </a:endParaRPr>
          </a:p>
          <a:p>
            <a:pPr marL="0" indent="0" algn="ctr" rtl="0">
              <a:buNone/>
            </a:pPr>
            <a:r>
              <a:rPr lang="en-US" dirty="0"/>
              <a:t> </a:t>
            </a:r>
          </a:p>
          <a:p>
            <a:pPr marL="0" indent="0" algn="ctr" rtl="0">
              <a:buNone/>
            </a:pPr>
            <a:endParaRPr lang="en-US" dirty="0">
              <a:solidFill>
                <a:srgbClr val="00B0F0"/>
              </a:solidFill>
            </a:endParaRPr>
          </a:p>
          <a:p>
            <a:pPr marL="0" indent="0" algn="ctr" rtl="0">
              <a:buNone/>
            </a:pPr>
            <a:r>
              <a:rPr lang="ar-SA" dirty="0">
                <a:solidFill>
                  <a:srgbClr val="00B0F0"/>
                </a:solidFill>
              </a:rPr>
              <a:t>هنا تكتب اكواد البرنامج</a:t>
            </a:r>
          </a:p>
          <a:p>
            <a:pPr marL="0" indent="0" algn="ctr" rtl="0">
              <a:buNone/>
            </a:pPr>
            <a:endParaRPr lang="en-US" dirty="0">
              <a:solidFill>
                <a:srgbClr val="00B0F0"/>
              </a:solidFill>
            </a:endParaRPr>
          </a:p>
          <a:p>
            <a:pPr marL="0" indent="0" algn="l" rtl="0">
              <a:buNone/>
            </a:pPr>
            <a:r>
              <a:rPr lang="en-US" dirty="0"/>
              <a:t> </a:t>
            </a:r>
          </a:p>
          <a:p>
            <a:pPr marL="0" indent="0" algn="l" rtl="0">
              <a:buNone/>
            </a:pPr>
            <a:r>
              <a:rPr lang="en-US" dirty="0"/>
              <a:t>      }</a:t>
            </a:r>
          </a:p>
          <a:p>
            <a:pPr marL="0" indent="0" algn="l" rtl="0">
              <a:buNone/>
            </a:pPr>
            <a:r>
              <a:rPr lang="en-US" dirty="0"/>
              <a:t>}</a:t>
            </a:r>
            <a:endParaRPr lang="ar-SA" dirty="0"/>
          </a:p>
        </p:txBody>
      </p:sp>
    </p:spTree>
    <p:extLst>
      <p:ext uri="{BB962C8B-B14F-4D97-AF65-F5344CB8AC3E}">
        <p14:creationId xmlns:p14="http://schemas.microsoft.com/office/powerpoint/2010/main" val="32000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a:solidFill>
                  <a:srgbClr val="FF0000"/>
                </a:solidFill>
              </a:rPr>
              <a:t>أسلوب و مبادئ كتابة الكود في جافا</a:t>
            </a:r>
          </a:p>
        </p:txBody>
      </p:sp>
      <p:sp>
        <p:nvSpPr>
          <p:cNvPr id="3" name="عنصر نائب للمحتوى 2"/>
          <p:cNvSpPr>
            <a:spLocks noGrp="1"/>
          </p:cNvSpPr>
          <p:nvPr>
            <p:ph idx="1"/>
          </p:nvPr>
        </p:nvSpPr>
        <p:spPr/>
        <p:txBody>
          <a:bodyPr/>
          <a:lstStyle/>
          <a:p>
            <a:pPr marL="0" indent="0" fontAlgn="base">
              <a:buNone/>
            </a:pPr>
            <a:r>
              <a:rPr lang="en-US" b="1" dirty="0">
                <a:solidFill>
                  <a:srgbClr val="000000"/>
                </a:solidFill>
                <a:latin typeface="droid_arabic_naskh_regular"/>
              </a:rPr>
              <a:t> </a:t>
            </a:r>
          </a:p>
          <a:p>
            <a:pPr marL="0" indent="0" fontAlgn="base">
              <a:buNone/>
            </a:pPr>
            <a:r>
              <a:rPr lang="ar-SA" b="1" dirty="0">
                <a:solidFill>
                  <a:srgbClr val="0070C0"/>
                </a:solidFill>
                <a:latin typeface="droid_arabic_naskh_regular"/>
              </a:rPr>
              <a:t>حساسية حالة الأحرف بالإنجليزية: </a:t>
            </a:r>
            <a:r>
              <a:rPr lang="en-US" b="1" dirty="0">
                <a:solidFill>
                  <a:srgbClr val="0070C0"/>
                </a:solidFill>
                <a:latin typeface="droid_arabic_naskh_regular"/>
              </a:rPr>
              <a:t>Case sensitivity</a:t>
            </a:r>
          </a:p>
          <a:p>
            <a:pPr marL="0" indent="0" fontAlgn="base">
              <a:buNone/>
            </a:pPr>
            <a:r>
              <a:rPr lang="en-US" dirty="0">
                <a:solidFill>
                  <a:srgbClr val="000000"/>
                </a:solidFill>
                <a:latin typeface="droid_arabic_naskh_regular"/>
              </a:rPr>
              <a:t> </a:t>
            </a:r>
            <a:endParaRPr lang="ar-SA" dirty="0">
              <a:solidFill>
                <a:srgbClr val="000000"/>
              </a:solidFill>
              <a:latin typeface="droid_arabic_naskh_regular"/>
            </a:endParaRPr>
          </a:p>
          <a:p>
            <a:pPr marL="0" indent="0" fontAlgn="base">
              <a:buNone/>
            </a:pPr>
            <a:r>
              <a:rPr lang="ar-SA" dirty="0">
                <a:solidFill>
                  <a:srgbClr val="000000"/>
                </a:solidFill>
                <a:latin typeface="droid_arabic_naskh_regular"/>
              </a:rPr>
              <a:t>تعني أن لغة البرمجة تميز بين الأحرف الكبيرة و الأحرف الصغيرة.</a:t>
            </a:r>
          </a:p>
          <a:p>
            <a:pPr marL="0" indent="0" algn="just" fontAlgn="ctr">
              <a:buNone/>
            </a:pPr>
            <a:endParaRPr lang="ar-SA" dirty="0">
              <a:solidFill>
                <a:srgbClr val="000000"/>
              </a:solidFill>
              <a:latin typeface="droid_arabic_naskh_regular"/>
            </a:endParaRPr>
          </a:p>
          <a:p>
            <a:pPr marL="0" indent="0" algn="just" fontAlgn="ctr">
              <a:buNone/>
            </a:pPr>
            <a:br>
              <a:rPr lang="ar-SA" dirty="0">
                <a:solidFill>
                  <a:srgbClr val="000000"/>
                </a:solidFill>
                <a:latin typeface="droid_arabic_naskh_regular"/>
              </a:rPr>
            </a:br>
            <a:r>
              <a:rPr lang="ar-SA" dirty="0">
                <a:solidFill>
                  <a:srgbClr val="000000"/>
                </a:solidFill>
                <a:latin typeface="droid_arabic_naskh_regular"/>
              </a:rPr>
              <a:t>مثال: </a:t>
            </a:r>
            <a:r>
              <a:rPr lang="en-US" b="1" dirty="0">
                <a:solidFill>
                  <a:srgbClr val="2A5877"/>
                </a:solidFill>
                <a:latin typeface="Courier New" panose="02070309020205020404" pitchFamily="49" charset="0"/>
              </a:rPr>
              <a:t>note</a:t>
            </a:r>
            <a:r>
              <a:rPr lang="en-US" dirty="0">
                <a:solidFill>
                  <a:srgbClr val="000000"/>
                </a:solidFill>
                <a:latin typeface="droid_arabic_naskh_regular"/>
              </a:rPr>
              <a:t> </a:t>
            </a:r>
            <a:r>
              <a:rPr lang="ar-SA" dirty="0">
                <a:solidFill>
                  <a:srgbClr val="000000"/>
                </a:solidFill>
                <a:latin typeface="droid_arabic_naskh_regular"/>
              </a:rPr>
              <a:t>  و </a:t>
            </a:r>
            <a:r>
              <a:rPr lang="en-US" dirty="0">
                <a:solidFill>
                  <a:srgbClr val="000000"/>
                </a:solidFill>
                <a:latin typeface="droid_arabic_naskh_regular"/>
              </a:rPr>
              <a:t>  </a:t>
            </a:r>
            <a:r>
              <a:rPr lang="en-US" b="1" dirty="0">
                <a:solidFill>
                  <a:srgbClr val="2A5877"/>
                </a:solidFill>
                <a:latin typeface="Courier New" panose="02070309020205020404" pitchFamily="49" charset="0"/>
              </a:rPr>
              <a:t>Note</a:t>
            </a:r>
            <a:r>
              <a:rPr lang="en-US" dirty="0">
                <a:solidFill>
                  <a:srgbClr val="000000"/>
                </a:solidFill>
                <a:latin typeface="droid_arabic_naskh_regular"/>
              </a:rPr>
              <a:t> </a:t>
            </a:r>
            <a:r>
              <a:rPr lang="ar-SA" dirty="0">
                <a:solidFill>
                  <a:srgbClr val="000000"/>
                </a:solidFill>
                <a:latin typeface="droid_arabic_naskh_regular"/>
              </a:rPr>
              <a:t>ليسوا شيئاً واحداً.</a:t>
            </a:r>
          </a:p>
          <a:p>
            <a:pPr marL="0" indent="0" algn="just" fontAlgn="ctr">
              <a:buNone/>
            </a:pPr>
            <a:endParaRPr lang="ar-SA" dirty="0">
              <a:solidFill>
                <a:srgbClr val="000000"/>
              </a:solidFill>
              <a:latin typeface="droid_arabic_naskh_regular"/>
            </a:endParaRPr>
          </a:p>
          <a:p>
            <a:endParaRPr lang="ar-SA" dirty="0"/>
          </a:p>
        </p:txBody>
      </p:sp>
    </p:spTree>
    <p:extLst>
      <p:ext uri="{BB962C8B-B14F-4D97-AF65-F5344CB8AC3E}">
        <p14:creationId xmlns:p14="http://schemas.microsoft.com/office/powerpoint/2010/main" val="11667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idx="1"/>
          </p:nvPr>
        </p:nvSpPr>
        <p:spPr/>
        <p:txBody>
          <a:bodyPr/>
          <a:lstStyle/>
          <a:p>
            <a:endParaRPr lang="ar-SA" dirty="0"/>
          </a:p>
          <a:p>
            <a:r>
              <a:rPr lang="ar-SA" dirty="0">
                <a:solidFill>
                  <a:srgbClr val="00B0F0"/>
                </a:solidFill>
              </a:rPr>
              <a:t>الفاصلة المنقوطة </a:t>
            </a:r>
            <a:r>
              <a:rPr lang="en-US" dirty="0">
                <a:solidFill>
                  <a:srgbClr val="00B0F0"/>
                </a:solidFill>
              </a:rPr>
              <a:t>;</a:t>
            </a:r>
            <a:r>
              <a:rPr lang="ar-SA" dirty="0">
                <a:solidFill>
                  <a:srgbClr val="00B0F0"/>
                </a:solidFill>
              </a:rPr>
              <a:t> (</a:t>
            </a:r>
            <a:r>
              <a:rPr lang="en-US" dirty="0">
                <a:solidFill>
                  <a:srgbClr val="00B0F0"/>
                </a:solidFill>
              </a:rPr>
              <a:t>Semicolon</a:t>
            </a:r>
            <a:r>
              <a:rPr lang="ar-SA" dirty="0">
                <a:solidFill>
                  <a:srgbClr val="00B0F0"/>
                </a:solidFill>
              </a:rPr>
              <a:t>) </a:t>
            </a:r>
          </a:p>
          <a:p>
            <a:pPr marL="0" indent="0">
              <a:buNone/>
            </a:pPr>
            <a:r>
              <a:rPr lang="ar-SA" dirty="0"/>
              <a:t>حيث تستعمل هذه الفاصلات المنقوطة عند نهاية كل أمر في برامج جافا.</a:t>
            </a:r>
          </a:p>
          <a:p>
            <a:pPr marL="0" indent="0">
              <a:buNone/>
            </a:pPr>
            <a:r>
              <a:rPr lang="ar-SA" dirty="0"/>
              <a:t>لابد وأن تنتهي كل جملة (سطر أو أمر) بعلامة (</a:t>
            </a:r>
            <a:r>
              <a:rPr lang="en-US" dirty="0"/>
              <a:t>;</a:t>
            </a:r>
            <a:r>
              <a:rPr lang="ar-SA" dirty="0"/>
              <a:t>).</a:t>
            </a:r>
          </a:p>
        </p:txBody>
      </p:sp>
    </p:spTree>
    <p:extLst>
      <p:ext uri="{BB962C8B-B14F-4D97-AF65-F5344CB8AC3E}">
        <p14:creationId xmlns:p14="http://schemas.microsoft.com/office/powerpoint/2010/main" val="354157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rgbClr val="FF0000"/>
                </a:solidFill>
              </a:rPr>
              <a:t>قاعدة تسمية الاسماء في الجافا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512" y="1484785"/>
            <a:ext cx="885698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68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991544" y="-99392"/>
            <a:ext cx="8229600" cy="1143000"/>
          </a:xfrm>
        </p:spPr>
        <p:txBody>
          <a:bodyPr/>
          <a:lstStyle/>
          <a:p>
            <a:r>
              <a:rPr lang="ar-SA" dirty="0"/>
              <a:t>الاسماء </a:t>
            </a:r>
            <a:r>
              <a:rPr lang="ar-SA" dirty="0" err="1"/>
              <a:t>المحجوزه</a:t>
            </a:r>
            <a:endParaRPr lang="ar-SA"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512" y="0"/>
            <a:ext cx="8856984" cy="6813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حبر 2"/>
              <p14:cNvContentPartPr/>
              <p14:nvPr/>
            </p14:nvContentPartPr>
            <p14:xfrm>
              <a:off x="1813440" y="1638360"/>
              <a:ext cx="6248880" cy="4328640"/>
            </p14:xfrm>
          </p:contentPart>
        </mc:Choice>
        <mc:Fallback xmlns="">
          <p:pic>
            <p:nvPicPr>
              <p:cNvPr id="3" name="حبر 2"/>
              <p:cNvPicPr/>
              <p:nvPr/>
            </p:nvPicPr>
            <p:blipFill>
              <a:blip r:embed="rId4"/>
              <a:stretch>
                <a:fillRect/>
              </a:stretch>
            </p:blipFill>
            <p:spPr>
              <a:xfrm>
                <a:off x="1804080" y="1629000"/>
                <a:ext cx="6267600" cy="4347360"/>
              </a:xfrm>
              <a:prstGeom prst="rect">
                <a:avLst/>
              </a:prstGeom>
            </p:spPr>
          </p:pic>
        </mc:Fallback>
      </mc:AlternateContent>
    </p:spTree>
    <p:extLst>
      <p:ext uri="{BB962C8B-B14F-4D97-AF65-F5344CB8AC3E}">
        <p14:creationId xmlns:p14="http://schemas.microsoft.com/office/powerpoint/2010/main" val="1269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arn(inVertic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ar-SA" dirty="0">
                <a:solidFill>
                  <a:srgbClr val="FF0000"/>
                </a:solidFill>
              </a:rPr>
              <a:t>جملة الطباعة او الاخراج في الجافا</a:t>
            </a:r>
            <a:br>
              <a:rPr lang="ar-SA" dirty="0"/>
            </a:br>
            <a:endParaRPr lang="ar-SA" dirty="0"/>
          </a:p>
        </p:txBody>
      </p:sp>
      <p:sp>
        <p:nvSpPr>
          <p:cNvPr id="3" name="عنصر نائب للمحتوى 2"/>
          <p:cNvSpPr>
            <a:spLocks noGrp="1"/>
          </p:cNvSpPr>
          <p:nvPr>
            <p:ph idx="1"/>
          </p:nvPr>
        </p:nvSpPr>
        <p:spPr>
          <a:xfrm>
            <a:off x="968991" y="1988841"/>
            <a:ext cx="10481481" cy="4525963"/>
          </a:xfrm>
        </p:spPr>
        <p:txBody>
          <a:bodyPr/>
          <a:lstStyle/>
          <a:p>
            <a:r>
              <a:rPr lang="ar-SA" sz="3600" dirty="0"/>
              <a:t>جملة </a:t>
            </a:r>
            <a:r>
              <a:rPr lang="en-US" sz="3600" dirty="0" err="1"/>
              <a:t>System.out.println</a:t>
            </a:r>
            <a:r>
              <a:rPr lang="en-US" sz="3600" dirty="0"/>
              <a:t>(“”); </a:t>
            </a:r>
            <a:r>
              <a:rPr lang="ar-SA" sz="3600" dirty="0"/>
              <a:t> </a:t>
            </a:r>
          </a:p>
          <a:p>
            <a:pPr marL="0" indent="0">
              <a:buNone/>
            </a:pPr>
            <a:r>
              <a:rPr lang="ar-SA" sz="3600" dirty="0"/>
              <a:t>تأمر الجهاز بأن يقوم بطباعة الجملة الموجودة بين قوسين على الشاشة.</a:t>
            </a:r>
          </a:p>
          <a:p>
            <a:pPr marL="0" indent="0">
              <a:buNone/>
            </a:pPr>
            <a:endParaRPr lang="ar-SA" sz="3600" dirty="0"/>
          </a:p>
          <a:p>
            <a:pPr marL="0" indent="0">
              <a:buNone/>
            </a:pPr>
            <a:endParaRPr lang="ar-SA" sz="3600" dirty="0"/>
          </a:p>
          <a:p>
            <a:pPr marL="0" indent="0">
              <a:buNone/>
            </a:pPr>
            <a:r>
              <a:rPr lang="ar-SA" sz="3600" dirty="0"/>
              <a:t>ويجب ملاحظة أن الكلمة </a:t>
            </a:r>
            <a:r>
              <a:rPr lang="en-US" sz="3600" dirty="0"/>
              <a:t> </a:t>
            </a:r>
            <a:r>
              <a:rPr lang="en-US" sz="3600" dirty="0">
                <a:solidFill>
                  <a:srgbClr val="FF0000"/>
                </a:solidFill>
              </a:rPr>
              <a:t>S</a:t>
            </a:r>
            <a:r>
              <a:rPr lang="en-US" sz="3600" dirty="0"/>
              <a:t>ystem </a:t>
            </a:r>
            <a:r>
              <a:rPr lang="ar-SA" sz="3600" dirty="0"/>
              <a:t>يجب أن تبدأ بحرف كبير وإن بدأت بحرف صغير فسيعطي المترجم إشارة خطأ.</a:t>
            </a:r>
          </a:p>
          <a:p>
            <a:pPr marL="0" indent="0">
              <a:buNone/>
            </a:pPr>
            <a:endParaRPr lang="ar-SA" sz="3600" dirty="0"/>
          </a:p>
          <a:p>
            <a:pPr marL="0" indent="0">
              <a:buNone/>
            </a:pPr>
            <a:endParaRPr lang="ar-SA" dirty="0"/>
          </a:p>
          <a:p>
            <a:endParaRPr lang="ar-SA" dirty="0"/>
          </a:p>
        </p:txBody>
      </p:sp>
    </p:spTree>
    <p:extLst>
      <p:ext uri="{BB962C8B-B14F-4D97-AF65-F5344CB8AC3E}">
        <p14:creationId xmlns:p14="http://schemas.microsoft.com/office/powerpoint/2010/main" val="229436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a:t>الفرق بين </a:t>
            </a:r>
            <a:r>
              <a:rPr lang="en-US" dirty="0">
                <a:solidFill>
                  <a:srgbClr val="FF0000"/>
                </a:solidFill>
              </a:rPr>
              <a:t>print</a:t>
            </a:r>
            <a:r>
              <a:rPr lang="en-US" dirty="0"/>
              <a:t> </a:t>
            </a:r>
            <a:r>
              <a:rPr lang="en-US" dirty="0">
                <a:solidFill>
                  <a:srgbClr val="FF0000"/>
                </a:solidFill>
              </a:rPr>
              <a:t> </a:t>
            </a:r>
            <a:r>
              <a:rPr lang="en-US" dirty="0"/>
              <a:t>  </a:t>
            </a:r>
            <a:r>
              <a:rPr lang="ar-SA" dirty="0"/>
              <a:t> و </a:t>
            </a:r>
            <a:r>
              <a:rPr lang="en-US" dirty="0" err="1">
                <a:solidFill>
                  <a:srgbClr val="FF0000"/>
                </a:solidFill>
              </a:rPr>
              <a:t>println</a:t>
            </a:r>
            <a:endParaRPr lang="ar-SA" dirty="0">
              <a:solidFill>
                <a:srgbClr val="FF0000"/>
              </a:solidFill>
            </a:endParaRPr>
          </a:p>
        </p:txBody>
      </p:sp>
      <p:sp>
        <p:nvSpPr>
          <p:cNvPr id="3" name="عنصر نائب للمحتوى 2"/>
          <p:cNvSpPr>
            <a:spLocks noGrp="1"/>
          </p:cNvSpPr>
          <p:nvPr>
            <p:ph idx="1"/>
          </p:nvPr>
        </p:nvSpPr>
        <p:spPr>
          <a:xfrm>
            <a:off x="838200" y="1690688"/>
            <a:ext cx="10515600" cy="4486275"/>
          </a:xfrm>
        </p:spPr>
        <p:txBody>
          <a:bodyPr/>
          <a:lstStyle/>
          <a:p>
            <a:pPr algn="l" rtl="0"/>
            <a:r>
              <a:rPr lang="en-US" dirty="0">
                <a:solidFill>
                  <a:srgbClr val="FF0000"/>
                </a:solidFill>
              </a:rPr>
              <a:t>Print:</a:t>
            </a:r>
          </a:p>
          <a:p>
            <a:pPr marL="0" indent="0" algn="l" rtl="0">
              <a:buNone/>
            </a:pPr>
            <a:r>
              <a:rPr lang="ar-SA" dirty="0"/>
              <a:t>ﯾﻘوم ﺑﺎﻟطﺑﺎﻋﺔ ﺑدون ان ﯾﻧزل ﺳطر وتسمح بالطباعة التالية بالبقاء في نفس السطر</a:t>
            </a:r>
          </a:p>
          <a:p>
            <a:pPr algn="l" rtl="0"/>
            <a:r>
              <a:rPr lang="en-US" dirty="0" err="1">
                <a:solidFill>
                  <a:srgbClr val="FF0000"/>
                </a:solidFill>
              </a:rPr>
              <a:t>Println</a:t>
            </a:r>
            <a:r>
              <a:rPr lang="en-US" dirty="0">
                <a:solidFill>
                  <a:srgbClr val="FF0000"/>
                </a:solidFill>
              </a:rPr>
              <a:t>:</a:t>
            </a:r>
          </a:p>
          <a:p>
            <a:pPr marL="0" indent="0" algn="l" rtl="0">
              <a:buNone/>
            </a:pPr>
            <a:r>
              <a:rPr lang="ar-SA" dirty="0"/>
              <a:t>ﯾطﺑﻊ اﻟﺟﻣﻟﺔ وﺑﻌد اﻟطﺑﺎﻋﺔ ﯾﻘوم ﺑﺈﻧزال اﻟﻣؤﺷر الى ﺑداﯾﺔ ﺳطر ﺟدﯾد</a:t>
            </a:r>
          </a:p>
          <a:p>
            <a:pPr marL="0" indent="0" algn="l" rtl="0">
              <a:buNone/>
            </a:pPr>
            <a:r>
              <a:rPr lang="ar-SA" dirty="0"/>
              <a:t> </a:t>
            </a:r>
          </a:p>
        </p:txBody>
      </p:sp>
      <p:pic>
        <p:nvPicPr>
          <p:cNvPr id="4" name="صورة 3"/>
          <p:cNvPicPr>
            <a:picLocks noChangeAspect="1"/>
          </p:cNvPicPr>
          <p:nvPr/>
        </p:nvPicPr>
        <p:blipFill>
          <a:blip r:embed="rId2"/>
          <a:stretch>
            <a:fillRect/>
          </a:stretch>
        </p:blipFill>
        <p:spPr>
          <a:xfrm>
            <a:off x="2208094" y="4669169"/>
            <a:ext cx="8458200" cy="2393547"/>
          </a:xfrm>
          <a:prstGeom prst="rect">
            <a:avLst/>
          </a:prstGeom>
        </p:spPr>
      </p:pic>
    </p:spTree>
    <p:extLst>
      <p:ext uri="{BB962C8B-B14F-4D97-AF65-F5344CB8AC3E}">
        <p14:creationId xmlns:p14="http://schemas.microsoft.com/office/powerpoint/2010/main" val="154097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t>في هذه اللائحة وضعنا لك جميع الـ </a:t>
            </a:r>
            <a:r>
              <a:rPr lang="en-US" dirty="0"/>
              <a:t>Escape Sequences </a:t>
            </a:r>
            <a:r>
              <a:rPr lang="ar-SA" dirty="0"/>
              <a:t>الموجودين في جافا.</a:t>
            </a:r>
            <a:br>
              <a:rPr lang="ar-SA" dirty="0"/>
            </a:br>
            <a:endParaRPr lang="ar-SA" dirty="0"/>
          </a:p>
        </p:txBody>
      </p:sp>
      <p:pic>
        <p:nvPicPr>
          <p:cNvPr id="4" name="عنصر نائب للمحتوى 3"/>
          <p:cNvPicPr>
            <a:picLocks noGrp="1" noChangeAspect="1"/>
          </p:cNvPicPr>
          <p:nvPr>
            <p:ph idx="1"/>
          </p:nvPr>
        </p:nvPicPr>
        <p:blipFill>
          <a:blip r:embed="rId2"/>
          <a:stretch>
            <a:fillRect/>
          </a:stretch>
        </p:blipFill>
        <p:spPr>
          <a:xfrm>
            <a:off x="3852472" y="1386590"/>
            <a:ext cx="5366479" cy="5471410"/>
          </a:xfrm>
          <a:prstGeom prst="rect">
            <a:avLst/>
          </a:prstGeom>
        </p:spPr>
      </p:pic>
    </p:spTree>
    <p:extLst>
      <p:ext uri="{BB962C8B-B14F-4D97-AF65-F5344CB8AC3E}">
        <p14:creationId xmlns:p14="http://schemas.microsoft.com/office/powerpoint/2010/main" val="992098285"/>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546</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droid_arabic_naskh_regular</vt:lpstr>
      <vt:lpstr>نسق Office</vt:lpstr>
      <vt:lpstr>أساسيات برمجة الحاسب 111برمج</vt:lpstr>
      <vt:lpstr>الشكل العام للبرنامج بدون أن يحتوي على أي كود</vt:lpstr>
      <vt:lpstr>أسلوب و مبادئ كتابة الكود في جافا</vt:lpstr>
      <vt:lpstr>PowerPoint Presentation</vt:lpstr>
      <vt:lpstr>قاعدة تسمية الاسماء في الجافا  </vt:lpstr>
      <vt:lpstr>الاسماء المحجوزه</vt:lpstr>
      <vt:lpstr>جملة الطباعة او الاخراج في الجافا </vt:lpstr>
      <vt:lpstr>الفرق بين print     و println</vt:lpstr>
      <vt:lpstr>في هذه اللائحة وضعنا لك جميع الـ Escape Sequences الموجودين في جافا. </vt:lpstr>
      <vt:lpstr>ما ناتج الكود التالي ;(“College of Telecom and Information ”) System.out.println</vt:lpstr>
      <vt:lpstr>ماهي التعليقات  في الجافا   Comments</vt:lpstr>
      <vt:lpstr>أنواع التعليقات في الجافا:</vt:lpstr>
      <vt:lpstr>العملي الأول: أوامر الطباعة (الاخراج):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أساسيات برمجة الحاسب</dc:title>
  <dc:creator>نايف عبدالله السلمان</dc:creator>
  <cp:lastModifiedBy>Acer</cp:lastModifiedBy>
  <cp:revision>16</cp:revision>
  <dcterms:created xsi:type="dcterms:W3CDTF">2017-10-09T09:43:03Z</dcterms:created>
  <dcterms:modified xsi:type="dcterms:W3CDTF">2021-10-03T12:47:26Z</dcterms:modified>
</cp:coreProperties>
</file>