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17"/>
  </p:notesMasterIdLst>
  <p:sldIdLst>
    <p:sldId id="256" r:id="rId5"/>
    <p:sldId id="269" r:id="rId6"/>
    <p:sldId id="270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</p:sld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58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44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عبدالله الربيعان" userId="a82f84b1272e1a3d" providerId="LiveId" clId="{C9A3DC52-5288-499B-8F9C-C1AAFDA6EEA9}"/>
    <pc:docChg chg="modSld">
      <pc:chgData name="عبدالله الربيعان" userId="a82f84b1272e1a3d" providerId="LiveId" clId="{C9A3DC52-5288-499B-8F9C-C1AAFDA6EEA9}" dt="2021-12-27T23:42:21.028" v="2" actId="207"/>
      <pc:docMkLst>
        <pc:docMk/>
      </pc:docMkLst>
      <pc:sldChg chg="modSp mod">
        <pc:chgData name="عبدالله الربيعان" userId="a82f84b1272e1a3d" providerId="LiveId" clId="{C9A3DC52-5288-499B-8F9C-C1AAFDA6EEA9}" dt="2021-12-27T23:42:21.028" v="2" actId="207"/>
        <pc:sldMkLst>
          <pc:docMk/>
          <pc:sldMk cId="3420038287" sldId="269"/>
        </pc:sldMkLst>
        <pc:spChg chg="mod">
          <ac:chgData name="عبدالله الربيعان" userId="a82f84b1272e1a3d" providerId="LiveId" clId="{C9A3DC52-5288-499B-8F9C-C1AAFDA6EEA9}" dt="2021-12-27T23:42:21.028" v="2" actId="207"/>
          <ac:spMkLst>
            <pc:docMk/>
            <pc:sldMk cId="3420038287" sldId="269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A2DBA30B-BA46-425B-B012-156CCF105E78}" type="datetimeFigureOut">
              <a:rPr lang="ar-SA" smtClean="0"/>
              <a:t>24/05/1443</a:t>
            </a:fld>
            <a:endParaRPr lang="ar-SA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SA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EC6EBC30-1065-4156-B05E-FA09DCC8E8EE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350514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الثانوي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815E1-8E14-4A56-9492-62A4527D785E}" type="datetimeFigureOut">
              <a:rPr lang="ar-SA" smtClean="0"/>
              <a:t>24/05/1443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F2554-0FF2-42AB-918E-EEE3F7B29E7C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905371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815E1-8E14-4A56-9492-62A4527D785E}" type="datetimeFigureOut">
              <a:rPr lang="ar-SA" smtClean="0"/>
              <a:t>24/05/1443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F2554-0FF2-42AB-918E-EEE3F7B29E7C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805580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815E1-8E14-4A56-9492-62A4527D785E}" type="datetimeFigureOut">
              <a:rPr lang="ar-SA" smtClean="0"/>
              <a:t>24/05/1443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F2554-0FF2-42AB-918E-EEE3F7B29E7C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932220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الثانوي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8274-8D74-458B-91F3-8318E0FB2025}" type="datetimeFigureOut">
              <a:rPr lang="ar-SA" smtClean="0">
                <a:solidFill>
                  <a:prstClr val="black">
                    <a:tint val="75000"/>
                  </a:prstClr>
                </a:solidFill>
              </a:rPr>
              <a:pPr/>
              <a:t>24/05/1443</a:t>
            </a:fld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4A79-0381-4355-A38D-42F77589833F}" type="slidenum">
              <a:rPr lang="ar-S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2969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8274-8D74-458B-91F3-8318E0FB2025}" type="datetimeFigureOut">
              <a:rPr lang="ar-SA" smtClean="0">
                <a:solidFill>
                  <a:prstClr val="black">
                    <a:tint val="75000"/>
                  </a:prstClr>
                </a:solidFill>
              </a:rPr>
              <a:pPr/>
              <a:t>24/05/1443</a:t>
            </a:fld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4A79-0381-4355-A38D-42F77589833F}" type="slidenum">
              <a:rPr lang="ar-S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2306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8274-8D74-458B-91F3-8318E0FB2025}" type="datetimeFigureOut">
              <a:rPr lang="ar-SA" smtClean="0">
                <a:solidFill>
                  <a:prstClr val="black">
                    <a:tint val="75000"/>
                  </a:prstClr>
                </a:solidFill>
              </a:rPr>
              <a:pPr/>
              <a:t>24/05/1443</a:t>
            </a:fld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4A79-0381-4355-A38D-42F77589833F}" type="slidenum">
              <a:rPr lang="ar-S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8952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8274-8D74-458B-91F3-8318E0FB2025}" type="datetimeFigureOut">
              <a:rPr lang="ar-SA" smtClean="0">
                <a:solidFill>
                  <a:prstClr val="black">
                    <a:tint val="75000"/>
                  </a:prstClr>
                </a:solidFill>
              </a:rPr>
              <a:pPr/>
              <a:t>24/05/1443</a:t>
            </a:fld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4A79-0381-4355-A38D-42F77589833F}" type="slidenum">
              <a:rPr lang="ar-S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1846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8274-8D74-458B-91F3-8318E0FB2025}" type="datetimeFigureOut">
              <a:rPr lang="ar-SA" smtClean="0">
                <a:solidFill>
                  <a:prstClr val="black">
                    <a:tint val="75000"/>
                  </a:prstClr>
                </a:solidFill>
              </a:rPr>
              <a:pPr/>
              <a:t>24/05/1443</a:t>
            </a:fld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4A79-0381-4355-A38D-42F77589833F}" type="slidenum">
              <a:rPr lang="ar-S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0393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8274-8D74-458B-91F3-8318E0FB2025}" type="datetimeFigureOut">
              <a:rPr lang="ar-SA" smtClean="0">
                <a:solidFill>
                  <a:prstClr val="black">
                    <a:tint val="75000"/>
                  </a:prstClr>
                </a:solidFill>
              </a:rPr>
              <a:pPr/>
              <a:t>24/05/1443</a:t>
            </a:fld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4A79-0381-4355-A38D-42F77589833F}" type="slidenum">
              <a:rPr lang="ar-S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5754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8274-8D74-458B-91F3-8318E0FB2025}" type="datetimeFigureOut">
              <a:rPr lang="ar-SA" smtClean="0">
                <a:solidFill>
                  <a:prstClr val="black">
                    <a:tint val="75000"/>
                  </a:prstClr>
                </a:solidFill>
              </a:rPr>
              <a:pPr/>
              <a:t>24/05/1443</a:t>
            </a:fld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4A79-0381-4355-A38D-42F77589833F}" type="slidenum">
              <a:rPr lang="ar-S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5664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8274-8D74-458B-91F3-8318E0FB2025}" type="datetimeFigureOut">
              <a:rPr lang="ar-SA" smtClean="0">
                <a:solidFill>
                  <a:prstClr val="black">
                    <a:tint val="75000"/>
                  </a:prstClr>
                </a:solidFill>
              </a:rPr>
              <a:pPr/>
              <a:t>24/05/1443</a:t>
            </a:fld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4A79-0381-4355-A38D-42F77589833F}" type="slidenum">
              <a:rPr lang="ar-S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54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815E1-8E14-4A56-9492-62A4527D785E}" type="datetimeFigureOut">
              <a:rPr lang="ar-SA" smtClean="0"/>
              <a:t>24/05/1443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F2554-0FF2-42AB-918E-EEE3F7B29E7C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8161376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8274-8D74-458B-91F3-8318E0FB2025}" type="datetimeFigureOut">
              <a:rPr lang="ar-SA" smtClean="0">
                <a:solidFill>
                  <a:prstClr val="black">
                    <a:tint val="75000"/>
                  </a:prstClr>
                </a:solidFill>
              </a:rPr>
              <a:pPr/>
              <a:t>24/05/1443</a:t>
            </a:fld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4A79-0381-4355-A38D-42F77589833F}" type="slidenum">
              <a:rPr lang="ar-S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3344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8274-8D74-458B-91F3-8318E0FB2025}" type="datetimeFigureOut">
              <a:rPr lang="ar-SA" smtClean="0">
                <a:solidFill>
                  <a:prstClr val="black">
                    <a:tint val="75000"/>
                  </a:prstClr>
                </a:solidFill>
              </a:rPr>
              <a:pPr/>
              <a:t>24/05/1443</a:t>
            </a:fld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4A79-0381-4355-A38D-42F77589833F}" type="slidenum">
              <a:rPr lang="ar-S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1392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8274-8D74-458B-91F3-8318E0FB2025}" type="datetimeFigureOut">
              <a:rPr lang="ar-SA" smtClean="0">
                <a:solidFill>
                  <a:prstClr val="black">
                    <a:tint val="75000"/>
                  </a:prstClr>
                </a:solidFill>
              </a:rPr>
              <a:pPr/>
              <a:t>24/05/1443</a:t>
            </a:fld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4A79-0381-4355-A38D-42F77589833F}" type="slidenum">
              <a:rPr lang="ar-S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095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/>
              <a:t>انقر لتحرير نمط العنوان الثانوي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>
                <a:solidFill>
                  <a:prstClr val="black">
                    <a:tint val="75000"/>
                  </a:prstClr>
                </a:solidFill>
              </a:rPr>
              <a:pPr/>
              <a:t>24/05/1443</a:t>
            </a:fld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2815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>
                <a:solidFill>
                  <a:prstClr val="black">
                    <a:tint val="75000"/>
                  </a:prstClr>
                </a:solidFill>
              </a:rPr>
              <a:pPr/>
              <a:t>24/05/1443</a:t>
            </a:fld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0510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>
                <a:solidFill>
                  <a:prstClr val="black">
                    <a:tint val="75000"/>
                  </a:prstClr>
                </a:solidFill>
              </a:rPr>
              <a:pPr/>
              <a:t>24/05/1443</a:t>
            </a:fld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8729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>
                <a:solidFill>
                  <a:prstClr val="black">
                    <a:tint val="75000"/>
                  </a:prstClr>
                </a:solidFill>
              </a:rPr>
              <a:pPr/>
              <a:t>24/05/1443</a:t>
            </a:fld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9981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>
                <a:solidFill>
                  <a:prstClr val="black">
                    <a:tint val="75000"/>
                  </a:prstClr>
                </a:solidFill>
              </a:rPr>
              <a:pPr/>
              <a:t>24/05/1443</a:t>
            </a:fld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7665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>
                <a:solidFill>
                  <a:prstClr val="black">
                    <a:tint val="75000"/>
                  </a:prstClr>
                </a:solidFill>
              </a:rPr>
              <a:pPr/>
              <a:t>24/05/1443</a:t>
            </a:fld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3080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>
                <a:solidFill>
                  <a:prstClr val="black">
                    <a:tint val="75000"/>
                  </a:prstClr>
                </a:solidFill>
              </a:rPr>
              <a:pPr/>
              <a:t>24/05/1443</a:t>
            </a:fld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815E1-8E14-4A56-9492-62A4527D785E}" type="datetimeFigureOut">
              <a:rPr lang="ar-SA" smtClean="0"/>
              <a:t>24/05/1443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F2554-0FF2-42AB-918E-EEE3F7B29E7C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7770312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>
                <a:solidFill>
                  <a:prstClr val="black">
                    <a:tint val="75000"/>
                  </a:prstClr>
                </a:solidFill>
              </a:rPr>
              <a:pPr/>
              <a:t>24/05/1443</a:t>
            </a:fld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7507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>
                <a:solidFill>
                  <a:prstClr val="black">
                    <a:tint val="75000"/>
                  </a:prstClr>
                </a:solidFill>
              </a:rPr>
              <a:pPr/>
              <a:t>24/05/1443</a:t>
            </a:fld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514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>
                <a:solidFill>
                  <a:prstClr val="black">
                    <a:tint val="75000"/>
                  </a:prstClr>
                </a:solidFill>
              </a:rPr>
              <a:pPr/>
              <a:t>24/05/1443</a:t>
            </a:fld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48725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>
                <a:solidFill>
                  <a:prstClr val="black">
                    <a:tint val="75000"/>
                  </a:prstClr>
                </a:solidFill>
              </a:rPr>
              <a:pPr/>
              <a:t>24/05/1443</a:t>
            </a:fld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03550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الثانوي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49AB1-E24A-456B-8271-7DCC8B1C76CF}" type="datetimeFigureOut">
              <a:rPr lang="ar-SA" smtClean="0">
                <a:solidFill>
                  <a:prstClr val="black">
                    <a:tint val="75000"/>
                  </a:prstClr>
                </a:solidFill>
              </a:rPr>
              <a:pPr/>
              <a:t>24/05/1443</a:t>
            </a:fld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9BAF9-5CF9-4B1E-82AC-F9284047D71A}" type="slidenum">
              <a:rPr lang="ar-S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67006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49AB1-E24A-456B-8271-7DCC8B1C76CF}" type="datetimeFigureOut">
              <a:rPr lang="ar-SA" smtClean="0">
                <a:solidFill>
                  <a:prstClr val="black">
                    <a:tint val="75000"/>
                  </a:prstClr>
                </a:solidFill>
              </a:rPr>
              <a:pPr/>
              <a:t>24/05/1443</a:t>
            </a:fld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9BAF9-5CF9-4B1E-82AC-F9284047D71A}" type="slidenum">
              <a:rPr lang="ar-S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93370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49AB1-E24A-456B-8271-7DCC8B1C76CF}" type="datetimeFigureOut">
              <a:rPr lang="ar-SA" smtClean="0">
                <a:solidFill>
                  <a:prstClr val="black">
                    <a:tint val="75000"/>
                  </a:prstClr>
                </a:solidFill>
              </a:rPr>
              <a:pPr/>
              <a:t>24/05/1443</a:t>
            </a:fld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9BAF9-5CF9-4B1E-82AC-F9284047D71A}" type="slidenum">
              <a:rPr lang="ar-S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78905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49AB1-E24A-456B-8271-7DCC8B1C76CF}" type="datetimeFigureOut">
              <a:rPr lang="ar-SA" smtClean="0">
                <a:solidFill>
                  <a:prstClr val="black">
                    <a:tint val="75000"/>
                  </a:prstClr>
                </a:solidFill>
              </a:rPr>
              <a:pPr/>
              <a:t>24/05/1443</a:t>
            </a:fld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9BAF9-5CF9-4B1E-82AC-F9284047D71A}" type="slidenum">
              <a:rPr lang="ar-S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74525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49AB1-E24A-456B-8271-7DCC8B1C76CF}" type="datetimeFigureOut">
              <a:rPr lang="ar-SA" smtClean="0">
                <a:solidFill>
                  <a:prstClr val="black">
                    <a:tint val="75000"/>
                  </a:prstClr>
                </a:solidFill>
              </a:rPr>
              <a:pPr/>
              <a:t>24/05/1443</a:t>
            </a:fld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9BAF9-5CF9-4B1E-82AC-F9284047D71A}" type="slidenum">
              <a:rPr lang="ar-S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89264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49AB1-E24A-456B-8271-7DCC8B1C76CF}" type="datetimeFigureOut">
              <a:rPr lang="ar-SA" smtClean="0">
                <a:solidFill>
                  <a:prstClr val="black">
                    <a:tint val="75000"/>
                  </a:prstClr>
                </a:solidFill>
              </a:rPr>
              <a:pPr/>
              <a:t>24/05/1443</a:t>
            </a:fld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9BAF9-5CF9-4B1E-82AC-F9284047D71A}" type="slidenum">
              <a:rPr lang="ar-S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643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815E1-8E14-4A56-9492-62A4527D785E}" type="datetimeFigureOut">
              <a:rPr lang="ar-SA" smtClean="0"/>
              <a:t>24/05/1443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F2554-0FF2-42AB-918E-EEE3F7B29E7C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5538192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49AB1-E24A-456B-8271-7DCC8B1C76CF}" type="datetimeFigureOut">
              <a:rPr lang="ar-SA" smtClean="0">
                <a:solidFill>
                  <a:prstClr val="black">
                    <a:tint val="75000"/>
                  </a:prstClr>
                </a:solidFill>
              </a:rPr>
              <a:pPr/>
              <a:t>24/05/1443</a:t>
            </a:fld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9BAF9-5CF9-4B1E-82AC-F9284047D71A}" type="slidenum">
              <a:rPr lang="ar-S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31203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49AB1-E24A-456B-8271-7DCC8B1C76CF}" type="datetimeFigureOut">
              <a:rPr lang="ar-SA" smtClean="0">
                <a:solidFill>
                  <a:prstClr val="black">
                    <a:tint val="75000"/>
                  </a:prstClr>
                </a:solidFill>
              </a:rPr>
              <a:pPr/>
              <a:t>24/05/1443</a:t>
            </a:fld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9BAF9-5CF9-4B1E-82AC-F9284047D71A}" type="slidenum">
              <a:rPr lang="ar-S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56789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49AB1-E24A-456B-8271-7DCC8B1C76CF}" type="datetimeFigureOut">
              <a:rPr lang="ar-SA" smtClean="0">
                <a:solidFill>
                  <a:prstClr val="black">
                    <a:tint val="75000"/>
                  </a:prstClr>
                </a:solidFill>
              </a:rPr>
              <a:pPr/>
              <a:t>24/05/1443</a:t>
            </a:fld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9BAF9-5CF9-4B1E-82AC-F9284047D71A}" type="slidenum">
              <a:rPr lang="ar-S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82987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49AB1-E24A-456B-8271-7DCC8B1C76CF}" type="datetimeFigureOut">
              <a:rPr lang="ar-SA" smtClean="0">
                <a:solidFill>
                  <a:prstClr val="black">
                    <a:tint val="75000"/>
                  </a:prstClr>
                </a:solidFill>
              </a:rPr>
              <a:pPr/>
              <a:t>24/05/1443</a:t>
            </a:fld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9BAF9-5CF9-4B1E-82AC-F9284047D71A}" type="slidenum">
              <a:rPr lang="ar-S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95507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49AB1-E24A-456B-8271-7DCC8B1C76CF}" type="datetimeFigureOut">
              <a:rPr lang="ar-SA" smtClean="0">
                <a:solidFill>
                  <a:prstClr val="black">
                    <a:tint val="75000"/>
                  </a:prstClr>
                </a:solidFill>
              </a:rPr>
              <a:pPr/>
              <a:t>24/05/1443</a:t>
            </a:fld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9BAF9-5CF9-4B1E-82AC-F9284047D71A}" type="slidenum">
              <a:rPr lang="ar-S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598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815E1-8E14-4A56-9492-62A4527D785E}" type="datetimeFigureOut">
              <a:rPr lang="ar-SA" smtClean="0"/>
              <a:t>24/05/1443</a:t>
            </a:fld>
            <a:endParaRPr lang="ar-SA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F2554-0FF2-42AB-918E-EEE3F7B29E7C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19188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815E1-8E14-4A56-9492-62A4527D785E}" type="datetimeFigureOut">
              <a:rPr lang="ar-SA" smtClean="0"/>
              <a:t>24/05/1443</a:t>
            </a:fld>
            <a:endParaRPr lang="ar-SA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F2554-0FF2-42AB-918E-EEE3F7B29E7C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52410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815E1-8E14-4A56-9492-62A4527D785E}" type="datetimeFigureOut">
              <a:rPr lang="ar-SA" smtClean="0"/>
              <a:t>24/05/1443</a:t>
            </a:fld>
            <a:endParaRPr lang="ar-SA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F2554-0FF2-42AB-918E-EEE3F7B29E7C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258612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815E1-8E14-4A56-9492-62A4527D785E}" type="datetimeFigureOut">
              <a:rPr lang="ar-SA" smtClean="0"/>
              <a:t>24/05/1443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F2554-0FF2-42AB-918E-EEE3F7B29E7C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89424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815E1-8E14-4A56-9492-62A4527D785E}" type="datetimeFigureOut">
              <a:rPr lang="ar-SA" smtClean="0"/>
              <a:t>24/05/1443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F2554-0FF2-42AB-918E-EEE3F7B29E7C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710982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815E1-8E14-4A56-9492-62A4527D785E}" type="datetimeFigureOut">
              <a:rPr lang="ar-SA" smtClean="0"/>
              <a:t>24/05/1443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F2554-0FF2-42AB-918E-EEE3F7B29E7C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705089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E8274-8D74-458B-91F3-8318E0FB2025}" type="datetimeFigureOut">
              <a:rPr lang="ar-SA" smtClean="0">
                <a:solidFill>
                  <a:prstClr val="black">
                    <a:tint val="75000"/>
                  </a:prstClr>
                </a:solidFill>
              </a:rPr>
              <a:pPr/>
              <a:t>24/05/1443</a:t>
            </a:fld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4A79-0381-4355-A38D-42F77589833F}" type="slidenum">
              <a:rPr lang="ar-S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842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ABB09-4A1D-463E-8065-109CC2B7EFAA}" type="datetimeFigureOut">
              <a:rPr lang="ar-SA" smtClean="0">
                <a:solidFill>
                  <a:prstClr val="black">
                    <a:tint val="75000"/>
                  </a:prstClr>
                </a:solidFill>
              </a:rPr>
              <a:pPr/>
              <a:t>24/05/1443</a:t>
            </a:fld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4F065-1154-456A-91E3-76DE8E75E17B}" type="slidenum">
              <a:rPr lang="ar-S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049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49AB1-E24A-456B-8271-7DCC8B1C76CF}" type="datetimeFigureOut">
              <a:rPr lang="ar-SA" smtClean="0">
                <a:solidFill>
                  <a:prstClr val="black">
                    <a:tint val="75000"/>
                  </a:prstClr>
                </a:solidFill>
              </a:rPr>
              <a:pPr/>
              <a:t>24/05/1443</a:t>
            </a:fld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9BAF9-5CF9-4B1E-82AC-F9284047D71A}" type="slidenum">
              <a:rPr lang="ar-S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968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1524000" y="1819372"/>
            <a:ext cx="9144000" cy="1998483"/>
          </a:xfrm>
        </p:spPr>
        <p:txBody>
          <a:bodyPr/>
          <a:lstStyle/>
          <a:p>
            <a:r>
              <a:rPr lang="ar-SA" dirty="0"/>
              <a:t>أساسيات برمجة الحاسب</a:t>
            </a:r>
            <a:br>
              <a:rPr lang="en-US" dirty="0"/>
            </a:br>
            <a:r>
              <a:rPr lang="ar-SA" dirty="0">
                <a:solidFill>
                  <a:srgbClr val="FF0000"/>
                </a:solidFill>
              </a:rPr>
              <a:t>111برمج</a:t>
            </a:r>
          </a:p>
        </p:txBody>
      </p:sp>
    </p:spTree>
    <p:extLst>
      <p:ext uri="{BB962C8B-B14F-4D97-AF65-F5344CB8AC3E}">
        <p14:creationId xmlns:p14="http://schemas.microsoft.com/office/powerpoint/2010/main" val="2339427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7- String</a:t>
            </a:r>
            <a:endParaRPr lang="ar-SA" dirty="0">
              <a:solidFill>
                <a:srgbClr val="FF0000"/>
              </a:solidFill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-SA" dirty="0"/>
              <a:t>يستخدم لتعريف النصوص.</a:t>
            </a:r>
          </a:p>
          <a:p>
            <a:r>
              <a:rPr lang="ar-SA" dirty="0"/>
              <a:t>ويتم وضع القيمة داخل علامتي تنصيص   </a:t>
            </a:r>
            <a:r>
              <a:rPr lang="en-US" dirty="0"/>
              <a:t>“  ”</a:t>
            </a:r>
            <a:r>
              <a:rPr lang="ar-S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7616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>
                <a:solidFill>
                  <a:srgbClr val="FF0000"/>
                </a:solidFill>
              </a:rPr>
              <a:t>طريقة انشاء المتغيرات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-SA" dirty="0"/>
              <a:t>عليك أولًا التصريح عن متغير ثم تخزين القيم فيه.</a:t>
            </a:r>
          </a:p>
          <a:p>
            <a:pPr marL="0" indent="0" algn="l" rtl="0">
              <a:buNone/>
            </a:pPr>
            <a:r>
              <a:rPr lang="en-US" dirty="0"/>
              <a:t>int a;</a:t>
            </a:r>
          </a:p>
          <a:p>
            <a:r>
              <a:rPr lang="ar-SA" dirty="0"/>
              <a:t>إعطاء المتغير قيمه</a:t>
            </a:r>
          </a:p>
          <a:p>
            <a:pPr marL="0" indent="0" algn="l" rtl="0">
              <a:buNone/>
            </a:pPr>
            <a:r>
              <a:rPr lang="en-US" dirty="0"/>
              <a:t>a= 100;</a:t>
            </a:r>
          </a:p>
          <a:p>
            <a:pPr marL="0" indent="0" algn="l" rtl="0">
              <a:buNone/>
            </a:pPr>
            <a:endParaRPr lang="en-US" dirty="0"/>
          </a:p>
          <a:p>
            <a:r>
              <a:rPr lang="ar-SA" dirty="0"/>
              <a:t>طباعة المتغيرات</a:t>
            </a:r>
          </a:p>
          <a:p>
            <a:pPr marL="0" indent="0" algn="l" rtl="0">
              <a:buNone/>
            </a:pP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/>
              <a:t>a);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628880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838200" y="1475728"/>
            <a:ext cx="10515600" cy="5196006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15000"/>
              </a:lnSpc>
              <a:spcAft>
                <a:spcPts val="1000"/>
              </a:spcAft>
              <a:buAutoNum type="arabicPeriod"/>
            </a:pPr>
            <a:r>
              <a:rPr lang="ar-SA" b="1" dirty="0">
                <a:latin typeface="Calibri" panose="020F0502020204030204" pitchFamily="34" charset="0"/>
                <a:ea typeface="Calibri" panose="020F0502020204030204" pitchFamily="34" charset="0"/>
              </a:rPr>
              <a:t>أنشئ</a:t>
            </a:r>
            <a:r>
              <a:rPr lang="ar-SA" b="1" dirty="0">
                <a:latin typeface="Calibri" panose="020F0502020204030204" pitchFamily="34" charset="0"/>
              </a:rPr>
              <a:t> برنامج بلغة الجافا وقم بتسميته </a:t>
            </a:r>
            <a:r>
              <a:rPr lang="en-US" b="1" dirty="0">
                <a:latin typeface="Calibri" panose="020F0502020204030204" pitchFamily="34" charset="0"/>
              </a:rPr>
              <a:t>Project1 </a:t>
            </a:r>
            <a:endParaRPr lang="ar-SA" b="1" dirty="0">
              <a:latin typeface="Calibri" panose="020F0502020204030204" pitchFamily="34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ar-SA" b="1" dirty="0">
                <a:latin typeface="Calibri" panose="020F0502020204030204" pitchFamily="34" charset="0"/>
                <a:ea typeface="Calibri" panose="020F0502020204030204" pitchFamily="34" charset="0"/>
              </a:rPr>
              <a:t>2. قم بتعريف متغير </a:t>
            </a:r>
            <a:r>
              <a:rPr lang="ar-SA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رقمي لعدد صحيح </a:t>
            </a:r>
            <a:r>
              <a:rPr lang="ar-SA" b="1" dirty="0">
                <a:latin typeface="Calibri" panose="020F0502020204030204" pitchFamily="34" charset="0"/>
                <a:ea typeface="Calibri" panose="020F0502020204030204" pitchFamily="34" charset="0"/>
              </a:rPr>
              <a:t>وأسند له القيمة 7 ومن ثم قم بطباعة هذا المتغير.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ar-SA" b="1" dirty="0">
                <a:latin typeface="Calibri" panose="020F0502020204030204" pitchFamily="34" charset="0"/>
                <a:ea typeface="Calibri" panose="020F0502020204030204" pitchFamily="34" charset="0"/>
              </a:rPr>
              <a:t> 2. </a:t>
            </a:r>
            <a:r>
              <a:rPr lang="ar-SA" b="1" dirty="0">
                <a:latin typeface="Calibri" panose="020F0502020204030204" pitchFamily="34" charset="0"/>
              </a:rPr>
              <a:t>قم بتعريف متغير </a:t>
            </a:r>
            <a:r>
              <a:rPr lang="ar-SA" b="1" dirty="0">
                <a:solidFill>
                  <a:srgbClr val="FF0000"/>
                </a:solidFill>
                <a:latin typeface="Calibri" panose="020F0502020204030204" pitchFamily="34" charset="0"/>
              </a:rPr>
              <a:t>حرفي</a:t>
            </a:r>
            <a:r>
              <a:rPr lang="ar-SA" b="1" dirty="0">
                <a:latin typeface="Calibri" panose="020F0502020204030204" pitchFamily="34" charset="0"/>
              </a:rPr>
              <a:t> وأسند له القيمة </a:t>
            </a:r>
            <a:r>
              <a:rPr lang="en-US" b="1" dirty="0">
                <a:latin typeface="Calibri" panose="020F0502020204030204" pitchFamily="34" charset="0"/>
              </a:rPr>
              <a:t>‘</a:t>
            </a:r>
            <a:r>
              <a:rPr lang="ar-SA" b="1" dirty="0">
                <a:latin typeface="Calibri" panose="020F0502020204030204" pitchFamily="34" charset="0"/>
              </a:rPr>
              <a:t>م</a:t>
            </a:r>
            <a:r>
              <a:rPr lang="en-US" b="1" dirty="0">
                <a:latin typeface="Calibri" panose="020F0502020204030204" pitchFamily="34" charset="0"/>
              </a:rPr>
              <a:t>’</a:t>
            </a:r>
            <a:r>
              <a:rPr lang="ar-SA" b="1" dirty="0">
                <a:latin typeface="Calibri" panose="020F0502020204030204" pitchFamily="34" charset="0"/>
              </a:rPr>
              <a:t> ومن ثم قم بطباعة هذا المتغير.</a:t>
            </a:r>
            <a:endParaRPr lang="en-US" b="1" dirty="0">
              <a:latin typeface="Calibri" panose="020F0502020204030204" pitchFamily="34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ar-SA" b="1" dirty="0">
                <a:latin typeface="Calibri" panose="020F0502020204030204" pitchFamily="34" charset="0"/>
                <a:ea typeface="Calibri" panose="020F0502020204030204" pitchFamily="34" charset="0"/>
              </a:rPr>
              <a:t> 3.	قم بتعريف متغير </a:t>
            </a:r>
            <a:r>
              <a:rPr lang="ar-SA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نصي </a:t>
            </a:r>
            <a:r>
              <a:rPr lang="ar-SA" b="1" dirty="0">
                <a:latin typeface="Calibri" panose="020F0502020204030204" pitchFamily="34" charset="0"/>
                <a:ea typeface="Calibri" panose="020F0502020204030204" pitchFamily="34" charset="0"/>
              </a:rPr>
              <a:t>وأسند له القيمة “كلية الاتصالات والمعلومات" ومن ثم قم بطباعة هذا المتغير.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ar-SA" b="1" dirty="0">
                <a:latin typeface="Calibri" panose="020F0502020204030204" pitchFamily="34" charset="0"/>
                <a:ea typeface="Calibri" panose="020F0502020204030204" pitchFamily="34" charset="0"/>
              </a:rPr>
              <a:t> 4.قم بتعريف متغير </a:t>
            </a:r>
            <a:r>
              <a:rPr lang="ar-SA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رقمي لعدد عشري </a:t>
            </a:r>
            <a:r>
              <a:rPr lang="ar-SA" b="1" dirty="0">
                <a:latin typeface="Calibri" panose="020F0502020204030204" pitchFamily="34" charset="0"/>
                <a:ea typeface="Calibri" panose="020F0502020204030204" pitchFamily="34" charset="0"/>
              </a:rPr>
              <a:t>وأسند له القيمة 4.45 ومن ثم قم بطباعة هذا المتغير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عنوان 1">
            <a:extLst>
              <a:ext uri="{FF2B5EF4-FFF2-40B4-BE49-F238E27FC236}">
                <a16:creationId xmlns:a16="http://schemas.microsoft.com/office/drawing/2014/main" id="{7BAB72B6-EC10-4DF0-91FF-846EF189A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988" y="165756"/>
            <a:ext cx="10515600" cy="1088009"/>
          </a:xfrm>
        </p:spPr>
        <p:txBody>
          <a:bodyPr/>
          <a:lstStyle/>
          <a:p>
            <a:r>
              <a:rPr lang="ar-SA" u="sng" dirty="0">
                <a:solidFill>
                  <a:srgbClr val="FF0000"/>
                </a:solidFill>
              </a:rPr>
              <a:t>العملي الثاني: تعريف المتغيرات و إسناد القيم لها:</a:t>
            </a:r>
          </a:p>
        </p:txBody>
      </p:sp>
    </p:spTree>
    <p:extLst>
      <p:ext uri="{BB962C8B-B14F-4D97-AF65-F5344CB8AC3E}">
        <p14:creationId xmlns:p14="http://schemas.microsoft.com/office/powerpoint/2010/main" val="2738120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>
                <a:solidFill>
                  <a:srgbClr val="FF0000"/>
                </a:solidFill>
              </a:rPr>
              <a:t>مفهوم المتغيرات  </a:t>
            </a:r>
            <a:r>
              <a:rPr lang="en-US" dirty="0">
                <a:solidFill>
                  <a:srgbClr val="FF0000"/>
                </a:solidFill>
              </a:rPr>
              <a:t>variables</a:t>
            </a:r>
            <a:endParaRPr lang="ar-SA" dirty="0">
              <a:solidFill>
                <a:srgbClr val="FF0000"/>
              </a:solidFill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-SA" dirty="0"/>
              <a:t>ما هو إلا عبارة عن حاوية للقيم </a:t>
            </a:r>
          </a:p>
          <a:p>
            <a:r>
              <a:rPr lang="ar-SA" dirty="0"/>
              <a:t>فيها يتم تخزين أي قيمة( معلومة ) يتم ادخالها من قبل المستخدم او لوحة المفاتيح.</a:t>
            </a:r>
          </a:p>
          <a:p>
            <a:r>
              <a:rPr lang="ar-SA" dirty="0"/>
              <a:t>أماكن يتم حجزها في الذاكرة لتخزين بيانات أثناء تشغيل البرنامج.</a:t>
            </a:r>
          </a:p>
          <a:p>
            <a:endParaRPr lang="ar-SA" dirty="0"/>
          </a:p>
          <a:p>
            <a:r>
              <a:rPr lang="ar-SA" dirty="0"/>
              <a:t>المتغير هو وعاء تضع فيه قيمة معينة فيحتفظ بهذه القيمة إلى حين حاجتك لها، </a:t>
            </a:r>
          </a:p>
          <a:p>
            <a:r>
              <a:rPr lang="ar-SA" dirty="0"/>
              <a:t>المتغير هو وعاء يحتوي على الكائن أو القيمة التي ترغب بحفظها، و لكن أين يقع هذا الوعاء؟ يقع هذا الوعاء بذاكرة الحاسب العشوائية </a:t>
            </a:r>
            <a:r>
              <a:rPr lang="en-US" dirty="0"/>
              <a:t>RAM.</a:t>
            </a:r>
            <a:endParaRPr lang="ar-SA" dirty="0"/>
          </a:p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420038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SA" dirty="0">
                <a:solidFill>
                  <a:srgbClr val="FF0000"/>
                </a:solidFill>
              </a:rPr>
              <a:t>أنواع المتغيرات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SA" dirty="0"/>
          </a:p>
          <a:p>
            <a:r>
              <a:rPr lang="ar-SA" dirty="0"/>
              <a:t>في لغة الجافا لكل متغير نوع معين ، عند تعريف المتغير يتم وضع نوعه قبل اسم المتغير ، وهذه بعض الأمثلة على ذلك :</a:t>
            </a:r>
          </a:p>
          <a:p>
            <a:pPr marL="0" indent="0" algn="l" rtl="0">
              <a:buNone/>
            </a:pPr>
            <a:r>
              <a:rPr lang="en-US" dirty="0" err="1"/>
              <a:t>int</a:t>
            </a:r>
            <a:r>
              <a:rPr lang="en-US" dirty="0"/>
              <a:t> a;</a:t>
            </a:r>
          </a:p>
          <a:p>
            <a:pPr marL="0" indent="0" algn="l">
              <a:buNone/>
            </a:pPr>
            <a:r>
              <a:rPr lang="en-US" dirty="0"/>
              <a:t>String city;</a:t>
            </a:r>
            <a:endParaRPr lang="ar-SA" dirty="0"/>
          </a:p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594813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1- المتغير رقمي   </a:t>
            </a:r>
            <a:r>
              <a:rPr lang="en-US" dirty="0">
                <a:solidFill>
                  <a:srgbClr val="FF0000"/>
                </a:solidFill>
              </a:rPr>
              <a:t>integer </a:t>
            </a:r>
            <a:endParaRPr lang="ar-SA" dirty="0">
              <a:solidFill>
                <a:srgbClr val="FF0000"/>
              </a:solidFill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609600" y="1417639"/>
            <a:ext cx="10972800" cy="5078696"/>
          </a:xfrm>
        </p:spPr>
        <p:txBody>
          <a:bodyPr>
            <a:normAutofit/>
          </a:bodyPr>
          <a:lstStyle/>
          <a:p>
            <a:r>
              <a:rPr lang="ar-SA" dirty="0"/>
              <a:t>متغير </a:t>
            </a:r>
            <a:r>
              <a:rPr lang="ar-SA" dirty="0">
                <a:solidFill>
                  <a:srgbClr val="FF0000"/>
                </a:solidFill>
              </a:rPr>
              <a:t>رقمي</a:t>
            </a:r>
            <a:r>
              <a:rPr lang="ar-SA" dirty="0"/>
              <a:t> و هو أكثر المتغيرات الرقمية الصحيحة استخداما في الجافا. لا تحتوي على فاصلة عشرية </a:t>
            </a:r>
          </a:p>
          <a:p>
            <a:endParaRPr lang="ar-SA" dirty="0"/>
          </a:p>
          <a:p>
            <a:r>
              <a:rPr lang="ar-SA" dirty="0"/>
              <a:t>يستخدم </a:t>
            </a:r>
            <a:r>
              <a:rPr lang="en-US" dirty="0"/>
              <a:t>int </a:t>
            </a:r>
            <a:r>
              <a:rPr lang="ar-SA" dirty="0"/>
              <a:t> للأعداد الصحيحة من سالب 214 مليار الى موجب 214 مليار.</a:t>
            </a:r>
          </a:p>
          <a:p>
            <a:pPr marL="0" indent="0">
              <a:buNone/>
            </a:pPr>
            <a:endParaRPr lang="ar-SA" dirty="0"/>
          </a:p>
          <a:p>
            <a:r>
              <a:rPr lang="ar-SA" dirty="0"/>
              <a:t>اختصار</a:t>
            </a:r>
            <a:r>
              <a:rPr lang="ar-SA" b="1" dirty="0"/>
              <a:t>:  </a:t>
            </a:r>
            <a:r>
              <a:rPr lang="en-US" b="1" dirty="0" err="1">
                <a:solidFill>
                  <a:srgbClr val="FF0000"/>
                </a:solidFill>
              </a:rPr>
              <a:t>int</a:t>
            </a:r>
            <a:endParaRPr lang="ar-SA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ar-SA" b="1" dirty="0">
              <a:solidFill>
                <a:srgbClr val="FF0000"/>
              </a:solidFill>
            </a:endParaRPr>
          </a:p>
          <a:p>
            <a:r>
              <a:rPr lang="ar-SA" dirty="0"/>
              <a:t>أكثر أنواع البيانات استخداما في الجافا. وذلك لأنه مناسب وكافي لأغلب الأعداد المستعملة </a:t>
            </a:r>
          </a:p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032844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Long</a:t>
            </a:r>
            <a:r>
              <a:rPr lang="ar-SA" dirty="0">
                <a:solidFill>
                  <a:srgbClr val="FF0000"/>
                </a:solidFill>
              </a:rPr>
              <a:t>-2 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-SA" dirty="0"/>
              <a:t>متغير من نوع صحيح ولكن طويل</a:t>
            </a:r>
            <a:r>
              <a:rPr lang="en-US" dirty="0"/>
              <a:t> </a:t>
            </a:r>
          </a:p>
          <a:p>
            <a:r>
              <a:rPr lang="ar-SA" dirty="0" err="1"/>
              <a:t>أى</a:t>
            </a:r>
            <a:r>
              <a:rPr lang="ar-SA" dirty="0"/>
              <a:t> يستطيع تخزين رقم صحيح ضعف المتغير الصحيح </a:t>
            </a:r>
            <a:r>
              <a:rPr lang="ar-SA" dirty="0" err="1"/>
              <a:t>العادى</a:t>
            </a:r>
            <a:r>
              <a:rPr lang="ar-SA" dirty="0"/>
              <a:t>. (</a:t>
            </a:r>
            <a:r>
              <a:rPr lang="en-US" dirty="0"/>
              <a:t>integer</a:t>
            </a:r>
            <a:r>
              <a:rPr lang="ar-SA" dirty="0"/>
              <a:t>) </a:t>
            </a:r>
          </a:p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022480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3- Char</a:t>
            </a:r>
            <a:endParaRPr lang="ar-SA" dirty="0">
              <a:solidFill>
                <a:srgbClr val="FF0000"/>
              </a:solidFill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ar-SA" dirty="0"/>
              <a:t>يخزن حرف او رمز واحد فقط</a:t>
            </a:r>
          </a:p>
          <a:p>
            <a:pPr marL="0" indent="0">
              <a:buNone/>
            </a:pPr>
            <a:r>
              <a:rPr lang="ar-SA" dirty="0"/>
              <a:t>يتم وضع القيمة داخل علامتي تنصيص مفردة </a:t>
            </a:r>
            <a:r>
              <a:rPr lang="en-US" dirty="0"/>
              <a:t>‘   ‘ </a:t>
            </a:r>
            <a:endParaRPr lang="ar-SA" dirty="0"/>
          </a:p>
          <a:p>
            <a:pPr marL="0" indent="0">
              <a:buNone/>
            </a:pP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748977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4- Boolean</a:t>
            </a:r>
            <a:endParaRPr lang="ar-SA" dirty="0">
              <a:solidFill>
                <a:srgbClr val="FF0000"/>
              </a:solidFill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-SA" b="1" dirty="0"/>
              <a:t>وهو يأخذ القيم </a:t>
            </a:r>
            <a:r>
              <a:rPr lang="en-US" b="1" dirty="0"/>
              <a:t>true or false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097587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5- Float</a:t>
            </a:r>
            <a:endParaRPr lang="ar-SA" dirty="0">
              <a:solidFill>
                <a:srgbClr val="FF0000"/>
              </a:solidFill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-SA" dirty="0"/>
              <a:t>وهى تمثل بقيم الاعداد حقيقية </a:t>
            </a:r>
            <a:r>
              <a:rPr lang="ar-SA" dirty="0" err="1"/>
              <a:t>اى</a:t>
            </a:r>
            <a:r>
              <a:rPr lang="ar-SA" dirty="0"/>
              <a:t> اعداد بها علامة عشرية او عداد كسرية او اعداد اسية </a:t>
            </a:r>
          </a:p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672968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Double</a:t>
            </a:r>
            <a:r>
              <a:rPr lang="ar-SA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6-</a:t>
            </a:r>
            <a:endParaRPr lang="ar-SA" dirty="0">
              <a:solidFill>
                <a:srgbClr val="FF0000"/>
              </a:solidFill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-SA" dirty="0"/>
              <a:t>وهى تمثل ايضا الأعداد الحقيقية مثل </a:t>
            </a:r>
            <a:r>
              <a:rPr lang="en-US" dirty="0"/>
              <a:t>                      float </a:t>
            </a:r>
            <a:endParaRPr lang="ar-SA" dirty="0"/>
          </a:p>
          <a:p>
            <a:r>
              <a:rPr lang="ar-SA" dirty="0"/>
              <a:t>الاعداد الحقيقة: هي مجموعة الأعداد الكسرية.</a:t>
            </a:r>
          </a:p>
          <a:p>
            <a:r>
              <a:rPr lang="ar-SA" dirty="0"/>
              <a:t>إلا أن الفرق هو أن البيانات من نوع </a:t>
            </a:r>
            <a:r>
              <a:rPr lang="en-US" dirty="0"/>
              <a:t>double </a:t>
            </a:r>
            <a:r>
              <a:rPr lang="ar-SA" dirty="0"/>
              <a:t>  تكون كبيرة جدا جدا.</a:t>
            </a:r>
          </a:p>
          <a:p>
            <a:endParaRPr lang="ar-SA" dirty="0"/>
          </a:p>
          <a:p>
            <a:r>
              <a:rPr lang="ar-SA" dirty="0"/>
              <a:t>مثال:</a:t>
            </a:r>
          </a:p>
          <a:p>
            <a:pPr marL="0" indent="0">
              <a:buNone/>
            </a:pPr>
            <a:r>
              <a:rPr lang="ar-SA" dirty="0"/>
              <a:t>4.35</a:t>
            </a:r>
          </a:p>
        </p:txBody>
      </p:sp>
    </p:spTree>
    <p:extLst>
      <p:ext uri="{BB962C8B-B14F-4D97-AF65-F5344CB8AC3E}">
        <p14:creationId xmlns:p14="http://schemas.microsoft.com/office/powerpoint/2010/main" val="3946855275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سمة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1216</TotalTime>
  <Words>412</Words>
  <Application>Microsoft Office PowerPoint</Application>
  <PresentationFormat>شاشة عريضة</PresentationFormat>
  <Paragraphs>55</Paragraphs>
  <Slides>12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3</vt:i4>
      </vt:variant>
      <vt:variant>
        <vt:lpstr>نسق</vt:lpstr>
      </vt:variant>
      <vt:variant>
        <vt:i4>4</vt:i4>
      </vt:variant>
      <vt:variant>
        <vt:lpstr>عناوين الشرائح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نسق Office</vt:lpstr>
      <vt:lpstr>1_نسق Office</vt:lpstr>
      <vt:lpstr>سمة Office</vt:lpstr>
      <vt:lpstr>2_نسق Office</vt:lpstr>
      <vt:lpstr>أساسيات برمجة الحاسب 111برمج</vt:lpstr>
      <vt:lpstr>مفهوم المتغيرات  variables</vt:lpstr>
      <vt:lpstr>أنواع المتغيرات</vt:lpstr>
      <vt:lpstr>1- المتغير رقمي   integer </vt:lpstr>
      <vt:lpstr>Long-2 </vt:lpstr>
      <vt:lpstr>3- Char</vt:lpstr>
      <vt:lpstr>4- Boolean</vt:lpstr>
      <vt:lpstr>5- Float</vt:lpstr>
      <vt:lpstr>Double 6-</vt:lpstr>
      <vt:lpstr>7- String</vt:lpstr>
      <vt:lpstr>طريقة انشاء المتغيرات</vt:lpstr>
      <vt:lpstr>العملي الثاني: تعريف المتغيرات و إسناد القيم لها: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أساسيات برمجة الحاسب</dc:title>
  <dc:creator>نايف عبدالله السلمان</dc:creator>
  <cp:lastModifiedBy>عبدالله الربيعان</cp:lastModifiedBy>
  <cp:revision>16</cp:revision>
  <dcterms:created xsi:type="dcterms:W3CDTF">2017-10-09T09:43:03Z</dcterms:created>
  <dcterms:modified xsi:type="dcterms:W3CDTF">2021-12-27T23:57:29Z</dcterms:modified>
</cp:coreProperties>
</file>