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6"/>
  </p:notesMasterIdLst>
  <p:sldIdLst>
    <p:sldId id="284" r:id="rId2"/>
    <p:sldId id="282" r:id="rId3"/>
    <p:sldId id="286" r:id="rId4"/>
    <p:sldId id="258" r:id="rId5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er" initials="A" lastIdx="2" clrIdx="0">
    <p:extLst>
      <p:ext uri="{19B8F6BF-5375-455C-9EA6-DF929625EA0E}">
        <p15:presenceInfo xmlns:p15="http://schemas.microsoft.com/office/powerpoint/2012/main" userId="Ac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A9896D2-08C2-4873-92BF-562101B9DD8F}" type="datetimeFigureOut">
              <a:rPr lang="ar-SA" smtClean="0"/>
              <a:t>27/02/1443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0B25700-CBD0-4A80-A7AF-9048244EFC2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4198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27/02/1443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27/02/1443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27/02/1443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27/02/1443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27/02/1443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27/02/1443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27/02/1443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27/02/1443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27/02/1443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27/02/1443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27/02/1443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27/02/1443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143000" y="2221780"/>
            <a:ext cx="6858000" cy="1498862"/>
          </a:xfrm>
        </p:spPr>
        <p:txBody>
          <a:bodyPr/>
          <a:lstStyle/>
          <a:p>
            <a:r>
              <a:rPr lang="ar-SA" dirty="0"/>
              <a:t>أساسيات برمجة الحاسب</a:t>
            </a:r>
            <a:br>
              <a:rPr lang="en-US" dirty="0"/>
            </a:br>
            <a:r>
              <a:rPr lang="ar-SA" dirty="0">
                <a:solidFill>
                  <a:srgbClr val="FF0000"/>
                </a:solidFill>
              </a:rPr>
              <a:t>111برمج</a:t>
            </a:r>
          </a:p>
        </p:txBody>
      </p:sp>
    </p:spTree>
    <p:extLst>
      <p:ext uri="{BB962C8B-B14F-4D97-AF65-F5344CB8AC3E}">
        <p14:creationId xmlns:p14="http://schemas.microsoft.com/office/powerpoint/2010/main" val="233942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14400" y="19986"/>
            <a:ext cx="8229600" cy="724942"/>
          </a:xfrm>
        </p:spPr>
        <p:txBody>
          <a:bodyPr>
            <a:normAutofit fontScale="90000"/>
          </a:bodyPr>
          <a:lstStyle/>
          <a:p>
            <a:pPr algn="r"/>
            <a:r>
              <a:rPr lang="ar-SA" dirty="0">
                <a:solidFill>
                  <a:srgbClr val="FF0000"/>
                </a:solidFill>
              </a:rPr>
              <a:t>الإدخال بإستخدام الكلاس </a:t>
            </a:r>
            <a:r>
              <a:rPr lang="en-US" dirty="0">
                <a:solidFill>
                  <a:srgbClr val="FF0000"/>
                </a:solidFill>
              </a:rPr>
              <a:t>Scanner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744928"/>
            <a:ext cx="8229600" cy="5852424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endParaRPr lang="ar-SA" dirty="0"/>
          </a:p>
          <a:p>
            <a:pPr marL="0" indent="0" algn="l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package</a:t>
            </a:r>
            <a:r>
              <a:rPr lang="en-US" dirty="0"/>
              <a:t> project4;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java.util.Scanner</a:t>
            </a:r>
            <a:r>
              <a:rPr lang="en-US" b="1" dirty="0">
                <a:solidFill>
                  <a:srgbClr val="FF0000"/>
                </a:solidFill>
              </a:rPr>
              <a:t>;   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public class </a:t>
            </a:r>
            <a:r>
              <a:rPr lang="en-US" dirty="0"/>
              <a:t>Project4 {</a:t>
            </a:r>
            <a:r>
              <a:rPr lang="ar-SA" dirty="0"/>
              <a:t> 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        </a:t>
            </a:r>
          </a:p>
          <a:p>
            <a:pPr marL="0" indent="0" algn="l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public static void 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 algn="l">
              <a:buNone/>
            </a:pPr>
            <a:r>
              <a:rPr lang="en-US" dirty="0"/>
              <a:t>     </a:t>
            </a:r>
          </a:p>
          <a:p>
            <a:pPr marL="0" indent="0" algn="l">
              <a:buNone/>
            </a:pPr>
            <a:r>
              <a:rPr lang="en-US" dirty="0"/>
              <a:t>        Scanner input =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</a:t>
            </a:r>
            <a:r>
              <a:rPr lang="en-US" dirty="0"/>
              <a:t> Scanner(System.</a:t>
            </a:r>
            <a:r>
              <a:rPr lang="en-US" dirty="0">
                <a:solidFill>
                  <a:srgbClr val="00B050"/>
                </a:solidFill>
              </a:rPr>
              <a:t>in</a:t>
            </a:r>
            <a:r>
              <a:rPr lang="en-US" dirty="0"/>
              <a:t>);</a:t>
            </a:r>
          </a:p>
          <a:p>
            <a:pPr marL="0" indent="0" algn="r" rtl="0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  System.out.println(“ Enter your name”)       	</a:t>
            </a:r>
          </a:p>
          <a:p>
            <a:pPr marL="0" indent="0" algn="l">
              <a:buNone/>
            </a:pPr>
            <a:r>
              <a:rPr lang="en-US" dirty="0"/>
              <a:t>       </a:t>
            </a:r>
            <a:r>
              <a:rPr lang="en-US" sz="3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input.next();</a:t>
            </a:r>
          </a:p>
          <a:p>
            <a:pPr marL="0" indent="0" algn="l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dirty="0"/>
              <a:t>        System.out.println(“ Enter number”);</a:t>
            </a:r>
          </a:p>
          <a:p>
            <a:pPr marL="0" indent="0" algn="l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age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input.nextInt(); </a:t>
            </a:r>
          </a:p>
          <a:p>
            <a:pPr marL="0" indent="0" algn="l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en-US" dirty="0"/>
              <a:t>        System.out.println(“ Ener your GPA”);</a:t>
            </a:r>
          </a:p>
          <a:p>
            <a:pPr marL="0" indent="0" algn="l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GPA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input.nextDouble();</a:t>
            </a:r>
            <a:r>
              <a:rPr lang="en-US" dirty="0"/>
              <a:t> 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       System.out.println(“ Your name is: ”+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);</a:t>
            </a:r>
          </a:p>
          <a:p>
            <a:pPr marL="0" indent="0" algn="l">
              <a:buNone/>
            </a:pPr>
            <a:r>
              <a:rPr lang="en-US" dirty="0"/>
              <a:t>       System.out.println(“ Your age is: ”+</a:t>
            </a:r>
            <a:r>
              <a:rPr lang="en-US" dirty="0">
                <a:solidFill>
                  <a:srgbClr val="FF0000"/>
                </a:solidFill>
              </a:rPr>
              <a:t>age</a:t>
            </a:r>
            <a:r>
              <a:rPr lang="en-US" dirty="0"/>
              <a:t>);</a:t>
            </a:r>
          </a:p>
          <a:p>
            <a:pPr marL="0" indent="0" algn="l">
              <a:buNone/>
            </a:pPr>
            <a:r>
              <a:rPr lang="en-US" dirty="0"/>
              <a:t>		        System.out.println(“ Your GPA is: ”+</a:t>
            </a:r>
            <a:r>
              <a:rPr lang="en-US" dirty="0">
                <a:solidFill>
                  <a:srgbClr val="FF0000"/>
                </a:solidFill>
              </a:rPr>
              <a:t>GPA</a:t>
            </a:r>
            <a:r>
              <a:rPr lang="en-US" dirty="0"/>
              <a:t>);</a:t>
            </a:r>
          </a:p>
          <a:p>
            <a:pPr marL="0" indent="0" algn="l">
              <a:buNone/>
            </a:pPr>
            <a:r>
              <a:rPr lang="en-US" dirty="0"/>
              <a:t>       }   </a:t>
            </a:r>
          </a:p>
          <a:p>
            <a:pPr marL="0" indent="0" algn="l">
              <a:buNone/>
            </a:pPr>
            <a:r>
              <a:rPr lang="en-US" dirty="0"/>
              <a:t>}</a:t>
            </a:r>
            <a:endParaRPr lang="ar-SA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1C538909-9E8F-4013-847F-78DB9DA89BAC}"/>
              </a:ext>
            </a:extLst>
          </p:cNvPr>
          <p:cNvSpPr/>
          <p:nvPr/>
        </p:nvSpPr>
        <p:spPr>
          <a:xfrm>
            <a:off x="4654352" y="762041"/>
            <a:ext cx="4032448" cy="724942"/>
          </a:xfrm>
          <a:prstGeom prst="wedgeEllipseCallout">
            <a:avLst>
              <a:gd name="adj1" fmla="val -100012"/>
              <a:gd name="adj2" fmla="val 6095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dirty="0">
                <a:solidFill>
                  <a:schemeClr val="accent2">
                    <a:lumMod val="50000"/>
                  </a:schemeClr>
                </a:solidFill>
              </a:rPr>
              <a:t>استيراد الكلاس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Scanner </a:t>
            </a:r>
            <a:r>
              <a:rPr lang="ar-SA" dirty="0">
                <a:solidFill>
                  <a:schemeClr val="accent2">
                    <a:lumMod val="50000"/>
                  </a:schemeClr>
                </a:solidFill>
              </a:rPr>
              <a:t> من الحزمة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util </a:t>
            </a:r>
            <a:r>
              <a:rPr lang="ar-SA" dirty="0">
                <a:solidFill>
                  <a:schemeClr val="accent2">
                    <a:lumMod val="50000"/>
                  </a:schemeClr>
                </a:solidFill>
              </a:rPr>
              <a:t> من مكتبة الجافا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9C493DBA-0320-43B9-8294-9F7943102410}"/>
              </a:ext>
            </a:extLst>
          </p:cNvPr>
          <p:cNvSpPr/>
          <p:nvPr/>
        </p:nvSpPr>
        <p:spPr>
          <a:xfrm>
            <a:off x="5086400" y="1775013"/>
            <a:ext cx="3168352" cy="864096"/>
          </a:xfrm>
          <a:prstGeom prst="wedgeEllipseCallout">
            <a:avLst>
              <a:gd name="adj1" fmla="val -82033"/>
              <a:gd name="adj2" fmla="val 6740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dirty="0">
                <a:solidFill>
                  <a:schemeClr val="accent2">
                    <a:lumMod val="50000"/>
                  </a:schemeClr>
                </a:solidFill>
              </a:rPr>
              <a:t>انشاء الدالة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input</a:t>
            </a:r>
            <a:r>
              <a:rPr lang="ar-SA" dirty="0">
                <a:solidFill>
                  <a:schemeClr val="accent2">
                    <a:lumMod val="50000"/>
                  </a:schemeClr>
                </a:solidFill>
              </a:rPr>
              <a:t> للتمكن من الادخال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72D43A0D-CF02-46C7-910D-E3F216390BE9}"/>
              </a:ext>
            </a:extLst>
          </p:cNvPr>
          <p:cNvSpPr/>
          <p:nvPr/>
        </p:nvSpPr>
        <p:spPr>
          <a:xfrm>
            <a:off x="4661874" y="2922542"/>
            <a:ext cx="3168352" cy="864096"/>
          </a:xfrm>
          <a:prstGeom prst="wedgeEllipseCallout">
            <a:avLst>
              <a:gd name="adj1" fmla="val -99587"/>
              <a:gd name="adj2" fmla="val 3358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dirty="0">
                <a:solidFill>
                  <a:schemeClr val="accent2">
                    <a:lumMod val="50000"/>
                  </a:schemeClr>
                </a:solidFill>
              </a:rPr>
              <a:t>الامر المستخدم لادخال قيمة متغير نصي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DAA5DC26-C857-41A0-A0ED-EF4EA7328AF7}"/>
              </a:ext>
            </a:extLst>
          </p:cNvPr>
          <p:cNvSpPr/>
          <p:nvPr/>
        </p:nvSpPr>
        <p:spPr>
          <a:xfrm>
            <a:off x="5292080" y="4091003"/>
            <a:ext cx="3168352" cy="864096"/>
          </a:xfrm>
          <a:prstGeom prst="wedgeEllipseCallout">
            <a:avLst>
              <a:gd name="adj1" fmla="val -123389"/>
              <a:gd name="adj2" fmla="val -2314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dirty="0">
                <a:solidFill>
                  <a:schemeClr val="accent2">
                    <a:lumMod val="50000"/>
                  </a:schemeClr>
                </a:solidFill>
              </a:rPr>
              <a:t>الامر المستخدم لادخال قيمة متغير لعدد صحيح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58495A-AB5D-43B6-BF96-D41CEE16F885}"/>
              </a:ext>
            </a:extLst>
          </p:cNvPr>
          <p:cNvSpPr/>
          <p:nvPr/>
        </p:nvSpPr>
        <p:spPr>
          <a:xfrm>
            <a:off x="5747048" y="5408769"/>
            <a:ext cx="3168352" cy="864096"/>
          </a:xfrm>
          <a:prstGeom prst="wedgeEllipseCallout">
            <a:avLst>
              <a:gd name="adj1" fmla="val -121009"/>
              <a:gd name="adj2" fmla="val -8641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dirty="0">
                <a:solidFill>
                  <a:schemeClr val="accent2">
                    <a:lumMod val="50000"/>
                  </a:schemeClr>
                </a:solidFill>
              </a:rPr>
              <a:t>الامر المستخدم لادخال قيمة متغير لعدد حقيقي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57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>
                <a:solidFill>
                  <a:srgbClr val="FF0000"/>
                </a:solidFill>
              </a:rPr>
              <a:t>العمليات الحسابية الاساسية في جافا: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EDE1DF-97E2-4CD7-BED5-81BE71FC4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844824"/>
            <a:ext cx="7297340" cy="4047744"/>
          </a:xfrm>
        </p:spPr>
      </p:pic>
    </p:spTree>
    <p:extLst>
      <p:ext uri="{BB962C8B-B14F-4D97-AF65-F5344CB8AC3E}">
        <p14:creationId xmlns:p14="http://schemas.microsoft.com/office/powerpoint/2010/main" val="273375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886700" cy="994172"/>
          </a:xfrm>
        </p:spPr>
        <p:txBody>
          <a:bodyPr/>
          <a:lstStyle/>
          <a:p>
            <a:r>
              <a:rPr lang="ar-SA" u="sng" dirty="0">
                <a:solidFill>
                  <a:srgbClr val="FF0000"/>
                </a:solidFill>
              </a:rPr>
              <a:t>العملي الثالث: الادخال و العمليات الحسابية: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755912" y="1905504"/>
            <a:ext cx="7886700" cy="3872539"/>
          </a:xfrm>
        </p:spPr>
        <p:txBody>
          <a:bodyPr>
            <a:normAutofit fontScale="77500" lnSpcReduction="20000"/>
          </a:bodyPr>
          <a:lstStyle/>
          <a:p>
            <a:pPr marL="257175" indent="-257175">
              <a:lnSpc>
                <a:spcPct val="115000"/>
              </a:lnSpc>
              <a:spcAft>
                <a:spcPts val="750"/>
              </a:spcAft>
              <a:buFont typeface="+mj-lt"/>
              <a:buAutoNum type="arabicPeriod"/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</a:rPr>
              <a:t>قم بكتابة برنامج بلغة الجافا وقم بتسميته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Lab3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</a:rPr>
              <a:t>يقوم بما يلي:</a:t>
            </a: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</a:rPr>
              <a:t>يتم ادخال رقمين من قبل المستخدم.</a:t>
            </a: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</a:rPr>
              <a:t>يقوم بحساب ناتج مجموع الرقمين وطباعته.</a:t>
            </a: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</a:rPr>
              <a:t>يقوم بحساب ناتج طرح قيمة الرقم الثاني من الرقم الاول وطباعة الناتج.</a:t>
            </a: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</a:rPr>
              <a:t>يقوم بحساب ناتج ضرب الرقم الاول في الرقم الثاني وطباعة الناتج.</a:t>
            </a: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</a:rPr>
              <a:t>يقوم بحساب خارج قسمة الرقم الاول على الرقم الثاني وطباعة الناتج.</a:t>
            </a: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</a:rPr>
              <a:t>يقوم بحساب باقي قسمة الرقم الاول على الرقم الثاني وطباعة الناتج.</a:t>
            </a:r>
          </a:p>
          <a:p>
            <a:pPr>
              <a:lnSpc>
                <a:spcPct val="115000"/>
              </a:lnSpc>
              <a:spcAft>
                <a:spcPts val="750"/>
              </a:spcAft>
            </a:pPr>
            <a:endParaRPr lang="ar-SA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750"/>
              </a:spcAft>
            </a:pPr>
            <a:endParaRPr lang="ar-SA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57175" indent="-257175">
              <a:lnSpc>
                <a:spcPct val="115000"/>
              </a:lnSpc>
              <a:spcAft>
                <a:spcPts val="750"/>
              </a:spcAft>
              <a:buFont typeface="+mj-lt"/>
              <a:buAutoNum type="arabicPeriod"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233263473"/>
      </p:ext>
    </p:extLst>
  </p:cSld>
  <p:clrMapOvr>
    <a:masterClrMapping/>
  </p:clrMapOvr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275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سمة Office</vt:lpstr>
      <vt:lpstr>أساسيات برمجة الحاسب 111برمج</vt:lpstr>
      <vt:lpstr>الإدخال بإستخدام الكلاس Scanner</vt:lpstr>
      <vt:lpstr>العمليات الحسابية الاساسية في جافا:</vt:lpstr>
      <vt:lpstr>العملي الثالث: الادخال و العمليات الحسابية: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IF ELSE</dc:title>
  <dc:creator>nnn</dc:creator>
  <cp:lastModifiedBy>Acer</cp:lastModifiedBy>
  <cp:revision>39</cp:revision>
  <dcterms:created xsi:type="dcterms:W3CDTF">2014-05-03T19:18:59Z</dcterms:created>
  <dcterms:modified xsi:type="dcterms:W3CDTF">2021-10-04T07:45:54Z</dcterms:modified>
</cp:coreProperties>
</file>