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284" r:id="rId2"/>
    <p:sldId id="256" r:id="rId3"/>
    <p:sldId id="259" r:id="rId4"/>
    <p:sldId id="267" r:id="rId5"/>
    <p:sldId id="265" r:id="rId6"/>
    <p:sldId id="268" r:id="rId7"/>
    <p:sldId id="270" r:id="rId8"/>
    <p:sldId id="263" r:id="rId9"/>
    <p:sldId id="271" r:id="rId10"/>
    <p:sldId id="272" r:id="rId11"/>
    <p:sldId id="277" r:id="rId12"/>
    <p:sldId id="269" r:id="rId13"/>
    <p:sldId id="261" r:id="rId14"/>
    <p:sldId id="273" r:id="rId15"/>
    <p:sldId id="279" r:id="rId16"/>
    <p:sldId id="280" r:id="rId17"/>
    <p:sldId id="264" r:id="rId18"/>
    <p:sldId id="278" r:id="rId19"/>
    <p:sldId id="275" r:id="rId20"/>
    <p:sldId id="258" r:id="rId21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A9896D2-08C2-4873-92BF-562101B9DD8F}" type="datetimeFigureOut">
              <a:rPr lang="ar-SA" smtClean="0"/>
              <a:t>01/03/1443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B25700-CBD0-4A80-A7AF-9048244EFC2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4198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01/03/1443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01/03/1443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01/03/1443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01/03/1443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01/03/1443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01/03/1443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01/03/1443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143000" y="2221780"/>
            <a:ext cx="6858000" cy="1498862"/>
          </a:xfrm>
        </p:spPr>
        <p:txBody>
          <a:bodyPr/>
          <a:lstStyle/>
          <a:p>
            <a:r>
              <a:rPr lang="ar-SA" dirty="0"/>
              <a:t>أساسيات برمجة الحاسب</a:t>
            </a:r>
            <a:br>
              <a:rPr lang="en-US" dirty="0"/>
            </a:br>
            <a:r>
              <a:rPr lang="ar-SA" dirty="0">
                <a:solidFill>
                  <a:srgbClr val="FF0000"/>
                </a:solidFill>
              </a:rPr>
              <a:t>111برمج</a:t>
            </a:r>
          </a:p>
        </p:txBody>
      </p:sp>
    </p:spTree>
    <p:extLst>
      <p:ext uri="{BB962C8B-B14F-4D97-AF65-F5344CB8AC3E}">
        <p14:creationId xmlns:p14="http://schemas.microsoft.com/office/powerpoint/2010/main" val="233942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>
                <a:solidFill>
                  <a:srgbClr val="FF0000"/>
                </a:solidFill>
              </a:rPr>
              <a:t>خطوات الحل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جلب المكتبة</a:t>
            </a:r>
          </a:p>
          <a:p>
            <a:r>
              <a:rPr lang="ar-SA" dirty="0"/>
              <a:t>تعرف المتغيرات الرقمية</a:t>
            </a:r>
          </a:p>
          <a:p>
            <a:r>
              <a:rPr lang="ar-SA" dirty="0"/>
              <a:t>عملية الادخال</a:t>
            </a:r>
          </a:p>
          <a:p>
            <a:r>
              <a:rPr lang="ar-SA" dirty="0"/>
              <a:t>دالة </a:t>
            </a:r>
            <a:r>
              <a:rPr lang="en-US" dirty="0"/>
              <a:t>if</a:t>
            </a:r>
            <a:endParaRPr lang="ar-SA" dirty="0"/>
          </a:p>
          <a:p>
            <a:r>
              <a:rPr lang="ar-SA" dirty="0"/>
              <a:t>طباعه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5674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2- If else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else </a:t>
            </a:r>
            <a:r>
              <a:rPr lang="ar-SA" dirty="0"/>
              <a:t> في اللغة العربية تعني " غير ذلك ".</a:t>
            </a:r>
          </a:p>
          <a:p>
            <a:r>
              <a:rPr lang="ar-SA" dirty="0"/>
              <a:t>تستخدم اذا كان هناك </a:t>
            </a:r>
            <a:r>
              <a:rPr lang="ar-SA" dirty="0">
                <a:solidFill>
                  <a:srgbClr val="FF0000"/>
                </a:solidFill>
              </a:rPr>
              <a:t>شرطين</a:t>
            </a:r>
            <a:r>
              <a:rPr lang="ar-SA" dirty="0"/>
              <a:t> (احتمالين).</a:t>
            </a:r>
          </a:p>
          <a:p>
            <a:endParaRPr lang="ar-S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7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 else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395" y="1600200"/>
            <a:ext cx="5947209" cy="4525963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5940152" y="3870686"/>
            <a:ext cx="26026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b="1" dirty="0"/>
              <a:t>تنفيذ جملة</a:t>
            </a: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94" y="3789040"/>
            <a:ext cx="2757581" cy="792088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57" y="3823141"/>
            <a:ext cx="2761727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2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>
                <a:solidFill>
                  <a:srgbClr val="FF0000"/>
                </a:solidFill>
              </a:rPr>
              <a:t>قاعدة   </a:t>
            </a:r>
            <a:r>
              <a:rPr lang="en-US" dirty="0">
                <a:solidFill>
                  <a:srgbClr val="FF0000"/>
                </a:solidFill>
              </a:rPr>
              <a:t>if else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7344816" cy="349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مستطيل 4"/>
          <p:cNvSpPr/>
          <p:nvPr/>
        </p:nvSpPr>
        <p:spPr>
          <a:xfrm>
            <a:off x="2411760" y="5589240"/>
            <a:ext cx="61926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/>
              <a:t>اذا كان الشرط صحيح يتم تنفيذ الشرط الاول</a:t>
            </a:r>
          </a:p>
          <a:p>
            <a:pPr algn="ctr"/>
            <a:r>
              <a:rPr lang="ar-SA" sz="2800" b="1" dirty="0"/>
              <a:t>اذا كان الشرط غير صحيح يتم تنفيذ الشرط الثاني</a:t>
            </a:r>
          </a:p>
        </p:txBody>
      </p:sp>
    </p:spTree>
    <p:extLst>
      <p:ext uri="{BB962C8B-B14F-4D97-AF65-F5344CB8AC3E}">
        <p14:creationId xmlns:p14="http://schemas.microsoft.com/office/powerpoint/2010/main" val="166859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>
                <a:solidFill>
                  <a:srgbClr val="FF0000"/>
                </a:solidFill>
              </a:rPr>
              <a:t>تمرين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اكتب برنامج يقوم المستخدم بإدخال العمر اذا كان العمر اكبر من او يساوي 15يطبع </a:t>
            </a:r>
            <a:r>
              <a:rPr lang="ar-SA" dirty="0">
                <a:solidFill>
                  <a:srgbClr val="FF0000"/>
                </a:solidFill>
              </a:rPr>
              <a:t>مكلف</a:t>
            </a:r>
            <a:r>
              <a:rPr lang="ar-SA" dirty="0"/>
              <a:t> واذا كان غير ذلك  يطبع </a:t>
            </a:r>
            <a:r>
              <a:rPr lang="ar-SA" dirty="0">
                <a:solidFill>
                  <a:srgbClr val="FF0000"/>
                </a:solidFill>
              </a:rPr>
              <a:t>غيرمكلف</a:t>
            </a:r>
          </a:p>
        </p:txBody>
      </p:sp>
    </p:spTree>
    <p:extLst>
      <p:ext uri="{BB962C8B-B14F-4D97-AF65-F5344CB8AC3E}">
        <p14:creationId xmlns:p14="http://schemas.microsoft.com/office/powerpoint/2010/main" val="332208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>
                <a:solidFill>
                  <a:srgbClr val="FF0000"/>
                </a:solidFill>
              </a:rPr>
              <a:t>خطوات الحل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ar-SA" dirty="0"/>
              <a:t>جلب المكتبة</a:t>
            </a:r>
          </a:p>
          <a:p>
            <a:pPr>
              <a:lnSpc>
                <a:spcPct val="150000"/>
              </a:lnSpc>
            </a:pPr>
            <a:r>
              <a:rPr lang="ar-SA" dirty="0"/>
              <a:t>تعرف المتغيرات الرقمية</a:t>
            </a:r>
          </a:p>
          <a:p>
            <a:pPr>
              <a:lnSpc>
                <a:spcPct val="150000"/>
              </a:lnSpc>
            </a:pPr>
            <a:r>
              <a:rPr lang="ar-SA" dirty="0"/>
              <a:t>عملية الادخال</a:t>
            </a:r>
          </a:p>
          <a:p>
            <a:pPr>
              <a:lnSpc>
                <a:spcPct val="150000"/>
              </a:lnSpc>
            </a:pPr>
            <a:r>
              <a:rPr lang="ar-SA" dirty="0"/>
              <a:t>دالة </a:t>
            </a:r>
            <a:r>
              <a:rPr lang="en-US" dirty="0"/>
              <a:t>if else</a:t>
            </a:r>
            <a:endParaRPr lang="ar-SA" dirty="0"/>
          </a:p>
          <a:p>
            <a:pPr>
              <a:lnSpc>
                <a:spcPct val="150000"/>
              </a:lnSpc>
            </a:pPr>
            <a:r>
              <a:rPr lang="ar-SA" dirty="0"/>
              <a:t>طباعه</a:t>
            </a:r>
          </a:p>
        </p:txBody>
      </p:sp>
    </p:spTree>
    <p:extLst>
      <p:ext uri="{BB962C8B-B14F-4D97-AF65-F5344CB8AC3E}">
        <p14:creationId xmlns:p14="http://schemas.microsoft.com/office/powerpoint/2010/main" val="95053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>
                <a:solidFill>
                  <a:srgbClr val="FF0000"/>
                </a:solidFill>
              </a:rPr>
              <a:t>المتعددة</a:t>
            </a:r>
            <a:r>
              <a:rPr lang="en-US" dirty="0">
                <a:solidFill>
                  <a:srgbClr val="FF0000"/>
                </a:solidFill>
              </a:rPr>
              <a:t>If else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تستخدم اذا كان هناك </a:t>
            </a:r>
            <a:r>
              <a:rPr lang="ar-SA" dirty="0">
                <a:solidFill>
                  <a:srgbClr val="FF0000"/>
                </a:solidFill>
              </a:rPr>
              <a:t>اكثر من شرطين </a:t>
            </a:r>
            <a:r>
              <a:rPr lang="ar-SA" dirty="0"/>
              <a:t>(احتمالين).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3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>
                <a:solidFill>
                  <a:srgbClr val="FF0000"/>
                </a:solidFill>
              </a:rPr>
              <a:t>المتعددة</a:t>
            </a:r>
            <a:r>
              <a:rPr lang="en-US" dirty="0">
                <a:solidFill>
                  <a:srgbClr val="FF0000"/>
                </a:solidFill>
              </a:rPr>
              <a:t>If else 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90" y="1600200"/>
            <a:ext cx="6983317" cy="48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64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switch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ar-SA" dirty="0"/>
              <a:t>جملة </a:t>
            </a:r>
            <a:r>
              <a:rPr lang="en-US" dirty="0"/>
              <a:t> switch  </a:t>
            </a:r>
            <a:r>
              <a:rPr lang="ar-SA" dirty="0"/>
              <a:t>تتكون من ثلاث أجزاء مهمة الجزء </a:t>
            </a:r>
            <a:r>
              <a:rPr lang="en-US" dirty="0"/>
              <a:t>switch </a:t>
            </a:r>
            <a:r>
              <a:rPr lang="ar-SA" dirty="0"/>
              <a:t>وبينه نكتب المتغير، الجزء الثاني هو </a:t>
            </a:r>
            <a:r>
              <a:rPr lang="en-US" dirty="0"/>
              <a:t>case </a:t>
            </a:r>
            <a:r>
              <a:rPr lang="ar-SA" dirty="0"/>
              <a:t>وهي تماماً كالشرط الذي يوجد بداخل </a:t>
            </a:r>
            <a:r>
              <a:rPr lang="en-US" dirty="0"/>
              <a:t>if، </a:t>
            </a:r>
            <a:r>
              <a:rPr lang="ar-SA" dirty="0"/>
              <a:t>والجزء الثالث هو </a:t>
            </a:r>
            <a:r>
              <a:rPr lang="en-US" dirty="0"/>
              <a:t>break، </a:t>
            </a:r>
            <a:r>
              <a:rPr lang="ar-SA" dirty="0"/>
              <a:t>وبهذا الأمر نقوم بمعالجة كل حالة لوحدها وفي الأخير فقط الخروج من هذه الحالة وذلك لمعالجة حالة أخرى.</a:t>
            </a:r>
          </a:p>
          <a:p>
            <a:endParaRPr lang="ar-SA" dirty="0"/>
          </a:p>
          <a:p>
            <a:r>
              <a:rPr lang="ar-SA" dirty="0"/>
              <a:t>هناك جزء أخر هو </a:t>
            </a:r>
            <a:r>
              <a:rPr lang="en-US" dirty="0"/>
              <a:t> default </a:t>
            </a:r>
            <a:r>
              <a:rPr lang="ar-SA" dirty="0"/>
              <a:t>وهو مقابل </a:t>
            </a:r>
            <a:r>
              <a:rPr lang="en-US" dirty="0"/>
              <a:t> else </a:t>
            </a:r>
            <a:r>
              <a:rPr lang="ar-SA" dirty="0"/>
              <a:t>وينفذ عند عدم تحقق أي شرط من الشروط، في المثال السابق، عند إدخال المستخدم رقم 10 فلن يجد المترجم هذه الحالة معالجة لذلك يذهب مباشرةً ل</a:t>
            </a:r>
            <a:r>
              <a:rPr lang="en-US" dirty="0"/>
              <a:t> default  </a:t>
            </a:r>
            <a:r>
              <a:rPr lang="ar-SA" dirty="0"/>
              <a:t>ويقوم بتنفيذها.</a:t>
            </a:r>
          </a:p>
          <a:p>
            <a:r>
              <a:rPr lang="ar-SA" dirty="0"/>
              <a:t>تستخدم اذا كان هناك </a:t>
            </a:r>
            <a:r>
              <a:rPr lang="ar-SA" dirty="0">
                <a:solidFill>
                  <a:srgbClr val="FF0000"/>
                </a:solidFill>
              </a:rPr>
              <a:t>اكثر من شرطين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5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switch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/>
              <a:t>switch (</a:t>
            </a:r>
            <a:r>
              <a:rPr lang="ar-SA" dirty="0"/>
              <a:t>المتغير</a:t>
            </a:r>
            <a:r>
              <a:rPr lang="en-US" dirty="0"/>
              <a:t>)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  case </a:t>
            </a:r>
            <a:r>
              <a:rPr lang="ar-SA" dirty="0"/>
              <a:t>القيمة الاولى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     </a:t>
            </a:r>
            <a:r>
              <a:rPr lang="ar-SA" dirty="0"/>
              <a:t>جملة التنفيذ</a:t>
            </a:r>
          </a:p>
          <a:p>
            <a:pPr marL="0" indent="0" algn="l" rtl="0">
              <a:buNone/>
            </a:pPr>
            <a:r>
              <a:rPr lang="en-US" dirty="0"/>
              <a:t>        break;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  case value </a:t>
            </a:r>
            <a:r>
              <a:rPr lang="ar-SA" dirty="0"/>
              <a:t>القيمة الثانية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      </a:t>
            </a:r>
            <a:r>
              <a:rPr lang="ar-SA" dirty="0"/>
              <a:t>جملة التنفيذ</a:t>
            </a:r>
            <a:br>
              <a:rPr lang="en-US" dirty="0"/>
            </a:br>
            <a:r>
              <a:rPr lang="en-US" dirty="0"/>
              <a:t>        break;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  default </a:t>
            </a:r>
            <a:r>
              <a:rPr lang="ar-SA" dirty="0"/>
              <a:t>غير ذلك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      </a:t>
            </a:r>
            <a:r>
              <a:rPr lang="ar-SA" dirty="0"/>
              <a:t>جملة التنفيذ</a:t>
            </a:r>
          </a:p>
          <a:p>
            <a:pPr marL="0" indent="0" algn="l" rtl="0">
              <a:buNone/>
            </a:pPr>
            <a:r>
              <a:rPr lang="en-US" dirty="0"/>
              <a:t>        break;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2144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SA" dirty="0">
                <a:solidFill>
                  <a:srgbClr val="FF0000"/>
                </a:solidFill>
              </a:rPr>
              <a:t>الجمل الشرطية </a:t>
            </a:r>
            <a:br>
              <a:rPr lang="en-US" dirty="0">
                <a:solidFill>
                  <a:srgbClr val="FF0000"/>
                </a:solidFill>
              </a:rPr>
            </a:b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62559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886700" cy="929134"/>
          </a:xfrm>
        </p:spPr>
        <p:txBody>
          <a:bodyPr/>
          <a:lstStyle/>
          <a:p>
            <a:pPr algn="r"/>
            <a:r>
              <a:rPr lang="ar-SA" u="sng" dirty="0">
                <a:solidFill>
                  <a:srgbClr val="FF0000"/>
                </a:solidFill>
              </a:rPr>
              <a:t>العملي الرابع: الجمل الشرطية: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11560" y="1412776"/>
            <a:ext cx="8247076" cy="5263554"/>
          </a:xfrm>
        </p:spPr>
        <p:txBody>
          <a:bodyPr>
            <a:normAutofit fontScale="70000" lnSpcReduction="20000"/>
          </a:bodyPr>
          <a:lstStyle/>
          <a:p>
            <a:pPr marL="257175" indent="-257175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ar-SA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أنشئ برنامج بلغة الجافا وقم بتسميته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Lab41 </a:t>
            </a:r>
            <a:r>
              <a:rPr lang="ar-SA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يقوم بما يلي:</a:t>
            </a: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يتم ادخال درجة المتدرب في مقرر أساسيات البرمجة من قبل المستخدم.</a:t>
            </a: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إذا كانت درجة المدرب أكبر أو يساوي 60 يطبع نتيجة التيجة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"ناجح" </a:t>
            </a:r>
            <a:r>
              <a:rPr lang="ar-SA" dirty="0">
                <a:latin typeface="Calibri" panose="020F0502020204030204" pitchFamily="34" charset="0"/>
              </a:rPr>
              <a:t>وغير ذلك تكون النتيجة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"راسب"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 .</a:t>
            </a:r>
          </a:p>
          <a:p>
            <a:pPr marL="0" indent="0">
              <a:lnSpc>
                <a:spcPct val="115000"/>
              </a:lnSpc>
              <a:spcAft>
                <a:spcPts val="750"/>
              </a:spcAft>
              <a:buNone/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ar-SA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أنشئ برنامج بلغة الجافا وقم بتسميته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Lab42 </a:t>
            </a:r>
            <a:r>
              <a:rPr lang="ar-SA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يقوم بما يلي:</a:t>
            </a: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</a:rPr>
              <a:t>يتم ادخال درجة المتدرب في مقرر أساسيات البرمجة من قبل المستخدم.</a:t>
            </a:r>
            <a:endParaRPr lang="en-US" dirty="0">
              <a:latin typeface="Calibri" panose="020F0502020204030204" pitchFamily="34" charset="0"/>
            </a:endParaRP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</a:rPr>
              <a:t>اذا كانت الدرجة أكبر من 100 أو أقل من 0 يطبع رسالة </a:t>
            </a:r>
            <a:r>
              <a:rPr lang="ar-SA" b="1" dirty="0">
                <a:latin typeface="Calibri" panose="020F0502020204030204" pitchFamily="34" charset="0"/>
              </a:rPr>
              <a:t>" ادخال خاطئ"</a:t>
            </a:r>
          </a:p>
          <a:p>
            <a:pPr marL="914400"/>
            <a:r>
              <a:rPr lang="ar-SA" sz="3100" dirty="0">
                <a:latin typeface="Calibri" panose="020F0502020204030204" pitchFamily="34" charset="0"/>
              </a:rPr>
              <a:t>إذا كانت الدرجة أكبر أو يساوي 90  يطبع  التقدير </a:t>
            </a:r>
            <a:r>
              <a:rPr lang="en-US" sz="3100" b="1" dirty="0">
                <a:latin typeface="Calibri" panose="020F0502020204030204" pitchFamily="34" charset="0"/>
              </a:rPr>
              <a:t>“A”</a:t>
            </a:r>
          </a:p>
          <a:p>
            <a:pPr marL="914400"/>
            <a:r>
              <a:rPr lang="ar-SA" sz="3100" dirty="0">
                <a:latin typeface="Calibri" panose="020F0502020204030204" pitchFamily="34" charset="0"/>
              </a:rPr>
              <a:t>إذا كانت الدرجة أكبر أو يساوي</a:t>
            </a:r>
            <a:r>
              <a:rPr lang="en-US" sz="3100" dirty="0">
                <a:latin typeface="Calibri" panose="020F0502020204030204" pitchFamily="34" charset="0"/>
              </a:rPr>
              <a:t> 80 </a:t>
            </a:r>
            <a:r>
              <a:rPr lang="ar-SA" sz="3100" dirty="0">
                <a:latin typeface="Calibri" panose="020F0502020204030204" pitchFamily="34" charset="0"/>
              </a:rPr>
              <a:t>  يطبع  التقدير </a:t>
            </a:r>
            <a:r>
              <a:rPr lang="en-US" sz="3100" b="1" dirty="0">
                <a:latin typeface="Calibri" panose="020F0502020204030204" pitchFamily="34" charset="0"/>
              </a:rPr>
              <a:t>“B”</a:t>
            </a:r>
          </a:p>
          <a:p>
            <a:pPr marL="914400"/>
            <a:r>
              <a:rPr lang="ar-SA" sz="3100" dirty="0">
                <a:latin typeface="Calibri" panose="020F0502020204030204" pitchFamily="34" charset="0"/>
              </a:rPr>
              <a:t>إذا كانت الدرجة أكبر أو يساوي</a:t>
            </a:r>
            <a:r>
              <a:rPr lang="en-US" sz="3100" dirty="0">
                <a:latin typeface="Calibri" panose="020F0502020204030204" pitchFamily="34" charset="0"/>
              </a:rPr>
              <a:t> 70 </a:t>
            </a:r>
            <a:r>
              <a:rPr lang="ar-SA" sz="3100" dirty="0">
                <a:latin typeface="Calibri" panose="020F0502020204030204" pitchFamily="34" charset="0"/>
              </a:rPr>
              <a:t>  يطبع  التقدير </a:t>
            </a:r>
            <a:r>
              <a:rPr lang="en-US" sz="3100" b="1" dirty="0">
                <a:latin typeface="Calibri" panose="020F0502020204030204" pitchFamily="34" charset="0"/>
              </a:rPr>
              <a:t>“C”</a:t>
            </a:r>
          </a:p>
          <a:p>
            <a:pPr marL="914400"/>
            <a:r>
              <a:rPr lang="ar-SA" sz="3100" dirty="0">
                <a:latin typeface="Calibri" panose="020F0502020204030204" pitchFamily="34" charset="0"/>
              </a:rPr>
              <a:t>إذا كانت الدرجة أكبر أو يساوي</a:t>
            </a:r>
            <a:r>
              <a:rPr lang="en-US" sz="3100" dirty="0">
                <a:latin typeface="Calibri" panose="020F0502020204030204" pitchFamily="34" charset="0"/>
              </a:rPr>
              <a:t> 60 </a:t>
            </a:r>
            <a:r>
              <a:rPr lang="ar-SA" sz="3100" dirty="0">
                <a:latin typeface="Calibri" panose="020F0502020204030204" pitchFamily="34" charset="0"/>
              </a:rPr>
              <a:t>  يطبع  التقدير </a:t>
            </a:r>
            <a:r>
              <a:rPr lang="en-US" sz="3100" b="1" dirty="0">
                <a:latin typeface="Calibri" panose="020F0502020204030204" pitchFamily="34" charset="0"/>
              </a:rPr>
              <a:t>“D”</a:t>
            </a:r>
          </a:p>
          <a:p>
            <a:pPr marL="914400"/>
            <a:r>
              <a:rPr lang="ar-SA" sz="3100" dirty="0">
                <a:latin typeface="Calibri" panose="020F0502020204030204" pitchFamily="34" charset="0"/>
              </a:rPr>
              <a:t>غير ذلك يطبع </a:t>
            </a:r>
            <a:r>
              <a:rPr lang="en-US" sz="3100" dirty="0">
                <a:latin typeface="Calibri" panose="020F0502020204030204" pitchFamily="34" charset="0"/>
              </a:rPr>
              <a:t> </a:t>
            </a:r>
            <a:r>
              <a:rPr lang="ar-SA" sz="3100" dirty="0">
                <a:latin typeface="Calibri" panose="020F0502020204030204" pitchFamily="34" charset="0"/>
              </a:rPr>
              <a:t>التقدير </a:t>
            </a:r>
            <a:r>
              <a:rPr lang="en-US" sz="3100" dirty="0">
                <a:latin typeface="Calibri" panose="020F0502020204030204" pitchFamily="34" charset="0"/>
              </a:rPr>
              <a:t>“</a:t>
            </a:r>
            <a:r>
              <a:rPr lang="en-US" sz="3100" b="1" dirty="0">
                <a:latin typeface="Calibri" panose="020F0502020204030204" pitchFamily="34" charset="0"/>
              </a:rPr>
              <a:t>F</a:t>
            </a:r>
            <a:r>
              <a:rPr lang="en-US" sz="3100" dirty="0">
                <a:latin typeface="Calibri" panose="020F0502020204030204" pitchFamily="34" charset="0"/>
              </a:rPr>
              <a:t>”</a:t>
            </a: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750"/>
              </a:spcAft>
              <a:buNone/>
            </a:pPr>
            <a:endParaRPr lang="ar-SA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750"/>
              </a:spcAft>
              <a:buNone/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57175" indent="-257175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3326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>
                <a:solidFill>
                  <a:srgbClr val="FF0000"/>
                </a:solidFill>
              </a:rPr>
              <a:t>علامات المقارنة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00200"/>
            <a:ext cx="7704856" cy="42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2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>
                <a:solidFill>
                  <a:srgbClr val="FF0000"/>
                </a:solidFill>
              </a:rPr>
              <a:t>الجمل الشرطيه: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dirty="0"/>
              <a:t>جملة </a:t>
            </a:r>
            <a:r>
              <a:rPr lang="en-US" dirty="0"/>
              <a:t>if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dirty="0"/>
              <a:t>جملة </a:t>
            </a:r>
            <a:r>
              <a:rPr lang="en-US" dirty="0"/>
              <a:t>if else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dirty="0"/>
              <a:t>جملة </a:t>
            </a:r>
            <a:r>
              <a:rPr lang="en-US" dirty="0"/>
              <a:t> if else </a:t>
            </a:r>
            <a:r>
              <a:rPr lang="ar-SA" dirty="0"/>
              <a:t>المتعددة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dirty="0"/>
              <a:t>جملة </a:t>
            </a:r>
            <a:r>
              <a:rPr lang="en-US" dirty="0"/>
              <a:t>switch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7166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>
                <a:solidFill>
                  <a:srgbClr val="FF0000"/>
                </a:solidFill>
              </a:rPr>
              <a:t>الجمل الشرطية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ar-SA" dirty="0"/>
              <a:t>نستخدم الجمل الشرطية عند حاجتنا لاتخاذ قرارات مختلفة حسب شرط معين</a:t>
            </a:r>
          </a:p>
          <a:p>
            <a:r>
              <a:rPr lang="ar-SA" dirty="0"/>
              <a:t>الجمل الشرطية تنفذ فقط عند تحقق شرط معين</a:t>
            </a:r>
            <a:r>
              <a:rPr lang="en-US" dirty="0"/>
              <a:t>.</a:t>
            </a:r>
          </a:p>
          <a:p>
            <a:r>
              <a:rPr lang="ar-SA" dirty="0"/>
              <a:t>لغة الجافا، مثل أي لغة برمجة، تدعم الجمل الشرطية والحلقات</a:t>
            </a:r>
          </a:p>
          <a:p>
            <a:r>
              <a:rPr lang="ar-SA" dirty="0"/>
              <a:t>جافا تقدم أربع جمل من هذه الجمل الشرطية:</a:t>
            </a:r>
          </a:p>
          <a:p>
            <a:pPr marL="0" indent="0">
              <a:buNone/>
            </a:pPr>
            <a:endParaRPr lang="ar-SA" dirty="0"/>
          </a:p>
          <a:p>
            <a:pPr marL="514350" indent="-514350">
              <a:buFont typeface="+mj-lt"/>
              <a:buAutoNum type="arabicParenR"/>
            </a:pPr>
            <a:r>
              <a:rPr lang="ar-SA" dirty="0"/>
              <a:t>جملة </a:t>
            </a:r>
            <a:r>
              <a:rPr lang="en-US" dirty="0">
                <a:solidFill>
                  <a:srgbClr val="FF0000"/>
                </a:solidFill>
              </a:rPr>
              <a:t>if</a:t>
            </a:r>
          </a:p>
          <a:p>
            <a:pPr marL="514350" indent="-514350">
              <a:buFont typeface="+mj-lt"/>
              <a:buAutoNum type="arabicParenR"/>
            </a:pPr>
            <a:r>
              <a:rPr lang="ar-SA" dirty="0"/>
              <a:t>جملة </a:t>
            </a:r>
            <a:r>
              <a:rPr lang="en-US" dirty="0">
                <a:solidFill>
                  <a:srgbClr val="FF0000"/>
                </a:solidFill>
              </a:rPr>
              <a:t>if else</a:t>
            </a:r>
          </a:p>
          <a:p>
            <a:pPr marL="514350" indent="-514350">
              <a:buFont typeface="+mj-lt"/>
              <a:buAutoNum type="arabicParenR"/>
            </a:pPr>
            <a:r>
              <a:rPr lang="ar-SA" dirty="0"/>
              <a:t>جملة 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if else </a:t>
            </a:r>
            <a:r>
              <a:rPr lang="ar-SA" dirty="0">
                <a:solidFill>
                  <a:srgbClr val="FF0000"/>
                </a:solidFill>
              </a:rPr>
              <a:t>المتعددة</a:t>
            </a:r>
          </a:p>
          <a:p>
            <a:pPr marL="514350" indent="-514350">
              <a:buFont typeface="+mj-lt"/>
              <a:buAutoNum type="arabicParenR"/>
            </a:pPr>
            <a:r>
              <a:rPr lang="ar-SA" dirty="0"/>
              <a:t>جملة </a:t>
            </a:r>
            <a:r>
              <a:rPr lang="en-US" dirty="0">
                <a:solidFill>
                  <a:srgbClr val="FF0000"/>
                </a:solidFill>
              </a:rPr>
              <a:t>switch</a:t>
            </a:r>
            <a:endParaRPr lang="ar-S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ar-SA" dirty="0"/>
          </a:p>
          <a:p>
            <a:pPr marL="0" indent="0">
              <a:buNone/>
            </a:pPr>
            <a:r>
              <a:rPr lang="ar-S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940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جملة </a:t>
            </a:r>
            <a:r>
              <a:rPr lang="en-US" dirty="0"/>
              <a:t>if </a:t>
            </a:r>
            <a:r>
              <a:rPr lang="ar-SA" dirty="0"/>
              <a:t> هي أبسط الجمل الشرطية فهي تحتوي على شرط، عند تحققه ينفذ أمر معين.</a:t>
            </a:r>
          </a:p>
          <a:p>
            <a:r>
              <a:rPr lang="ar-SA" dirty="0"/>
              <a:t>تستخدم اذا كان هناك </a:t>
            </a:r>
            <a:r>
              <a:rPr lang="ar-SA" dirty="0">
                <a:solidFill>
                  <a:srgbClr val="FF0000"/>
                </a:solidFill>
              </a:rPr>
              <a:t>شرط واحد </a:t>
            </a:r>
            <a:r>
              <a:rPr lang="ar-SA" dirty="0"/>
              <a:t>فقط.</a:t>
            </a:r>
          </a:p>
          <a:p>
            <a:r>
              <a:rPr lang="en-US" dirty="0"/>
              <a:t>if </a:t>
            </a:r>
            <a:r>
              <a:rPr lang="ar-SA" dirty="0"/>
              <a:t> في اللغة العربية تعني " إذا ". </a:t>
            </a:r>
          </a:p>
          <a:p>
            <a:r>
              <a:rPr lang="ar-SA" dirty="0"/>
              <a:t>الجملة الشرطية </a:t>
            </a:r>
            <a:r>
              <a:rPr lang="en-US" dirty="0"/>
              <a:t>IF </a:t>
            </a:r>
            <a:r>
              <a:rPr lang="ar-SA" dirty="0"/>
              <a:t>هي أحد أهم الأدوات في البرمجة بشكل عام، و عن طريقها نستطيع تحديد ما اذا كانت حالة معينة صحيحة </a:t>
            </a:r>
            <a:r>
              <a:rPr lang="en-US" dirty="0"/>
              <a:t> True </a:t>
            </a:r>
            <a:r>
              <a:rPr lang="ar-SA" dirty="0"/>
              <a:t>أو خاطئة </a:t>
            </a:r>
            <a:r>
              <a:rPr lang="en-US" dirty="0"/>
              <a:t>False.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7682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عنصر نائب لرقم الشريحة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744917D1-E5C1-4433-BD7B-7EA80B07FB5D}" type="slidenum">
              <a:rPr lang="en-US"/>
              <a:pPr/>
              <a:t>7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75110"/>
            <a:ext cx="7886700" cy="541169"/>
          </a:xfrm>
        </p:spPr>
        <p:txBody>
          <a:bodyPr>
            <a:normAutofit fontScale="90000"/>
          </a:bodyPr>
          <a:lstStyle/>
          <a:p>
            <a:pPr algn="ctr"/>
            <a:r>
              <a:rPr lang="ar-SA" dirty="0">
                <a:solidFill>
                  <a:srgbClr val="FF0000"/>
                </a:solidFill>
              </a:rPr>
              <a:t>طريقة عمل </a:t>
            </a:r>
            <a:r>
              <a:rPr lang="en-US" dirty="0">
                <a:solidFill>
                  <a:srgbClr val="FF0000"/>
                </a:solidFill>
              </a:rPr>
              <a:t>if</a:t>
            </a:r>
          </a:p>
        </p:txBody>
      </p:sp>
      <p:grpSp>
        <p:nvGrpSpPr>
          <p:cNvPr id="3" name="مجموعة 2"/>
          <p:cNvGrpSpPr/>
          <p:nvPr/>
        </p:nvGrpSpPr>
        <p:grpSpPr>
          <a:xfrm>
            <a:off x="3714751" y="1885950"/>
            <a:ext cx="1543050" cy="1348064"/>
            <a:chOff x="4953001" y="1371600"/>
            <a:chExt cx="2057400" cy="1797418"/>
          </a:xfrm>
        </p:grpSpPr>
        <p:sp>
          <p:nvSpPr>
            <p:cNvPr id="100356" name="AutoShape 4"/>
            <p:cNvSpPr>
              <a:spLocks noChangeArrowheads="1"/>
            </p:cNvSpPr>
            <p:nvPr/>
          </p:nvSpPr>
          <p:spPr bwMode="auto">
            <a:xfrm>
              <a:off x="4953001" y="2057400"/>
              <a:ext cx="2057400" cy="1066800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 sz="1350"/>
            </a:p>
          </p:txBody>
        </p:sp>
        <p:sp>
          <p:nvSpPr>
            <p:cNvPr id="100357" name="Text Box 5"/>
            <p:cNvSpPr txBox="1">
              <a:spLocks noChangeArrowheads="1"/>
            </p:cNvSpPr>
            <p:nvPr/>
          </p:nvSpPr>
          <p:spPr bwMode="auto">
            <a:xfrm>
              <a:off x="5475950" y="2338021"/>
              <a:ext cx="96864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ar-SA" sz="2100" b="1" dirty="0">
                  <a:latin typeface="Arial Unicode MS" panose="020B0604020202020204" pitchFamily="34" charset="-128"/>
                </a:rPr>
                <a:t>الشرط</a:t>
              </a:r>
              <a:endParaRPr lang="en-US" sz="1350" b="1" dirty="0">
                <a:latin typeface="Arial Unicode MS" panose="020B0604020202020204" pitchFamily="34" charset="-128"/>
              </a:endParaRPr>
            </a:p>
            <a:p>
              <a:pPr algn="ctr"/>
              <a:endParaRPr lang="en-US" sz="1350" dirty="0">
                <a:latin typeface="Arial Unicode MS" panose="020B0604020202020204" pitchFamily="34" charset="-128"/>
              </a:endParaRPr>
            </a:p>
          </p:txBody>
        </p:sp>
        <p:cxnSp>
          <p:nvCxnSpPr>
            <p:cNvPr id="100358" name="AutoShape 6"/>
            <p:cNvCxnSpPr>
              <a:cxnSpLocks noChangeShapeType="1"/>
            </p:cNvCxnSpPr>
            <p:nvPr/>
          </p:nvCxnSpPr>
          <p:spPr bwMode="auto">
            <a:xfrm>
              <a:off x="5981701" y="1371600"/>
              <a:ext cx="0" cy="685800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مجموعة 23"/>
          <p:cNvGrpSpPr/>
          <p:nvPr/>
        </p:nvGrpSpPr>
        <p:grpSpPr>
          <a:xfrm>
            <a:off x="3886200" y="3815973"/>
            <a:ext cx="1200150" cy="415498"/>
            <a:chOff x="5181600" y="3944960"/>
            <a:chExt cx="1600200" cy="553996"/>
          </a:xfrm>
        </p:grpSpPr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5181600" y="4038600"/>
              <a:ext cx="1600200" cy="3810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 sz="1350"/>
            </a:p>
          </p:txBody>
        </p:sp>
        <p:sp>
          <p:nvSpPr>
            <p:cNvPr id="100362" name="Text Box 10"/>
            <p:cNvSpPr txBox="1">
              <a:spLocks noChangeArrowheads="1"/>
            </p:cNvSpPr>
            <p:nvPr/>
          </p:nvSpPr>
          <p:spPr bwMode="auto">
            <a:xfrm>
              <a:off x="5493900" y="3944960"/>
              <a:ext cx="977191" cy="55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ar-SA" sz="2100" b="1" dirty="0">
                  <a:latin typeface="Arial Unicode MS" panose="020B0604020202020204" pitchFamily="34" charset="-128"/>
                </a:rPr>
                <a:t>الجملة</a:t>
              </a:r>
              <a:endParaRPr lang="en-US" sz="2100" dirty="0">
                <a:latin typeface="Arial Unicode MS" panose="020B0604020202020204" pitchFamily="34" charset="-128"/>
              </a:endParaRPr>
            </a:p>
          </p:txBody>
        </p:sp>
      </p:grpSp>
      <p:grpSp>
        <p:nvGrpSpPr>
          <p:cNvPr id="26" name="مجموعة 25"/>
          <p:cNvGrpSpPr/>
          <p:nvPr/>
        </p:nvGrpSpPr>
        <p:grpSpPr>
          <a:xfrm>
            <a:off x="4486275" y="3200400"/>
            <a:ext cx="737026" cy="685800"/>
            <a:chOff x="5981700" y="3124200"/>
            <a:chExt cx="982701" cy="914400"/>
          </a:xfrm>
        </p:grpSpPr>
        <p:cxnSp>
          <p:nvCxnSpPr>
            <p:cNvPr id="100363" name="AutoShape 11"/>
            <p:cNvCxnSpPr>
              <a:cxnSpLocks noChangeShapeType="1"/>
              <a:stCxn id="100356" idx="2"/>
              <a:endCxn id="100361" idx="0"/>
            </p:cNvCxnSpPr>
            <p:nvPr/>
          </p:nvCxnSpPr>
          <p:spPr bwMode="auto">
            <a:xfrm>
              <a:off x="5981700" y="3124200"/>
              <a:ext cx="0" cy="914400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0364" name="Text Box 12"/>
            <p:cNvSpPr txBox="1">
              <a:spLocks noChangeArrowheads="1"/>
            </p:cNvSpPr>
            <p:nvPr/>
          </p:nvSpPr>
          <p:spPr bwMode="auto">
            <a:xfrm>
              <a:off x="6066292" y="3271643"/>
              <a:ext cx="89810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ar-SA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صحيح</a:t>
              </a:r>
              <a:endParaRPr lang="en-US" sz="1350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grpSp>
        <p:nvGrpSpPr>
          <p:cNvPr id="27" name="مجموعة 26"/>
          <p:cNvGrpSpPr/>
          <p:nvPr/>
        </p:nvGrpSpPr>
        <p:grpSpPr>
          <a:xfrm>
            <a:off x="3802856" y="4161236"/>
            <a:ext cx="1200150" cy="1171515"/>
            <a:chOff x="5070475" y="4405314"/>
            <a:chExt cx="1600200" cy="1562020"/>
          </a:xfrm>
        </p:grpSpPr>
        <p:cxnSp>
          <p:nvCxnSpPr>
            <p:cNvPr id="100359" name="AutoShape 7"/>
            <p:cNvCxnSpPr>
              <a:cxnSpLocks noChangeShapeType="1"/>
            </p:cNvCxnSpPr>
            <p:nvPr/>
          </p:nvCxnSpPr>
          <p:spPr bwMode="auto">
            <a:xfrm>
              <a:off x="5981700" y="4405314"/>
              <a:ext cx="0" cy="1081087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070475" y="5586334"/>
              <a:ext cx="1600200" cy="3810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ar-SA" b="1" dirty="0">
                  <a:latin typeface="Arial Unicode MS" panose="020B0604020202020204" pitchFamily="34" charset="-128"/>
                </a:rPr>
                <a:t>خروج</a:t>
              </a:r>
              <a:endParaRPr lang="ar-SA" sz="1350" b="1" dirty="0">
                <a:latin typeface="Arial Unicode MS" panose="020B0604020202020204" pitchFamily="34" charset="-128"/>
              </a:endParaRPr>
            </a:p>
          </p:txBody>
        </p:sp>
      </p:grp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802856" y="1562726"/>
            <a:ext cx="1200150" cy="28575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ar-SA" b="1" dirty="0">
                <a:latin typeface="Arial Unicode MS" panose="020B0604020202020204" pitchFamily="34" charset="-128"/>
              </a:rPr>
              <a:t>بداية</a:t>
            </a:r>
            <a:endParaRPr lang="ar-SA" sz="1350" b="1" dirty="0">
              <a:latin typeface="Arial Unicode MS" panose="020B0604020202020204" pitchFamily="34" charset="-128"/>
            </a:endParaRPr>
          </a:p>
        </p:txBody>
      </p:sp>
      <p:grpSp>
        <p:nvGrpSpPr>
          <p:cNvPr id="25" name="مجموعة 24"/>
          <p:cNvGrpSpPr/>
          <p:nvPr/>
        </p:nvGrpSpPr>
        <p:grpSpPr>
          <a:xfrm>
            <a:off x="5086350" y="2476977"/>
            <a:ext cx="1028700" cy="2712899"/>
            <a:chOff x="6781800" y="2159635"/>
            <a:chExt cx="1371600" cy="3617199"/>
          </a:xfrm>
        </p:grpSpPr>
        <p:sp>
          <p:nvSpPr>
            <p:cNvPr id="100366" name="Text Box 14"/>
            <p:cNvSpPr txBox="1">
              <a:spLocks noChangeArrowheads="1"/>
            </p:cNvSpPr>
            <p:nvPr/>
          </p:nvSpPr>
          <p:spPr bwMode="auto">
            <a:xfrm>
              <a:off x="7284580" y="2159635"/>
              <a:ext cx="816891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ar-SA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خاطئ</a:t>
              </a:r>
              <a:endParaRPr lang="en-US" sz="1350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  <p:cxnSp>
          <p:nvCxnSpPr>
            <p:cNvPr id="13" name="رابط مستقيم 12"/>
            <p:cNvCxnSpPr/>
            <p:nvPr/>
          </p:nvCxnSpPr>
          <p:spPr>
            <a:xfrm>
              <a:off x="8153400" y="2590800"/>
              <a:ext cx="0" cy="31860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رابط كسهم مستقيم 20"/>
            <p:cNvCxnSpPr/>
            <p:nvPr/>
          </p:nvCxnSpPr>
          <p:spPr>
            <a:xfrm flipH="1">
              <a:off x="6781800" y="5776834"/>
              <a:ext cx="1371600" cy="0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رابط مستقيم 22"/>
            <p:cNvCxnSpPr>
              <a:stCxn id="100356" idx="3"/>
            </p:cNvCxnSpPr>
            <p:nvPr/>
          </p:nvCxnSpPr>
          <p:spPr>
            <a:xfrm>
              <a:off x="7010401" y="2590800"/>
              <a:ext cx="1142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38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>
                <a:solidFill>
                  <a:srgbClr val="FF0000"/>
                </a:solidFill>
              </a:rPr>
              <a:t>1- قاعدة  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76875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مستطيل 2"/>
          <p:cNvSpPr/>
          <p:nvPr/>
        </p:nvSpPr>
        <p:spPr>
          <a:xfrm>
            <a:off x="3347864" y="5589240"/>
            <a:ext cx="54006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/>
              <a:t>اذا كان الشرط صحيح يتم التنفيذ</a:t>
            </a:r>
          </a:p>
          <a:p>
            <a:pPr algn="ctr"/>
            <a:r>
              <a:rPr lang="ar-SA" sz="2800" b="1" dirty="0"/>
              <a:t>اذا كان الشرط غير صحيح لا</a:t>
            </a:r>
            <a:r>
              <a:rPr lang="en-US" sz="2800" b="1" dirty="0"/>
              <a:t> </a:t>
            </a:r>
            <a:r>
              <a:rPr lang="ar-SA" sz="2800" b="1" dirty="0"/>
              <a:t>يتم تنفيذ شيء</a:t>
            </a:r>
          </a:p>
        </p:txBody>
      </p:sp>
    </p:spTree>
    <p:extLst>
      <p:ext uri="{BB962C8B-B14F-4D97-AF65-F5344CB8AC3E}">
        <p14:creationId xmlns:p14="http://schemas.microsoft.com/office/powerpoint/2010/main" val="80150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>
                <a:solidFill>
                  <a:srgbClr val="FF0000"/>
                </a:solidFill>
              </a:rPr>
              <a:t>تمرين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قم  بكتابة برنامج يقوم المستخدم بإدخال الراتب اذا كان الراتب اصغر من  3000 يقوم بطباعة العبارة التالية:   «تستحق الدعم»</a:t>
            </a:r>
          </a:p>
        </p:txBody>
      </p:sp>
    </p:spTree>
    <p:extLst>
      <p:ext uri="{BB962C8B-B14F-4D97-AF65-F5344CB8AC3E}">
        <p14:creationId xmlns:p14="http://schemas.microsoft.com/office/powerpoint/2010/main" val="4142286152"/>
      </p:ext>
    </p:extLst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597</Words>
  <Application>Microsoft Office PowerPoint</Application>
  <PresentationFormat>On-screen Show (4:3)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Unicode MS</vt:lpstr>
      <vt:lpstr>Calibri</vt:lpstr>
      <vt:lpstr>Wingdings</vt:lpstr>
      <vt:lpstr>سمة Office</vt:lpstr>
      <vt:lpstr>أساسيات برمجة الحاسب 111برمج</vt:lpstr>
      <vt:lpstr>الجمل الشرطية  </vt:lpstr>
      <vt:lpstr>علامات المقارنة</vt:lpstr>
      <vt:lpstr>الجمل الشرطيه:</vt:lpstr>
      <vt:lpstr>الجمل الشرطية </vt:lpstr>
      <vt:lpstr>if</vt:lpstr>
      <vt:lpstr>طريقة عمل if</vt:lpstr>
      <vt:lpstr>1- قاعدة   if</vt:lpstr>
      <vt:lpstr>تمرين</vt:lpstr>
      <vt:lpstr>خطوات الحل</vt:lpstr>
      <vt:lpstr>2- If else</vt:lpstr>
      <vt:lpstr>If else</vt:lpstr>
      <vt:lpstr>قاعدة   if else</vt:lpstr>
      <vt:lpstr>تمرين</vt:lpstr>
      <vt:lpstr>خطوات الحل</vt:lpstr>
      <vt:lpstr>المتعددةIf else </vt:lpstr>
      <vt:lpstr>المتعددةIf else </vt:lpstr>
      <vt:lpstr>switch</vt:lpstr>
      <vt:lpstr>switch</vt:lpstr>
      <vt:lpstr>العملي الرابع: الجمل الشرطية: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IF ELSE</dc:title>
  <dc:creator>nnn</dc:creator>
  <cp:lastModifiedBy>Acer</cp:lastModifiedBy>
  <cp:revision>38</cp:revision>
  <dcterms:created xsi:type="dcterms:W3CDTF">2014-05-03T19:18:59Z</dcterms:created>
  <dcterms:modified xsi:type="dcterms:W3CDTF">2021-10-07T08:50:37Z</dcterms:modified>
</cp:coreProperties>
</file>