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0" r:id="rId2"/>
    <p:sldMasterId id="2147483672" r:id="rId3"/>
  </p:sldMasterIdLst>
  <p:sldIdLst>
    <p:sldId id="266" r:id="rId4"/>
    <p:sldId id="260" r:id="rId5"/>
    <p:sldId id="267" r:id="rId6"/>
    <p:sldId id="265" r:id="rId7"/>
    <p:sldId id="264" r:id="rId8"/>
    <p:sldId id="259" r:id="rId9"/>
    <p:sldId id="268" r:id="rId10"/>
    <p:sldId id="261" r:id="rId11"/>
    <p:sldId id="269" r:id="rId12"/>
    <p:sldId id="258" r:id="rId13"/>
    <p:sldId id="270" r:id="rId14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9942-D9A7-4B58-BE29-CB8C79EFE3AA}" type="datetimeFigureOut">
              <a:rPr lang="ar-SA" smtClean="0"/>
              <a:t>27/03/1443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F19E-A4AB-4132-8308-561DE2AB667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5778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9942-D9A7-4B58-BE29-CB8C79EFE3AA}" type="datetimeFigureOut">
              <a:rPr lang="ar-SA" smtClean="0"/>
              <a:t>27/03/1443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F19E-A4AB-4132-8308-561DE2AB667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1866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9942-D9A7-4B58-BE29-CB8C79EFE3AA}" type="datetimeFigureOut">
              <a:rPr lang="ar-SA" smtClean="0"/>
              <a:t>27/03/1443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F19E-A4AB-4132-8308-561DE2AB667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86605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27/03/1443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80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27/03/1443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194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27/03/1443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278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27/03/1443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633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27/03/1443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179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27/03/1443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617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27/03/1443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808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27/03/1443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62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9942-D9A7-4B58-BE29-CB8C79EFE3AA}" type="datetimeFigureOut">
              <a:rPr lang="ar-SA" smtClean="0"/>
              <a:t>27/03/1443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F19E-A4AB-4132-8308-561DE2AB667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31707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27/03/1443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3740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27/03/1443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6743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27/03/1443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645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27/03/1443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04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27/03/1443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8651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27/03/1443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9488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27/03/1443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2891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27/03/1443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3653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27/03/1443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8328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27/03/1443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98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9942-D9A7-4B58-BE29-CB8C79EFE3AA}" type="datetimeFigureOut">
              <a:rPr lang="ar-SA" smtClean="0"/>
              <a:t>27/03/1443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F19E-A4AB-4132-8308-561DE2AB667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548788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27/03/1443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4082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27/03/1443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7482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27/03/1443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1296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27/03/1443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30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9942-D9A7-4B58-BE29-CB8C79EFE3AA}" type="datetimeFigureOut">
              <a:rPr lang="ar-SA" smtClean="0"/>
              <a:t>27/03/1443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F19E-A4AB-4132-8308-561DE2AB667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0836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9942-D9A7-4B58-BE29-CB8C79EFE3AA}" type="datetimeFigureOut">
              <a:rPr lang="ar-SA" smtClean="0"/>
              <a:t>27/03/1443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F19E-A4AB-4132-8308-561DE2AB667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6377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9942-D9A7-4B58-BE29-CB8C79EFE3AA}" type="datetimeFigureOut">
              <a:rPr lang="ar-SA" smtClean="0"/>
              <a:t>27/03/1443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F19E-A4AB-4132-8308-561DE2AB667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9944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9942-D9A7-4B58-BE29-CB8C79EFE3AA}" type="datetimeFigureOut">
              <a:rPr lang="ar-SA" smtClean="0"/>
              <a:t>27/03/1443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F19E-A4AB-4132-8308-561DE2AB667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8095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9942-D9A7-4B58-BE29-CB8C79EFE3AA}" type="datetimeFigureOut">
              <a:rPr lang="ar-SA" smtClean="0"/>
              <a:t>27/03/1443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F19E-A4AB-4132-8308-561DE2AB667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6465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9942-D9A7-4B58-BE29-CB8C79EFE3AA}" type="datetimeFigureOut">
              <a:rPr lang="ar-SA" smtClean="0"/>
              <a:t>27/03/1443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F19E-A4AB-4132-8308-561DE2AB667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8054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69942-D9A7-4B58-BE29-CB8C79EFE3AA}" type="datetimeFigureOut">
              <a:rPr lang="ar-SA" smtClean="0"/>
              <a:t>27/03/1443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0F19E-A4AB-4132-8308-561DE2AB667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3108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27/03/1443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31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27/03/1443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71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b="1" dirty="0">
                <a:solidFill>
                  <a:srgbClr val="FF0000"/>
                </a:solidFill>
              </a:rPr>
              <a:t>حلقات التكرار (جمل الدوران)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5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195039" y="0"/>
            <a:ext cx="7886700" cy="929134"/>
          </a:xfrm>
        </p:spPr>
        <p:txBody>
          <a:bodyPr/>
          <a:lstStyle/>
          <a:p>
            <a:pPr algn="r"/>
            <a:r>
              <a:rPr lang="ar-SA" u="sng" dirty="0">
                <a:solidFill>
                  <a:srgbClr val="FF0000"/>
                </a:solidFill>
              </a:rPr>
              <a:t>العملي الرابع: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ar-SA" u="sng" dirty="0">
                <a:solidFill>
                  <a:srgbClr val="FF0000"/>
                </a:solidFill>
              </a:rPr>
              <a:t>جمل </a:t>
            </a:r>
            <a:r>
              <a:rPr lang="ar-SA" u="sng" dirty="0" smtClean="0">
                <a:solidFill>
                  <a:srgbClr val="FF0000"/>
                </a:solidFill>
              </a:rPr>
              <a:t>الدوران (</a:t>
            </a:r>
            <a:r>
              <a:rPr lang="en-US" u="sng" dirty="0" smtClean="0">
                <a:solidFill>
                  <a:srgbClr val="FF0000"/>
                </a:solidFill>
              </a:rPr>
              <a:t>For</a:t>
            </a:r>
            <a:r>
              <a:rPr lang="ar-SA" u="sng" dirty="0" smtClean="0">
                <a:solidFill>
                  <a:srgbClr val="FF0000"/>
                </a:solidFill>
              </a:rPr>
              <a:t>):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135559" y="857839"/>
            <a:ext cx="9761067" cy="5818491"/>
          </a:xfrm>
        </p:spPr>
        <p:txBody>
          <a:bodyPr>
            <a:normAutofit fontScale="62500" lnSpcReduction="20000"/>
          </a:bodyPr>
          <a:lstStyle/>
          <a:p>
            <a:pPr marL="257175" indent="-257175">
              <a:lnSpc>
                <a:spcPct val="115000"/>
              </a:lnSpc>
              <a:spcAft>
                <a:spcPts val="750"/>
              </a:spcAft>
              <a:buFont typeface="+mj-lt"/>
              <a:buAutoNum type="arabicPeriod"/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ar-SA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أنشئ برنامج بلغة الجافا وقم بتسميته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Lab51 </a:t>
            </a:r>
            <a:r>
              <a:rPr lang="ar-SA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يقوم بما يلي:</a:t>
            </a:r>
          </a:p>
          <a:p>
            <a:pPr marL="914400">
              <a:lnSpc>
                <a:spcPct val="115000"/>
              </a:lnSpc>
              <a:spcAft>
                <a:spcPts val="75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</a:rPr>
              <a:t>طباعة الاعداد الصحيحة من 1 الى 10.</a:t>
            </a:r>
          </a:p>
          <a:p>
            <a:pPr marL="914400">
              <a:lnSpc>
                <a:spcPct val="115000"/>
              </a:lnSpc>
              <a:spcAft>
                <a:spcPts val="75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</a:rPr>
              <a:t>طباعة الاعداد الصحيحة من 10 الى 1.</a:t>
            </a:r>
          </a:p>
          <a:p>
            <a:pPr marL="914400">
              <a:lnSpc>
                <a:spcPct val="115000"/>
              </a:lnSpc>
              <a:spcAft>
                <a:spcPts val="75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</a:rPr>
              <a:t>طباعة الاعداد الصحيحة الفردية من 1 الى 10.</a:t>
            </a:r>
          </a:p>
          <a:p>
            <a:pPr marL="914400">
              <a:lnSpc>
                <a:spcPct val="115000"/>
              </a:lnSpc>
              <a:spcAft>
                <a:spcPts val="75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</a:rPr>
              <a:t>طباعة الاعداد الصحيحة الزوجية من 1 الى 10.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750"/>
              </a:spcAft>
              <a:buNone/>
            </a:pPr>
            <a:r>
              <a:rPr lang="ar-SA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 أنشئ برنامج بلغة الجافا وقم بتسميته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Lab52 </a:t>
            </a:r>
            <a:r>
              <a:rPr lang="ar-SA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يقوم بما يلي:</a:t>
            </a:r>
          </a:p>
          <a:p>
            <a:pPr marL="914400">
              <a:lnSpc>
                <a:spcPct val="115000"/>
              </a:lnSpc>
              <a:spcAft>
                <a:spcPts val="750"/>
              </a:spcAft>
            </a:pPr>
            <a:r>
              <a:rPr lang="ar-SA" dirty="0">
                <a:latin typeface="Calibri" panose="020F0502020204030204" pitchFamily="34" charset="0"/>
              </a:rPr>
              <a:t>يتم ادخال درجة المتدرب في مقرر أساسيات البرمجة من قبل المستخدم.</a:t>
            </a:r>
            <a:endParaRPr lang="en-US" dirty="0">
              <a:latin typeface="Calibri" panose="020F0502020204030204" pitchFamily="34" charset="0"/>
            </a:endParaRPr>
          </a:p>
          <a:p>
            <a:pPr marL="914400">
              <a:lnSpc>
                <a:spcPct val="115000"/>
              </a:lnSpc>
              <a:spcAft>
                <a:spcPts val="750"/>
              </a:spcAft>
            </a:pPr>
            <a:r>
              <a:rPr lang="ar-SA" dirty="0">
                <a:latin typeface="Calibri" panose="020F0502020204030204" pitchFamily="34" charset="0"/>
              </a:rPr>
              <a:t>اذا كانت الدرجة أكبر من 100 أو أقل من 0 يطبع رسالة </a:t>
            </a:r>
            <a:r>
              <a:rPr lang="ar-SA" b="1" dirty="0">
                <a:latin typeface="Calibri" panose="020F0502020204030204" pitchFamily="34" charset="0"/>
              </a:rPr>
              <a:t>" ادخال خاطئ"</a:t>
            </a:r>
          </a:p>
          <a:p>
            <a:pPr marL="914400"/>
            <a:r>
              <a:rPr lang="ar-SA" sz="3200" dirty="0">
                <a:latin typeface="Calibri" panose="020F0502020204030204" pitchFamily="34" charset="0"/>
              </a:rPr>
              <a:t>إذا كانت الدرجة أكبر أو يساوي 90  يطبع  التقدير </a:t>
            </a:r>
            <a:r>
              <a:rPr lang="en-US" sz="3200" b="1" dirty="0">
                <a:latin typeface="Calibri" panose="020F0502020204030204" pitchFamily="34" charset="0"/>
              </a:rPr>
              <a:t>“A”</a:t>
            </a:r>
          </a:p>
          <a:p>
            <a:pPr marL="914400"/>
            <a:r>
              <a:rPr lang="ar-SA" sz="3200" dirty="0">
                <a:latin typeface="Calibri" panose="020F0502020204030204" pitchFamily="34" charset="0"/>
              </a:rPr>
              <a:t>إذا كانت الدرجة أكبر أو يساوي</a:t>
            </a:r>
            <a:r>
              <a:rPr lang="en-US" sz="3200" dirty="0">
                <a:latin typeface="Calibri" panose="020F0502020204030204" pitchFamily="34" charset="0"/>
              </a:rPr>
              <a:t> 80 </a:t>
            </a:r>
            <a:r>
              <a:rPr lang="ar-SA" sz="3200" dirty="0">
                <a:latin typeface="Calibri" panose="020F0502020204030204" pitchFamily="34" charset="0"/>
              </a:rPr>
              <a:t>  يطبع  التقدير </a:t>
            </a:r>
            <a:r>
              <a:rPr lang="en-US" sz="3200" b="1" dirty="0">
                <a:latin typeface="Calibri" panose="020F0502020204030204" pitchFamily="34" charset="0"/>
              </a:rPr>
              <a:t>“B”</a:t>
            </a:r>
          </a:p>
          <a:p>
            <a:pPr marL="914400"/>
            <a:r>
              <a:rPr lang="ar-SA" sz="3200" dirty="0">
                <a:latin typeface="Calibri" panose="020F0502020204030204" pitchFamily="34" charset="0"/>
              </a:rPr>
              <a:t>إذا كانت الدرجة أكبر أو يساوي</a:t>
            </a:r>
            <a:r>
              <a:rPr lang="en-US" sz="3200" dirty="0">
                <a:latin typeface="Calibri" panose="020F0502020204030204" pitchFamily="34" charset="0"/>
              </a:rPr>
              <a:t> 70 </a:t>
            </a:r>
            <a:r>
              <a:rPr lang="ar-SA" sz="3200" dirty="0">
                <a:latin typeface="Calibri" panose="020F0502020204030204" pitchFamily="34" charset="0"/>
              </a:rPr>
              <a:t>  يطبع  التقدير </a:t>
            </a:r>
            <a:r>
              <a:rPr lang="en-US" sz="3200" b="1" dirty="0">
                <a:latin typeface="Calibri" panose="020F0502020204030204" pitchFamily="34" charset="0"/>
              </a:rPr>
              <a:t>“C”</a:t>
            </a:r>
          </a:p>
          <a:p>
            <a:pPr marL="914400"/>
            <a:r>
              <a:rPr lang="ar-SA" sz="3200" dirty="0">
                <a:latin typeface="Calibri" panose="020F0502020204030204" pitchFamily="34" charset="0"/>
              </a:rPr>
              <a:t>إذا كانت الدرجة أكبر أو يساوي</a:t>
            </a:r>
            <a:r>
              <a:rPr lang="en-US" sz="3200" dirty="0">
                <a:latin typeface="Calibri" panose="020F0502020204030204" pitchFamily="34" charset="0"/>
              </a:rPr>
              <a:t> 60 </a:t>
            </a:r>
            <a:r>
              <a:rPr lang="ar-SA" sz="3200" dirty="0">
                <a:latin typeface="Calibri" panose="020F0502020204030204" pitchFamily="34" charset="0"/>
              </a:rPr>
              <a:t>  يطبع  التقدير </a:t>
            </a:r>
            <a:r>
              <a:rPr lang="en-US" sz="3200" b="1" dirty="0">
                <a:latin typeface="Calibri" panose="020F0502020204030204" pitchFamily="34" charset="0"/>
              </a:rPr>
              <a:t>“D”</a:t>
            </a:r>
          </a:p>
          <a:p>
            <a:pPr marL="914400"/>
            <a:r>
              <a:rPr lang="ar-SA" sz="3200" dirty="0">
                <a:latin typeface="Calibri" panose="020F0502020204030204" pitchFamily="34" charset="0"/>
              </a:rPr>
              <a:t>غير ذلك يطبع 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ar-SA" sz="3200" dirty="0">
                <a:latin typeface="Calibri" panose="020F0502020204030204" pitchFamily="34" charset="0"/>
              </a:rPr>
              <a:t>التقدير </a:t>
            </a:r>
            <a:r>
              <a:rPr lang="en-US" sz="3200" dirty="0">
                <a:latin typeface="Calibri" panose="020F0502020204030204" pitchFamily="34" charset="0"/>
              </a:rPr>
              <a:t>“</a:t>
            </a:r>
            <a:r>
              <a:rPr lang="en-US" sz="3200" b="1" dirty="0">
                <a:latin typeface="Calibri" panose="020F0502020204030204" pitchFamily="34" charset="0"/>
              </a:rPr>
              <a:t>F</a:t>
            </a:r>
            <a:r>
              <a:rPr lang="en-US" sz="3200" dirty="0">
                <a:latin typeface="Calibri" panose="020F0502020204030204" pitchFamily="34" charset="0"/>
              </a:rPr>
              <a:t>”</a:t>
            </a:r>
          </a:p>
          <a:p>
            <a:pPr marL="914400"/>
            <a:r>
              <a:rPr lang="ar-SA" sz="3200" dirty="0">
                <a:latin typeface="Calibri" panose="020F0502020204030204" pitchFamily="34" charset="0"/>
              </a:rPr>
              <a:t>يكرر الادخال لعدد 5 متدربين</a:t>
            </a:r>
            <a:endParaRPr lang="en-US" sz="3200" dirty="0">
              <a:latin typeface="Calibri" panose="020F0502020204030204" pitchFamily="34" charset="0"/>
            </a:endParaRPr>
          </a:p>
          <a:p>
            <a:pPr marL="914400">
              <a:lnSpc>
                <a:spcPct val="115000"/>
              </a:lnSpc>
              <a:spcAft>
                <a:spcPts val="750"/>
              </a:spcAft>
            </a:pPr>
            <a:endParaRPr lang="ar-SA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00" indent="0">
              <a:lnSpc>
                <a:spcPct val="115000"/>
              </a:lnSpc>
              <a:spcAft>
                <a:spcPts val="750"/>
              </a:spcAft>
              <a:buNone/>
            </a:pPr>
            <a:endParaRPr lang="ar-SA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14400">
              <a:lnSpc>
                <a:spcPct val="115000"/>
              </a:lnSpc>
              <a:spcAft>
                <a:spcPts val="750"/>
              </a:spcAft>
            </a:pPr>
            <a:endParaRPr lang="ar-SA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14400">
              <a:lnSpc>
                <a:spcPct val="115000"/>
              </a:lnSpc>
              <a:spcAft>
                <a:spcPts val="750"/>
              </a:spcAft>
            </a:pPr>
            <a:endParaRPr lang="ar-SA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750"/>
              </a:spcAft>
              <a:buNone/>
            </a:pPr>
            <a:endParaRPr lang="ar-SA" dirty="0">
              <a:latin typeface="Calibri" panose="020F050202020403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750"/>
              </a:spcAft>
              <a:buNone/>
            </a:pPr>
            <a:endParaRPr lang="ar-SA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750"/>
              </a:spcAft>
              <a:buNone/>
            </a:pPr>
            <a:endParaRPr lang="ar-SA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750"/>
              </a:spcAft>
            </a:pPr>
            <a:endParaRPr lang="ar-SA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750"/>
              </a:spcAft>
            </a:pPr>
            <a:endParaRPr lang="ar-SA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57175" indent="-257175">
              <a:lnSpc>
                <a:spcPct val="115000"/>
              </a:lnSpc>
              <a:spcAft>
                <a:spcPts val="750"/>
              </a:spcAft>
              <a:buFont typeface="+mj-lt"/>
              <a:buAutoNum type="arabicPeriod"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23326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195039" y="0"/>
            <a:ext cx="7886700" cy="929134"/>
          </a:xfrm>
        </p:spPr>
        <p:txBody>
          <a:bodyPr/>
          <a:lstStyle/>
          <a:p>
            <a:pPr algn="r"/>
            <a:r>
              <a:rPr lang="ar-SA" u="sng" dirty="0">
                <a:solidFill>
                  <a:srgbClr val="FF0000"/>
                </a:solidFill>
              </a:rPr>
              <a:t>العملي </a:t>
            </a:r>
            <a:r>
              <a:rPr lang="ar-SA" u="sng" dirty="0" smtClean="0">
                <a:solidFill>
                  <a:srgbClr val="FF0000"/>
                </a:solidFill>
              </a:rPr>
              <a:t>الخامس:</a:t>
            </a:r>
            <a:r>
              <a:rPr lang="en-US" u="sng" dirty="0" smtClean="0">
                <a:solidFill>
                  <a:srgbClr val="FF0000"/>
                </a:solidFill>
              </a:rPr>
              <a:t> </a:t>
            </a:r>
            <a:r>
              <a:rPr lang="ar-SA" u="sng" dirty="0">
                <a:solidFill>
                  <a:srgbClr val="FF0000"/>
                </a:solidFill>
              </a:rPr>
              <a:t>جمل </a:t>
            </a:r>
            <a:r>
              <a:rPr lang="ar-SA" u="sng" dirty="0" smtClean="0">
                <a:solidFill>
                  <a:srgbClr val="FF0000"/>
                </a:solidFill>
              </a:rPr>
              <a:t>الدوران (</a:t>
            </a:r>
            <a:r>
              <a:rPr lang="en-US" u="sng" dirty="0" smtClean="0">
                <a:solidFill>
                  <a:srgbClr val="FF0000"/>
                </a:solidFill>
              </a:rPr>
              <a:t>While</a:t>
            </a:r>
            <a:r>
              <a:rPr lang="ar-SA" u="sng" dirty="0" smtClean="0">
                <a:solidFill>
                  <a:srgbClr val="FF0000"/>
                </a:solidFill>
              </a:rPr>
              <a:t>):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135559" y="857839"/>
            <a:ext cx="9761067" cy="5818491"/>
          </a:xfrm>
        </p:spPr>
        <p:txBody>
          <a:bodyPr>
            <a:normAutofit fontScale="62500" lnSpcReduction="20000"/>
          </a:bodyPr>
          <a:lstStyle/>
          <a:p>
            <a:pPr marL="257175" indent="-257175">
              <a:lnSpc>
                <a:spcPct val="115000"/>
              </a:lnSpc>
              <a:spcAft>
                <a:spcPts val="750"/>
              </a:spcAft>
              <a:buFont typeface="+mj-lt"/>
              <a:buAutoNum type="arabicPeriod"/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ar-SA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أنشئ برنامج بلغة الجافا وقم بتسميته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Lab61 </a:t>
            </a:r>
            <a:r>
              <a:rPr lang="ar-SA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يقوم بما يلي:</a:t>
            </a:r>
          </a:p>
          <a:p>
            <a:pPr marL="914400">
              <a:lnSpc>
                <a:spcPct val="115000"/>
              </a:lnSpc>
              <a:spcAft>
                <a:spcPts val="75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</a:rPr>
              <a:t>طباعة الاعداد الصحيحة من 1 الى 10.</a:t>
            </a:r>
          </a:p>
          <a:p>
            <a:pPr marL="914400">
              <a:lnSpc>
                <a:spcPct val="115000"/>
              </a:lnSpc>
              <a:spcAft>
                <a:spcPts val="75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</a:rPr>
              <a:t>طباعة الاعداد الصحيحة من 10 الى 1.</a:t>
            </a:r>
          </a:p>
          <a:p>
            <a:pPr marL="914400">
              <a:lnSpc>
                <a:spcPct val="115000"/>
              </a:lnSpc>
              <a:spcAft>
                <a:spcPts val="75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</a:rPr>
              <a:t>طباعة الاعداد الصحيحة الفردية من 1 الى 10.</a:t>
            </a:r>
          </a:p>
          <a:p>
            <a:pPr marL="914400">
              <a:lnSpc>
                <a:spcPct val="115000"/>
              </a:lnSpc>
              <a:spcAft>
                <a:spcPts val="75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</a:rPr>
              <a:t>طباعة الاعداد الصحيحة الزوجية من 1 الى 10.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750"/>
              </a:spcAft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</a:rPr>
              <a:t>2</a:t>
            </a:r>
            <a:r>
              <a:rPr lang="ar-SA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ar-SA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أنشئ</a:t>
            </a:r>
            <a:r>
              <a:rPr lang="ar-SA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برنامج بلغة الجافا وقم بتسميته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Lab62 </a:t>
            </a:r>
            <a:r>
              <a:rPr lang="ar-SA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يقوم بما يلي:</a:t>
            </a:r>
          </a:p>
          <a:p>
            <a:pPr marL="914400">
              <a:lnSpc>
                <a:spcPct val="115000"/>
              </a:lnSpc>
              <a:spcAft>
                <a:spcPts val="750"/>
              </a:spcAft>
            </a:pPr>
            <a:r>
              <a:rPr lang="ar-SA" dirty="0">
                <a:latin typeface="Calibri" panose="020F0502020204030204" pitchFamily="34" charset="0"/>
              </a:rPr>
              <a:t>يتم ادخال درجة المتدرب في مقرر أساسيات البرمجة من قبل المستخدم.</a:t>
            </a:r>
            <a:endParaRPr lang="en-US" dirty="0">
              <a:latin typeface="Calibri" panose="020F0502020204030204" pitchFamily="34" charset="0"/>
            </a:endParaRPr>
          </a:p>
          <a:p>
            <a:pPr marL="914400">
              <a:lnSpc>
                <a:spcPct val="115000"/>
              </a:lnSpc>
              <a:spcAft>
                <a:spcPts val="750"/>
              </a:spcAft>
            </a:pPr>
            <a:r>
              <a:rPr lang="ar-SA" dirty="0">
                <a:latin typeface="Calibri" panose="020F0502020204030204" pitchFamily="34" charset="0"/>
              </a:rPr>
              <a:t>اذا كانت الدرجة أكبر من 100 أو أقل من 0 يطبع رسالة </a:t>
            </a:r>
            <a:r>
              <a:rPr lang="ar-SA" b="1" dirty="0">
                <a:latin typeface="Calibri" panose="020F0502020204030204" pitchFamily="34" charset="0"/>
              </a:rPr>
              <a:t>" ادخال خاطئ"</a:t>
            </a:r>
          </a:p>
          <a:p>
            <a:pPr marL="914400"/>
            <a:r>
              <a:rPr lang="ar-SA" sz="3200" dirty="0">
                <a:latin typeface="Calibri" panose="020F0502020204030204" pitchFamily="34" charset="0"/>
              </a:rPr>
              <a:t>إذا كانت الدرجة أكبر أو يساوي 90  يطبع  التقدير </a:t>
            </a:r>
            <a:r>
              <a:rPr lang="en-US" sz="3200" b="1" dirty="0">
                <a:latin typeface="Calibri" panose="020F0502020204030204" pitchFamily="34" charset="0"/>
              </a:rPr>
              <a:t>“A”</a:t>
            </a:r>
          </a:p>
          <a:p>
            <a:pPr marL="914400"/>
            <a:r>
              <a:rPr lang="ar-SA" sz="3200" dirty="0">
                <a:latin typeface="Calibri" panose="020F0502020204030204" pitchFamily="34" charset="0"/>
              </a:rPr>
              <a:t>إذا كانت الدرجة أكبر أو يساوي</a:t>
            </a:r>
            <a:r>
              <a:rPr lang="en-US" sz="3200" dirty="0">
                <a:latin typeface="Calibri" panose="020F0502020204030204" pitchFamily="34" charset="0"/>
              </a:rPr>
              <a:t> 80 </a:t>
            </a:r>
            <a:r>
              <a:rPr lang="ar-SA" sz="3200" dirty="0">
                <a:latin typeface="Calibri" panose="020F0502020204030204" pitchFamily="34" charset="0"/>
              </a:rPr>
              <a:t>  يطبع  التقدير </a:t>
            </a:r>
            <a:r>
              <a:rPr lang="en-US" sz="3200" b="1" dirty="0">
                <a:latin typeface="Calibri" panose="020F0502020204030204" pitchFamily="34" charset="0"/>
              </a:rPr>
              <a:t>“B”</a:t>
            </a:r>
          </a:p>
          <a:p>
            <a:pPr marL="914400"/>
            <a:r>
              <a:rPr lang="ar-SA" sz="3200" dirty="0">
                <a:latin typeface="Calibri" panose="020F0502020204030204" pitchFamily="34" charset="0"/>
              </a:rPr>
              <a:t>إذا كانت الدرجة أكبر أو يساوي</a:t>
            </a:r>
            <a:r>
              <a:rPr lang="en-US" sz="3200" dirty="0">
                <a:latin typeface="Calibri" panose="020F0502020204030204" pitchFamily="34" charset="0"/>
              </a:rPr>
              <a:t> 70 </a:t>
            </a:r>
            <a:r>
              <a:rPr lang="ar-SA" sz="3200" dirty="0">
                <a:latin typeface="Calibri" panose="020F0502020204030204" pitchFamily="34" charset="0"/>
              </a:rPr>
              <a:t>  يطبع  التقدير </a:t>
            </a:r>
            <a:r>
              <a:rPr lang="en-US" sz="3200" b="1" dirty="0">
                <a:latin typeface="Calibri" panose="020F0502020204030204" pitchFamily="34" charset="0"/>
              </a:rPr>
              <a:t>“C”</a:t>
            </a:r>
          </a:p>
          <a:p>
            <a:pPr marL="914400"/>
            <a:r>
              <a:rPr lang="ar-SA" sz="3200" dirty="0">
                <a:latin typeface="Calibri" panose="020F0502020204030204" pitchFamily="34" charset="0"/>
              </a:rPr>
              <a:t>إذا كانت الدرجة أكبر أو يساوي</a:t>
            </a:r>
            <a:r>
              <a:rPr lang="en-US" sz="3200" dirty="0">
                <a:latin typeface="Calibri" panose="020F0502020204030204" pitchFamily="34" charset="0"/>
              </a:rPr>
              <a:t> 60 </a:t>
            </a:r>
            <a:r>
              <a:rPr lang="ar-SA" sz="3200" dirty="0">
                <a:latin typeface="Calibri" panose="020F0502020204030204" pitchFamily="34" charset="0"/>
              </a:rPr>
              <a:t>  يطبع  التقدير </a:t>
            </a:r>
            <a:r>
              <a:rPr lang="en-US" sz="3200" b="1" dirty="0">
                <a:latin typeface="Calibri" panose="020F0502020204030204" pitchFamily="34" charset="0"/>
              </a:rPr>
              <a:t>“D”</a:t>
            </a:r>
          </a:p>
          <a:p>
            <a:pPr marL="914400"/>
            <a:r>
              <a:rPr lang="ar-SA" sz="3200" dirty="0">
                <a:latin typeface="Calibri" panose="020F0502020204030204" pitchFamily="34" charset="0"/>
              </a:rPr>
              <a:t>غير ذلك يطبع 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ar-SA" sz="3200" dirty="0">
                <a:latin typeface="Calibri" panose="020F0502020204030204" pitchFamily="34" charset="0"/>
              </a:rPr>
              <a:t>التقدير </a:t>
            </a:r>
            <a:r>
              <a:rPr lang="en-US" sz="3200" dirty="0">
                <a:latin typeface="Calibri" panose="020F0502020204030204" pitchFamily="34" charset="0"/>
              </a:rPr>
              <a:t>“</a:t>
            </a:r>
            <a:r>
              <a:rPr lang="en-US" sz="3200" b="1" dirty="0">
                <a:latin typeface="Calibri" panose="020F0502020204030204" pitchFamily="34" charset="0"/>
              </a:rPr>
              <a:t>F</a:t>
            </a:r>
            <a:r>
              <a:rPr lang="en-US" sz="3200" dirty="0">
                <a:latin typeface="Calibri" panose="020F0502020204030204" pitchFamily="34" charset="0"/>
              </a:rPr>
              <a:t>”</a:t>
            </a:r>
          </a:p>
          <a:p>
            <a:pPr marL="914400"/>
            <a:r>
              <a:rPr lang="ar-SA" sz="3200" dirty="0">
                <a:latin typeface="Calibri" panose="020F0502020204030204" pitchFamily="34" charset="0"/>
              </a:rPr>
              <a:t>يكرر الادخال لعدد 5 متدربين</a:t>
            </a:r>
            <a:endParaRPr lang="en-US" sz="3200" dirty="0">
              <a:latin typeface="Calibri" panose="020F0502020204030204" pitchFamily="34" charset="0"/>
            </a:endParaRPr>
          </a:p>
          <a:p>
            <a:pPr marL="914400">
              <a:lnSpc>
                <a:spcPct val="115000"/>
              </a:lnSpc>
              <a:spcAft>
                <a:spcPts val="750"/>
              </a:spcAft>
            </a:pPr>
            <a:endParaRPr lang="ar-SA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00" indent="0">
              <a:lnSpc>
                <a:spcPct val="115000"/>
              </a:lnSpc>
              <a:spcAft>
                <a:spcPts val="750"/>
              </a:spcAft>
              <a:buNone/>
            </a:pPr>
            <a:endParaRPr lang="ar-SA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14400">
              <a:lnSpc>
                <a:spcPct val="115000"/>
              </a:lnSpc>
              <a:spcAft>
                <a:spcPts val="750"/>
              </a:spcAft>
            </a:pPr>
            <a:endParaRPr lang="ar-SA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14400">
              <a:lnSpc>
                <a:spcPct val="115000"/>
              </a:lnSpc>
              <a:spcAft>
                <a:spcPts val="750"/>
              </a:spcAft>
            </a:pPr>
            <a:endParaRPr lang="ar-SA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750"/>
              </a:spcAft>
              <a:buNone/>
            </a:pPr>
            <a:endParaRPr lang="ar-SA" dirty="0">
              <a:latin typeface="Calibri" panose="020F050202020403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750"/>
              </a:spcAft>
              <a:buNone/>
            </a:pPr>
            <a:endParaRPr lang="ar-SA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750"/>
              </a:spcAft>
              <a:buNone/>
            </a:pPr>
            <a:endParaRPr lang="ar-SA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750"/>
              </a:spcAft>
            </a:pPr>
            <a:endParaRPr lang="ar-SA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750"/>
              </a:spcAft>
            </a:pPr>
            <a:endParaRPr lang="ar-SA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57175" indent="-257175">
              <a:lnSpc>
                <a:spcPct val="115000"/>
              </a:lnSpc>
              <a:spcAft>
                <a:spcPts val="750"/>
              </a:spcAft>
              <a:buFont typeface="+mj-lt"/>
              <a:buAutoNum type="arabicPeriod"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57611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>
                <a:solidFill>
                  <a:srgbClr val="FF0000"/>
                </a:solidFill>
              </a:rPr>
              <a:t>جمل الدوران في الجافا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ar-SA" dirty="0"/>
              <a:t>الحلقات التكرارية من الأدوات المفيدة لكل مبرمج ليؤدي مهامه المنوطة به ولا غنى عنها أبداً. بل و ربما تُعتبر من أهم الأجزاء في الشفرة التي قد يستخدمها لإزاحة أحمال ثقيلة عنه و رفع سُرعته الإنتاجية.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ar-SA" dirty="0"/>
          </a:p>
          <a:p>
            <a:r>
              <a:rPr lang="ar-SA" dirty="0"/>
              <a:t>أهمية الحلقات التكرارية تتجلى بقوة في ثماني كلمات</a:t>
            </a:r>
            <a:r>
              <a:rPr lang="en-US" dirty="0"/>
              <a:t>:</a:t>
            </a:r>
            <a:endParaRPr lang="ar-SA" dirty="0"/>
          </a:p>
          <a:p>
            <a:pPr marL="0" indent="0" algn="ctr">
              <a:buNone/>
            </a:pPr>
            <a:r>
              <a:rPr lang="en-US" dirty="0"/>
              <a:t>“</a:t>
            </a:r>
            <a:r>
              <a:rPr lang="ar-SA" dirty="0"/>
              <a:t>عدد مبرمجي الجافا الذين لا يستخدمون الحلقات التكرارية = صفر</a:t>
            </a:r>
            <a:r>
              <a:rPr lang="en-US" dirty="0"/>
              <a:t>”</a:t>
            </a:r>
            <a:endParaRPr lang="ar-SA" dirty="0"/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18540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776176"/>
            <a:ext cx="10515600" cy="5794305"/>
          </a:xfrm>
        </p:spPr>
        <p:txBody>
          <a:bodyPr>
            <a:normAutofit fontScale="92500" lnSpcReduction="10000"/>
          </a:bodyPr>
          <a:lstStyle/>
          <a:p>
            <a:r>
              <a:rPr lang="ar-SA" dirty="0">
                <a:solidFill>
                  <a:srgbClr val="FF0000"/>
                </a:solidFill>
              </a:rPr>
              <a:t>الحلقات التكرارية (جمل الدوران) 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ar-SA" dirty="0"/>
              <a:t>هي عبارات برمجية تُستخدم من أجل تنفيذ أجزاء محددة عدة مرات. فبدلاً من تكرار كتابة الشفرة 1000 مرة مثلاً فستكتبها مرة واحدة و تؤدي لك الحلقات التكرارية بقية المهمة من أجلك بعد أن تُحدد لها بعض المُتغيرات مثل عدد التكرارات أو متى تبدأ و متى تتوقف.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ar-SA" dirty="0"/>
              <a:t>وعادة ما تسمى هذه الوسائل بالحلقات التكرارية.</a:t>
            </a:r>
            <a:endParaRPr lang="en-US" dirty="0"/>
          </a:p>
          <a:p>
            <a:pPr marL="0" indent="0" algn="just">
              <a:buNone/>
            </a:pPr>
            <a:endParaRPr lang="ar-SA" dirty="0"/>
          </a:p>
          <a:p>
            <a:r>
              <a:rPr lang="ar-SA" dirty="0"/>
              <a:t>ويوجد العديد من الحلقات التكرارية التي سوف نتناولها بالشرح وهي:</a:t>
            </a:r>
          </a:p>
          <a:p>
            <a:pPr marL="0" indent="0" algn="l" rtl="0">
              <a:buNone/>
            </a:pPr>
            <a:endParaRPr lang="ar-SA" dirty="0"/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1- while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2- for</a:t>
            </a:r>
            <a:endParaRPr lang="ar-SA" dirty="0"/>
          </a:p>
          <a:p>
            <a:r>
              <a:rPr lang="ar-SA" dirty="0"/>
              <a:t>تستطيع </a:t>
            </a:r>
            <a:r>
              <a:rPr lang="en-US" dirty="0"/>
              <a:t>for </a:t>
            </a:r>
            <a:r>
              <a:rPr lang="ar-SA" dirty="0"/>
              <a:t> أن تحل محل  </a:t>
            </a:r>
            <a:r>
              <a:rPr lang="en-US" dirty="0"/>
              <a:t>while</a:t>
            </a:r>
            <a:r>
              <a:rPr lang="ar-SA" dirty="0"/>
              <a:t> كما أن العكس صحيح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231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8025" y="22161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while Loop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8388" name="Group 20"/>
          <p:cNvGrpSpPr>
            <a:grpSpLocks/>
          </p:cNvGrpSpPr>
          <p:nvPr/>
        </p:nvGrpSpPr>
        <p:grpSpPr bwMode="auto">
          <a:xfrm>
            <a:off x="5292725" y="3124200"/>
            <a:ext cx="1600200" cy="1295400"/>
            <a:chOff x="2112" y="1968"/>
            <a:chExt cx="1008" cy="816"/>
          </a:xfrm>
        </p:grpSpPr>
        <p:grpSp>
          <p:nvGrpSpPr>
            <p:cNvPr id="58387" name="Group 19"/>
            <p:cNvGrpSpPr>
              <a:grpSpLocks/>
            </p:cNvGrpSpPr>
            <p:nvPr/>
          </p:nvGrpSpPr>
          <p:grpSpPr bwMode="auto">
            <a:xfrm>
              <a:off x="2112" y="2543"/>
              <a:ext cx="1008" cy="241"/>
              <a:chOff x="2112" y="2543"/>
              <a:chExt cx="1008" cy="241"/>
            </a:xfrm>
          </p:grpSpPr>
          <p:sp>
            <p:nvSpPr>
              <p:cNvPr id="58373" name="Rectangle 5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SA">
                  <a:solidFill>
                    <a:prstClr val="black"/>
                  </a:solidFill>
                </a:endParaRPr>
              </a:p>
            </p:txBody>
          </p:sp>
          <p:sp>
            <p:nvSpPr>
              <p:cNvPr id="58374" name="Text Box 6"/>
              <p:cNvSpPr txBox="1">
                <a:spLocks noChangeArrowheads="1"/>
              </p:cNvSpPr>
              <p:nvPr/>
            </p:nvSpPr>
            <p:spPr bwMode="auto">
              <a:xfrm>
                <a:off x="2410" y="2543"/>
                <a:ext cx="41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ar-SA" b="1" dirty="0">
                    <a:solidFill>
                      <a:prstClr val="black"/>
                    </a:solidFill>
                    <a:latin typeface="Arial Unicode MS" pitchFamily="34" charset="-128"/>
                  </a:rPr>
                  <a:t>الجملة</a:t>
                </a:r>
                <a:endParaRPr lang="en-US" dirty="0">
                  <a:solidFill>
                    <a:prstClr val="black"/>
                  </a:solidFill>
                  <a:latin typeface="Arial Unicode MS" pitchFamily="34" charset="-128"/>
                </a:endParaRPr>
              </a:p>
            </p:txBody>
          </p:sp>
        </p:grpSp>
        <p:cxnSp>
          <p:nvCxnSpPr>
            <p:cNvPr id="58375" name="AutoShape 7"/>
            <p:cNvCxnSpPr>
              <a:cxnSpLocks noChangeShapeType="1"/>
              <a:stCxn id="58380" idx="2"/>
              <a:endCxn id="58373" idx="0"/>
            </p:cNvCxnSpPr>
            <p:nvPr/>
          </p:nvCxnSpPr>
          <p:spPr bwMode="auto">
            <a:xfrm>
              <a:off x="2616" y="1968"/>
              <a:ext cx="0" cy="57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376" name="Text Box 8"/>
            <p:cNvSpPr txBox="1">
              <a:spLocks noChangeArrowheads="1"/>
            </p:cNvSpPr>
            <p:nvPr/>
          </p:nvSpPr>
          <p:spPr bwMode="auto">
            <a:xfrm>
              <a:off x="2682" y="2111"/>
              <a:ext cx="3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ar-SA" b="1" dirty="0">
                  <a:solidFill>
                    <a:srgbClr val="0000FF"/>
                  </a:solidFill>
                  <a:latin typeface="Arial Unicode MS" pitchFamily="34" charset="-128"/>
                </a:rPr>
                <a:t>صح</a:t>
              </a:r>
              <a:endParaRPr lang="en-US" dirty="0">
                <a:solidFill>
                  <a:srgbClr val="0000FF"/>
                </a:solidFill>
                <a:latin typeface="Arial Unicode MS" pitchFamily="34" charset="-128"/>
              </a:endParaRPr>
            </a:p>
          </p:txBody>
        </p:sp>
      </p:grpSp>
      <p:cxnSp>
        <p:nvCxnSpPr>
          <p:cNvPr id="58377" name="AutoShape 9"/>
          <p:cNvCxnSpPr>
            <a:cxnSpLocks noChangeShapeType="1"/>
            <a:stCxn id="58373" idx="1"/>
            <a:endCxn id="58380" idx="1"/>
          </p:cNvCxnSpPr>
          <p:nvPr/>
        </p:nvCxnSpPr>
        <p:spPr bwMode="auto">
          <a:xfrm rot="10800000">
            <a:off x="5064125" y="2590800"/>
            <a:ext cx="228600" cy="1638300"/>
          </a:xfrm>
          <a:prstGeom prst="bentConnector3">
            <a:avLst>
              <a:gd name="adj1" fmla="val 250694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8383" name="Group 15"/>
          <p:cNvGrpSpPr>
            <a:grpSpLocks/>
          </p:cNvGrpSpPr>
          <p:nvPr/>
        </p:nvGrpSpPr>
        <p:grpSpPr bwMode="auto">
          <a:xfrm>
            <a:off x="6032504" y="2590800"/>
            <a:ext cx="1854202" cy="2590800"/>
            <a:chOff x="2578" y="1680"/>
            <a:chExt cx="1168" cy="1584"/>
          </a:xfrm>
        </p:grpSpPr>
        <p:cxnSp>
          <p:nvCxnSpPr>
            <p:cNvPr id="58384" name="AutoShape 16"/>
            <p:cNvCxnSpPr>
              <a:cxnSpLocks noChangeShapeType="1"/>
              <a:stCxn id="58380" idx="3"/>
            </p:cNvCxnSpPr>
            <p:nvPr/>
          </p:nvCxnSpPr>
          <p:spPr bwMode="auto">
            <a:xfrm flipH="1">
              <a:off x="2578" y="1680"/>
              <a:ext cx="638" cy="1584"/>
            </a:xfrm>
            <a:prstGeom prst="bentConnector4">
              <a:avLst>
                <a:gd name="adj1" fmla="val -22569"/>
                <a:gd name="adj2" fmla="val 83458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385" name="Text Box 17"/>
            <p:cNvSpPr txBox="1">
              <a:spLocks noChangeArrowheads="1"/>
            </p:cNvSpPr>
            <p:nvPr/>
          </p:nvSpPr>
          <p:spPr bwMode="auto">
            <a:xfrm>
              <a:off x="3444" y="2114"/>
              <a:ext cx="302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ar-SA" b="1" dirty="0">
                  <a:solidFill>
                    <a:srgbClr val="0000FF"/>
                  </a:solidFill>
                  <a:latin typeface="Arial Unicode MS" pitchFamily="34" charset="-128"/>
                </a:rPr>
                <a:t>خطأ</a:t>
              </a:r>
              <a:endParaRPr lang="en-US" dirty="0">
                <a:solidFill>
                  <a:srgbClr val="0000FF"/>
                </a:solidFill>
                <a:latin typeface="Arial Unicode MS" pitchFamily="34" charset="-128"/>
              </a:endParaRPr>
            </a:p>
          </p:txBody>
        </p:sp>
      </p:grpSp>
      <p:grpSp>
        <p:nvGrpSpPr>
          <p:cNvPr id="58389" name="Group 21"/>
          <p:cNvGrpSpPr>
            <a:grpSpLocks/>
          </p:cNvGrpSpPr>
          <p:nvPr/>
        </p:nvGrpSpPr>
        <p:grpSpPr bwMode="auto">
          <a:xfrm>
            <a:off x="5064125" y="1371600"/>
            <a:ext cx="2057400" cy="1752600"/>
            <a:chOff x="1968" y="864"/>
            <a:chExt cx="1296" cy="1104"/>
          </a:xfrm>
        </p:grpSpPr>
        <p:cxnSp>
          <p:nvCxnSpPr>
            <p:cNvPr id="58382" name="AutoShape 14"/>
            <p:cNvCxnSpPr>
              <a:cxnSpLocks noChangeShapeType="1"/>
              <a:endCxn id="58380" idx="0"/>
            </p:cNvCxnSpPr>
            <p:nvPr/>
          </p:nvCxnSpPr>
          <p:spPr bwMode="auto">
            <a:xfrm>
              <a:off x="2616" y="864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58386" name="Group 18"/>
            <p:cNvGrpSpPr>
              <a:grpSpLocks/>
            </p:cNvGrpSpPr>
            <p:nvPr/>
          </p:nvGrpSpPr>
          <p:grpSpPr bwMode="auto">
            <a:xfrm>
              <a:off x="1968" y="1296"/>
              <a:ext cx="1296" cy="672"/>
              <a:chOff x="1968" y="1296"/>
              <a:chExt cx="1296" cy="672"/>
            </a:xfrm>
          </p:grpSpPr>
          <p:sp>
            <p:nvSpPr>
              <p:cNvPr id="58380" name="AutoShape 12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296" cy="672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SA">
                  <a:solidFill>
                    <a:prstClr val="black"/>
                  </a:solidFill>
                </a:endParaRPr>
              </a:p>
            </p:txBody>
          </p:sp>
          <p:sp>
            <p:nvSpPr>
              <p:cNvPr id="58381" name="Text Box 13"/>
              <p:cNvSpPr txBox="1">
                <a:spLocks noChangeArrowheads="1"/>
              </p:cNvSpPr>
              <p:nvPr/>
            </p:nvSpPr>
            <p:spPr bwMode="auto">
              <a:xfrm>
                <a:off x="2412" y="1516"/>
                <a:ext cx="40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ar-SA" b="1" dirty="0">
                    <a:solidFill>
                      <a:prstClr val="black"/>
                    </a:solidFill>
                    <a:latin typeface="Arial Unicode MS" pitchFamily="34" charset="-128"/>
                  </a:rPr>
                  <a:t>الشرط</a:t>
                </a:r>
                <a:endParaRPr lang="en-US" dirty="0">
                  <a:solidFill>
                    <a:prstClr val="black"/>
                  </a:solidFill>
                  <a:latin typeface="Arial Unicode MS" pitchFamily="34" charset="-128"/>
                </a:endParaRPr>
              </a:p>
            </p:txBody>
          </p:sp>
        </p:grpSp>
      </p:grp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5693483" y="5301486"/>
            <a:ext cx="6415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ar-SA" b="1" dirty="0">
                <a:solidFill>
                  <a:srgbClr val="0000FF"/>
                </a:solidFill>
                <a:latin typeface="Arial Unicode MS" pitchFamily="34" charset="-128"/>
              </a:rPr>
              <a:t>خروج</a:t>
            </a:r>
            <a:endParaRPr lang="en-US" dirty="0">
              <a:solidFill>
                <a:srgbClr val="0000FF"/>
              </a:solidFill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953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utoUpdateAnimBg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while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2332037"/>
            <a:ext cx="10972800" cy="45259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ar-SA" dirty="0">
                <a:solidFill>
                  <a:srgbClr val="00B050"/>
                </a:solidFill>
              </a:rPr>
              <a:t>بداية العداد</a:t>
            </a:r>
          </a:p>
          <a:p>
            <a:pPr marL="0" indent="0" algn="ctr">
              <a:buNone/>
            </a:pPr>
            <a:r>
              <a:rPr lang="ar-SA" dirty="0"/>
              <a:t>(</a:t>
            </a:r>
            <a:r>
              <a:rPr lang="ar-SA" dirty="0">
                <a:solidFill>
                  <a:srgbClr val="FF0000"/>
                </a:solidFill>
              </a:rPr>
              <a:t>نهاية العداد</a:t>
            </a:r>
            <a:r>
              <a:rPr lang="en-US" dirty="0"/>
              <a:t>while  (</a:t>
            </a:r>
          </a:p>
          <a:p>
            <a:pPr marL="0" indent="0" algn="ctr">
              <a:buNone/>
            </a:pPr>
            <a:r>
              <a:rPr lang="en-US" dirty="0"/>
              <a:t>   </a:t>
            </a:r>
            <a:r>
              <a:rPr lang="ar-SA" dirty="0">
                <a:solidFill>
                  <a:srgbClr val="00B050"/>
                </a:solidFill>
              </a:rPr>
              <a:t>جملة</a:t>
            </a:r>
            <a:r>
              <a:rPr lang="ar-SA" dirty="0"/>
              <a:t> التنفيذ اذا كان صحيح </a:t>
            </a:r>
            <a:r>
              <a:rPr lang="en-US" dirty="0"/>
              <a:t>;</a:t>
            </a:r>
            <a:endParaRPr lang="ar-SA" dirty="0"/>
          </a:p>
          <a:p>
            <a:pPr marL="0" indent="0" algn="ctr">
              <a:buNone/>
            </a:pPr>
            <a:r>
              <a:rPr lang="ar-SA" dirty="0"/>
              <a:t>جملة الزيادة او النقصان</a:t>
            </a:r>
          </a:p>
          <a:p>
            <a:pPr marL="0" indent="0" algn="ctr">
              <a:buNone/>
            </a:pPr>
            <a:endParaRPr lang="ar-SA" dirty="0"/>
          </a:p>
          <a:p>
            <a:pPr marL="0" indent="0" algn="ctr">
              <a:buNone/>
            </a:pPr>
            <a:endParaRPr lang="en-US" dirty="0"/>
          </a:p>
          <a:p>
            <a:r>
              <a:rPr lang="ar-SA" dirty="0"/>
              <a:t>اذا كان </a:t>
            </a:r>
            <a:r>
              <a:rPr lang="ar-SA" dirty="0">
                <a:solidFill>
                  <a:srgbClr val="FF0000"/>
                </a:solidFill>
              </a:rPr>
              <a:t>الشرط</a:t>
            </a:r>
            <a:r>
              <a:rPr lang="ar-SA" dirty="0"/>
              <a:t> صحيح يتم تنفيذ </a:t>
            </a:r>
            <a:r>
              <a:rPr lang="ar-SA" dirty="0">
                <a:solidFill>
                  <a:srgbClr val="00B050"/>
                </a:solidFill>
              </a:rPr>
              <a:t>الجملة</a:t>
            </a:r>
            <a:r>
              <a:rPr lang="ar-SA" dirty="0"/>
              <a:t>.</a:t>
            </a:r>
          </a:p>
          <a:p>
            <a:r>
              <a:rPr lang="ar-SA" dirty="0"/>
              <a:t>يتم تقيم </a:t>
            </a:r>
            <a:r>
              <a:rPr lang="ar-SA" dirty="0">
                <a:solidFill>
                  <a:srgbClr val="FF0000"/>
                </a:solidFill>
              </a:rPr>
              <a:t>الشرط</a:t>
            </a:r>
            <a:r>
              <a:rPr lang="ar-SA" dirty="0"/>
              <a:t> مرة اخرى اذا كان صحيح يتم تنفيذ </a:t>
            </a:r>
            <a:r>
              <a:rPr lang="ar-SA" dirty="0">
                <a:solidFill>
                  <a:srgbClr val="00B050"/>
                </a:solidFill>
              </a:rPr>
              <a:t>الجملة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ar-SA" dirty="0">
                <a:solidFill>
                  <a:srgbClr val="00B050"/>
                </a:solidFill>
              </a:rPr>
              <a:t> </a:t>
            </a:r>
            <a:r>
              <a:rPr lang="ar-SA" dirty="0"/>
              <a:t>وهكذا حتى يكون </a:t>
            </a:r>
            <a:r>
              <a:rPr lang="ar-SA" dirty="0">
                <a:solidFill>
                  <a:srgbClr val="FF0000"/>
                </a:solidFill>
              </a:rPr>
              <a:t>الشرط</a:t>
            </a:r>
            <a:r>
              <a:rPr lang="ar-SA" dirty="0"/>
              <a:t> خطأ فيعمل خروج.</a:t>
            </a:r>
          </a:p>
        </p:txBody>
      </p:sp>
      <p:sp>
        <p:nvSpPr>
          <p:cNvPr id="4" name="مربع نص 3"/>
          <p:cNvSpPr txBox="1"/>
          <p:nvPr/>
        </p:nvSpPr>
        <p:spPr>
          <a:xfrm>
            <a:off x="751113" y="1417638"/>
            <a:ext cx="1041762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ar-SA" sz="2400" dirty="0"/>
              <a:t>تقوم بتكرار عملية معينة أو عدة عمليات  طالما كان  الشرط صحيح</a:t>
            </a:r>
            <a:r>
              <a:rPr lang="en-US" sz="2400" dirty="0"/>
              <a:t> </a:t>
            </a:r>
            <a:r>
              <a:rPr lang="ar-SA" sz="2400" dirty="0"/>
              <a:t> (</a:t>
            </a:r>
            <a:r>
              <a:rPr lang="ar-SA" sz="2400" dirty="0" err="1"/>
              <a:t>یتم</a:t>
            </a:r>
            <a:r>
              <a:rPr lang="ar-SA" sz="2400" dirty="0"/>
              <a:t> اختبار الشرط أولا ) </a:t>
            </a:r>
          </a:p>
        </p:txBody>
      </p:sp>
      <p:sp>
        <p:nvSpPr>
          <p:cNvPr id="5" name="مربع نص 4"/>
          <p:cNvSpPr txBox="1"/>
          <p:nvPr/>
        </p:nvSpPr>
        <p:spPr>
          <a:xfrm>
            <a:off x="7587343" y="1981200"/>
            <a:ext cx="2971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ar-SA" sz="2800" dirty="0">
                <a:solidFill>
                  <a:srgbClr val="0070C0"/>
                </a:solidFill>
              </a:rPr>
              <a:t>طريقة كتابة </a:t>
            </a:r>
            <a:r>
              <a:rPr lang="en-US" sz="2800" dirty="0">
                <a:solidFill>
                  <a:srgbClr val="0070C0"/>
                </a:solidFill>
              </a:rPr>
              <a:t>while</a:t>
            </a:r>
            <a:endParaRPr lang="ar-SA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09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for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/>
              <a:t>تستخدم الحلقة </a:t>
            </a:r>
            <a:r>
              <a:rPr lang="en-US" dirty="0"/>
              <a:t>for </a:t>
            </a:r>
            <a:r>
              <a:rPr lang="ar-SA" dirty="0"/>
              <a:t> لتكرار امر معين عدد من المرات.</a:t>
            </a:r>
          </a:p>
        </p:txBody>
      </p:sp>
    </p:spTree>
    <p:extLst>
      <p:ext uri="{BB962C8B-B14F-4D97-AF65-F5344CB8AC3E}">
        <p14:creationId xmlns:p14="http://schemas.microsoft.com/office/powerpoint/2010/main" val="408431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>
                <a:solidFill>
                  <a:srgbClr val="FF0000"/>
                </a:solidFill>
              </a:rPr>
              <a:t>مكونات الحلقة </a:t>
            </a:r>
            <a:r>
              <a:rPr lang="en-US" dirty="0">
                <a:solidFill>
                  <a:srgbClr val="FF0000"/>
                </a:solidFill>
              </a:rPr>
              <a:t>for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ar-SA" dirty="0"/>
              <a:t>نلاحظ أن هذه الحلقة تتكون من ثلاث أقسام هي:</a:t>
            </a:r>
          </a:p>
          <a:p>
            <a:r>
              <a:rPr lang="ar-SA" dirty="0">
                <a:solidFill>
                  <a:srgbClr val="FF0000"/>
                </a:solidFill>
              </a:rPr>
              <a:t>القيمة الابتدائية (بداية العداد):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ar-SA" dirty="0"/>
              <a:t>نضع في هذا الجزء متغير ونعطيه القيمة الابتدائية التي يبدأ منها التكرار.</a:t>
            </a:r>
          </a:p>
          <a:p>
            <a:r>
              <a:rPr lang="ar-SA" dirty="0">
                <a:solidFill>
                  <a:srgbClr val="FF0000"/>
                </a:solidFill>
              </a:rPr>
              <a:t>الشرط  (نهاية العداد):</a:t>
            </a:r>
          </a:p>
          <a:p>
            <a:pPr marL="0" indent="0">
              <a:buNone/>
            </a:pPr>
            <a:r>
              <a:rPr lang="ar-SA" dirty="0"/>
              <a:t>هنا نضع الشرط الذي يتوقف عنده العد. (نهاية العداد)</a:t>
            </a:r>
          </a:p>
          <a:p>
            <a:r>
              <a:rPr lang="ar-SA" dirty="0">
                <a:solidFill>
                  <a:srgbClr val="FF0000"/>
                </a:solidFill>
              </a:rPr>
              <a:t>مقدار الزيادة او النقصان: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ar-SA" dirty="0"/>
              <a:t>هنا نضع مقدار الزيادة أو النقصان </a:t>
            </a:r>
          </a:p>
          <a:p>
            <a:pPr marL="0" indent="0">
              <a:buNone/>
            </a:pPr>
            <a:endParaRPr lang="ar-SA" dirty="0"/>
          </a:p>
          <a:p>
            <a:pPr marL="0" indent="0">
              <a:buNone/>
            </a:pPr>
            <a:r>
              <a:rPr lang="ar-SA" dirty="0"/>
              <a:t>ونلاحظ هنا أن جملة  </a:t>
            </a:r>
            <a:r>
              <a:rPr lang="en-US" dirty="0"/>
              <a:t>for </a:t>
            </a:r>
            <a:r>
              <a:rPr lang="ar-SA" dirty="0"/>
              <a:t>  لها قوس بداية وقوس نهاية ويتم وضع الأقواس في حالة تكرار أكثر من جملة كما يمكن الاستغناء عن هذه الأقواس في حالة تكرار جملة واحدة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0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>
                <a:solidFill>
                  <a:srgbClr val="FF0000"/>
                </a:solidFill>
              </a:rPr>
              <a:t>طريقة كتابة  </a:t>
            </a:r>
            <a:r>
              <a:rPr lang="en-US" dirty="0">
                <a:solidFill>
                  <a:srgbClr val="FF0000"/>
                </a:solidFill>
              </a:rPr>
              <a:t>for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596770" y="1628801"/>
            <a:ext cx="9083352" cy="4525963"/>
          </a:xfrm>
        </p:spPr>
        <p:txBody>
          <a:bodyPr/>
          <a:lstStyle/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ar-SA" dirty="0"/>
              <a:t>(جملة الزيادة او النقصان; </a:t>
            </a:r>
            <a:r>
              <a:rPr lang="ar-SA" dirty="0">
                <a:solidFill>
                  <a:srgbClr val="00B050"/>
                </a:solidFill>
              </a:rPr>
              <a:t>نهاية العداد </a:t>
            </a:r>
            <a:r>
              <a:rPr lang="ar-SA" dirty="0"/>
              <a:t>; </a:t>
            </a:r>
            <a:r>
              <a:rPr lang="ar-SA" dirty="0">
                <a:solidFill>
                  <a:srgbClr val="00B0F0"/>
                </a:solidFill>
              </a:rPr>
              <a:t>بداية العداد)</a:t>
            </a:r>
            <a:r>
              <a:rPr lang="en-US" dirty="0">
                <a:solidFill>
                  <a:srgbClr val="FF0000"/>
                </a:solidFill>
              </a:rPr>
              <a:t>For </a:t>
            </a:r>
          </a:p>
          <a:p>
            <a:pPr marL="0" indent="0" algn="l">
              <a:buNone/>
            </a:pPr>
            <a:r>
              <a:rPr lang="ar-SA" dirty="0"/>
              <a:t>{  </a:t>
            </a:r>
          </a:p>
          <a:p>
            <a:pPr marL="0" indent="0" algn="l">
              <a:buNone/>
            </a:pPr>
            <a:r>
              <a:rPr lang="ar-SA" dirty="0"/>
              <a:t>الجملة المراد تكرارها</a:t>
            </a:r>
          </a:p>
          <a:p>
            <a:pPr marL="0" indent="0" algn="l">
              <a:buNone/>
            </a:pPr>
            <a:r>
              <a:rPr lang="ar-SA" dirty="0"/>
              <a:t>}</a:t>
            </a:r>
          </a:p>
          <a:p>
            <a:pPr marL="0" indent="0" algn="l">
              <a:buNone/>
            </a:pPr>
            <a:endParaRPr lang="ar-SA" dirty="0"/>
          </a:p>
          <a:p>
            <a:pPr marL="0" indent="0" algn="l">
              <a:buNone/>
            </a:pPr>
            <a:r>
              <a:rPr lang="en-US" dirty="0"/>
              <a:t> </a:t>
            </a:r>
            <a:endParaRPr lang="ar-S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602" y="4485168"/>
            <a:ext cx="35623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37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434127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ar-SA" b="1" dirty="0"/>
              <a:t>قم بكتابة برنامج يقوم بطباعة  الاعداد التالية من 0 الى 5</a:t>
            </a:r>
            <a:r>
              <a:rPr lang="en-US" dirty="0"/>
              <a:t/>
            </a:r>
            <a:br>
              <a:rPr lang="en-US" dirty="0"/>
            </a:br>
            <a:r>
              <a:rPr lang="ar-SA" b="1" dirty="0"/>
              <a:t>باستخدام </a:t>
            </a:r>
            <a:r>
              <a:rPr lang="en-US" b="1" dirty="0">
                <a:solidFill>
                  <a:srgbClr val="FF0000"/>
                </a:solidFill>
              </a:rPr>
              <a:t>while</a:t>
            </a:r>
            <a:r>
              <a:rPr lang="en-US" dirty="0"/>
              <a:t/>
            </a:r>
            <a:br>
              <a:rPr lang="en-US" dirty="0"/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nn-NO" dirty="0"/>
              <a:t>int i = </a:t>
            </a:r>
            <a:r>
              <a:rPr lang="nn-NO" dirty="0">
                <a:solidFill>
                  <a:srgbClr val="0070C0"/>
                </a:solidFill>
              </a:rPr>
              <a:t>0</a:t>
            </a:r>
            <a:r>
              <a:rPr lang="nn-NO" dirty="0"/>
              <a:t>;</a:t>
            </a:r>
          </a:p>
          <a:p>
            <a:pPr marL="0" indent="0" algn="l" rtl="0">
              <a:buNone/>
            </a:pPr>
            <a:r>
              <a:rPr lang="nn-NO" dirty="0"/>
              <a:t>        while (i &lt;=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nn-NO" dirty="0"/>
              <a:t>) {</a:t>
            </a:r>
          </a:p>
          <a:p>
            <a:pPr marL="0" indent="0" algn="l" rtl="0">
              <a:buNone/>
            </a:pPr>
            <a:r>
              <a:rPr lang="nn-NO" dirty="0"/>
              <a:t>            </a:t>
            </a:r>
            <a:r>
              <a:rPr lang="ar-SA" dirty="0"/>
              <a:t>  </a:t>
            </a:r>
            <a:r>
              <a:rPr lang="nn-NO" dirty="0"/>
              <a:t>System.out.println(i);</a:t>
            </a:r>
          </a:p>
          <a:p>
            <a:pPr marL="0" indent="0" algn="l" rtl="0">
              <a:buNone/>
            </a:pPr>
            <a:r>
              <a:rPr lang="nn-NO" dirty="0"/>
              <a:t>            </a:t>
            </a:r>
            <a:r>
              <a:rPr lang="ar-SA" dirty="0"/>
              <a:t>            </a:t>
            </a:r>
            <a:r>
              <a:rPr lang="nn-NO" dirty="0"/>
              <a:t> i=i</a:t>
            </a:r>
            <a:r>
              <a:rPr lang="nn-NO" dirty="0">
                <a:solidFill>
                  <a:srgbClr val="00B050"/>
                </a:solidFill>
              </a:rPr>
              <a:t>+1</a:t>
            </a:r>
            <a:r>
              <a:rPr lang="nn-NO" dirty="0" smtClean="0"/>
              <a:t>;</a:t>
            </a:r>
          </a:p>
          <a:p>
            <a:pPr marL="0" indent="0" algn="l" rtl="0">
              <a:buNone/>
            </a:pPr>
            <a:r>
              <a:rPr lang="nn-NO" dirty="0"/>
              <a:t>	</a:t>
            </a:r>
            <a:r>
              <a:rPr lang="nn-NO" dirty="0" smtClean="0"/>
              <a:t>	</a:t>
            </a:r>
            <a:r>
              <a:rPr lang="nn-NO" dirty="0" smtClean="0"/>
              <a:t>	}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3515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681</Words>
  <Application>Microsoft Office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Times New Roman</vt:lpstr>
      <vt:lpstr>نسق Office</vt:lpstr>
      <vt:lpstr>سمة Office</vt:lpstr>
      <vt:lpstr>1_سمة Office</vt:lpstr>
      <vt:lpstr>حلقات التكرار (جمل الدوران)</vt:lpstr>
      <vt:lpstr>جمل الدوران في الجافا</vt:lpstr>
      <vt:lpstr>PowerPoint Presentation</vt:lpstr>
      <vt:lpstr>while Loop </vt:lpstr>
      <vt:lpstr>while</vt:lpstr>
      <vt:lpstr>for</vt:lpstr>
      <vt:lpstr>مكونات الحلقة for</vt:lpstr>
      <vt:lpstr>طريقة كتابة  for</vt:lpstr>
      <vt:lpstr>قم بكتابة برنامج يقوم بطباعة  الاعداد التالية من 0 الى 5 باستخدام while </vt:lpstr>
      <vt:lpstr>العملي الرابع: جمل الدوران (For):</vt:lpstr>
      <vt:lpstr>العملي الخامس: جمل الدوران (While):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نايف عبدالله السلمان</dc:creator>
  <cp:lastModifiedBy>CTI</cp:lastModifiedBy>
  <cp:revision>19</cp:revision>
  <dcterms:created xsi:type="dcterms:W3CDTF">2017-11-19T04:48:48Z</dcterms:created>
  <dcterms:modified xsi:type="dcterms:W3CDTF">2021-11-02T09:04:04Z</dcterms:modified>
</cp:coreProperties>
</file>