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9" r:id="rId5"/>
    <p:sldId id="260" r:id="rId6"/>
    <p:sldId id="282" r:id="rId7"/>
    <p:sldId id="271" r:id="rId8"/>
    <p:sldId id="272" r:id="rId9"/>
    <p:sldId id="285" r:id="rId10"/>
    <p:sldId id="286" r:id="rId11"/>
    <p:sldId id="284"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1B8ABB09-4A1D-463E-8065-109CC2B7EFAA}" type="datetimeFigureOut">
              <a:rPr lang="ar-SA" smtClean="0"/>
              <a:t>11/04/1443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1B8ABB09-4A1D-463E-8065-109CC2B7EFAA}" type="datetimeFigureOut">
              <a:rPr lang="ar-SA" smtClean="0"/>
              <a:t>11/04/1443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11/04/1443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11/04/1443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11/04/1443</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rgbClr val="FF0000"/>
                </a:solidFill>
              </a:rPr>
              <a:t>الدوال </a:t>
            </a:r>
            <a:r>
              <a:rPr lang="en-US" dirty="0">
                <a:solidFill>
                  <a:srgbClr val="FF0000"/>
                </a:solidFill>
              </a:rPr>
              <a:t>Methods :</a:t>
            </a:r>
            <a:endParaRPr lang="ar-SA" dirty="0">
              <a:solidFill>
                <a:srgbClr val="FF0000"/>
              </a:solidFill>
            </a:endParaRPr>
          </a:p>
        </p:txBody>
      </p:sp>
      <p:sp>
        <p:nvSpPr>
          <p:cNvPr id="3" name="عنصر نائب للمحتوى 2"/>
          <p:cNvSpPr>
            <a:spLocks noGrp="1"/>
          </p:cNvSpPr>
          <p:nvPr>
            <p:ph idx="1"/>
          </p:nvPr>
        </p:nvSpPr>
        <p:spPr/>
        <p:txBody>
          <a:bodyPr>
            <a:normAutofit/>
          </a:bodyPr>
          <a:lstStyle/>
          <a:p>
            <a:r>
              <a:rPr lang="ar-SA" dirty="0"/>
              <a:t>الدالة هي مجموعة من الأوامر التي تنفذ فقط عندما نقوم باستدعائها وتستخدم للقيام بالأوامر التي يتكرر استخدامها في مواضع مختلفة في البرنامج بسهولة دون إعادة كتابة الأسطر البرمجية مجددًا مما يجعل البرنامج أكثر وضوحًا.</a:t>
            </a:r>
          </a:p>
          <a:p>
            <a:r>
              <a:rPr lang="ar-SA" dirty="0"/>
              <a:t>تتميز جافا باحتوائها على مجموعة كبيرة من الدوال الجاهزة التي يمكنك استعمالها مباشرة، كما يمكننا من إنشاء دوال خاصة تؤدي وظائف محددة.</a:t>
            </a:r>
          </a:p>
          <a:p>
            <a:pPr marL="0" indent="0">
              <a:buNone/>
            </a:pPr>
            <a:endParaRPr lang="ar-SA" dirty="0"/>
          </a:p>
        </p:txBody>
      </p:sp>
    </p:spTree>
    <p:extLst>
      <p:ext uri="{BB962C8B-B14F-4D97-AF65-F5344CB8AC3E}">
        <p14:creationId xmlns:p14="http://schemas.microsoft.com/office/powerpoint/2010/main" val="119939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1" y="857250"/>
            <a:ext cx="8449744" cy="696851"/>
          </a:xfrm>
        </p:spPr>
        <p:txBody>
          <a:bodyPr>
            <a:normAutofit/>
          </a:bodyPr>
          <a:lstStyle/>
          <a:p>
            <a:pPr algn="r"/>
            <a:r>
              <a:rPr lang="ar-SA" sz="3600" u="sng" dirty="0">
                <a:solidFill>
                  <a:srgbClr val="FF0000"/>
                </a:solidFill>
              </a:rPr>
              <a:t>العملي السادس:</a:t>
            </a:r>
            <a:r>
              <a:rPr lang="en-US" sz="3600" u="sng" dirty="0">
                <a:solidFill>
                  <a:srgbClr val="FF0000"/>
                </a:solidFill>
              </a:rPr>
              <a:t> </a:t>
            </a:r>
            <a:r>
              <a:rPr lang="ar-SA" sz="3600" u="sng" dirty="0">
                <a:solidFill>
                  <a:srgbClr val="FF0000"/>
                </a:solidFill>
              </a:rPr>
              <a:t>الدوال</a:t>
            </a:r>
            <a:r>
              <a:rPr lang="en-US" sz="3600" u="sng" dirty="0">
                <a:solidFill>
                  <a:srgbClr val="FF0000"/>
                </a:solidFill>
              </a:rPr>
              <a:t> </a:t>
            </a:r>
            <a:r>
              <a:rPr lang="ar-SA" sz="3600" u="sng" dirty="0">
                <a:solidFill>
                  <a:srgbClr val="FF0000"/>
                </a:solidFill>
              </a:rPr>
              <a:t>(</a:t>
            </a:r>
            <a:r>
              <a:rPr lang="en-US" sz="3600" u="sng" dirty="0">
                <a:solidFill>
                  <a:srgbClr val="FF0000"/>
                </a:solidFill>
              </a:rPr>
              <a:t>1-Build-in Methods</a:t>
            </a:r>
            <a:r>
              <a:rPr lang="ar-SA" sz="3600" u="sng" dirty="0">
                <a:solidFill>
                  <a:srgbClr val="FF0000"/>
                </a:solidFill>
              </a:rPr>
              <a:t>):</a:t>
            </a:r>
          </a:p>
        </p:txBody>
      </p:sp>
      <p:sp>
        <p:nvSpPr>
          <p:cNvPr id="3" name="عنصر نائب للمحتوى 2"/>
          <p:cNvSpPr>
            <a:spLocks noGrp="1"/>
          </p:cNvSpPr>
          <p:nvPr>
            <p:ph idx="1"/>
          </p:nvPr>
        </p:nvSpPr>
        <p:spPr>
          <a:xfrm>
            <a:off x="539552" y="1700808"/>
            <a:ext cx="8310909" cy="4736682"/>
          </a:xfrm>
        </p:spPr>
        <p:txBody>
          <a:bodyPr>
            <a:normAutofit fontScale="85000" lnSpcReduction="20000"/>
          </a:bodyPr>
          <a:lstStyle/>
          <a:p>
            <a:pPr marL="192881" indent="-192881">
              <a:lnSpc>
                <a:spcPct val="115000"/>
              </a:lnSpc>
              <a:spcAft>
                <a:spcPts val="563"/>
              </a:spcAft>
              <a:buFont typeface="+mj-lt"/>
              <a:buAutoNum type="arabicPeriod"/>
            </a:pPr>
            <a:r>
              <a:rPr lang="ar-SA" dirty="0">
                <a:latin typeface="Calibri" panose="020F0502020204030204" pitchFamily="34" charset="0"/>
                <a:ea typeface="Calibri" panose="020F0502020204030204" pitchFamily="34" charset="0"/>
              </a:rPr>
              <a:t> </a:t>
            </a:r>
            <a:r>
              <a:rPr lang="ar-SA" dirty="0">
                <a:solidFill>
                  <a:srgbClr val="FF0000"/>
                </a:solidFill>
                <a:latin typeface="Calibri" panose="020F0502020204030204" pitchFamily="34" charset="0"/>
                <a:ea typeface="Calibri" panose="020F0502020204030204" pitchFamily="34" charset="0"/>
              </a:rPr>
              <a:t>أنشئ برنامج بلغة الجافا وقم بتسميته</a:t>
            </a:r>
            <a:r>
              <a:rPr lang="en-US" dirty="0">
                <a:solidFill>
                  <a:srgbClr val="FF0000"/>
                </a:solidFill>
                <a:latin typeface="Calibri" panose="020F0502020204030204" pitchFamily="34" charset="0"/>
                <a:ea typeface="Calibri" panose="020F0502020204030204" pitchFamily="34" charset="0"/>
              </a:rPr>
              <a:t> Lab71 </a:t>
            </a:r>
            <a:r>
              <a:rPr lang="ar-SA" dirty="0">
                <a:solidFill>
                  <a:srgbClr val="FF0000"/>
                </a:solidFill>
                <a:latin typeface="Calibri" panose="020F0502020204030204" pitchFamily="34" charset="0"/>
                <a:ea typeface="Calibri" panose="020F0502020204030204" pitchFamily="34" charset="0"/>
              </a:rPr>
              <a:t>يقوم بما يلي:</a:t>
            </a:r>
          </a:p>
          <a:p>
            <a:pPr marL="685800">
              <a:lnSpc>
                <a:spcPct val="115000"/>
              </a:lnSpc>
              <a:spcAft>
                <a:spcPts val="563"/>
              </a:spcAft>
            </a:pPr>
            <a:r>
              <a:rPr lang="ar-SA" dirty="0">
                <a:latin typeface="Calibri" panose="020F0502020204030204" pitchFamily="34" charset="0"/>
                <a:ea typeface="Calibri" panose="020F0502020204030204" pitchFamily="34" charset="0"/>
              </a:rPr>
              <a:t>حساب القيمة المطلقة لعدد مدخل من قبل المستخدم.</a:t>
            </a:r>
          </a:p>
          <a:p>
            <a:pPr marL="685800">
              <a:lnSpc>
                <a:spcPct val="115000"/>
              </a:lnSpc>
              <a:spcAft>
                <a:spcPts val="563"/>
              </a:spcAft>
            </a:pPr>
            <a:r>
              <a:rPr lang="ar-SA" dirty="0">
                <a:latin typeface="Calibri" panose="020F0502020204030204" pitchFamily="34" charset="0"/>
                <a:ea typeface="Calibri" panose="020F0502020204030204" pitchFamily="34" charset="0"/>
              </a:rPr>
              <a:t>التقريب لاقرب رقم صحيح للأعلى لرقم حقيقي مدخل من قبل المستخدم.</a:t>
            </a:r>
          </a:p>
          <a:p>
            <a:pPr marL="685800">
              <a:lnSpc>
                <a:spcPct val="115000"/>
              </a:lnSpc>
              <a:spcAft>
                <a:spcPts val="563"/>
              </a:spcAft>
            </a:pPr>
            <a:r>
              <a:rPr lang="ar-SA" dirty="0">
                <a:latin typeface="Calibri" panose="020F0502020204030204" pitchFamily="34" charset="0"/>
                <a:ea typeface="Calibri" panose="020F0502020204030204" pitchFamily="34" charset="0"/>
              </a:rPr>
              <a:t>التقريب لاقرب رقم صحيح للأدنى لرقم حقيقي مدخل من قبل المستخدم.</a:t>
            </a:r>
          </a:p>
          <a:p>
            <a:pPr marL="685800">
              <a:lnSpc>
                <a:spcPct val="115000"/>
              </a:lnSpc>
              <a:spcAft>
                <a:spcPts val="563"/>
              </a:spcAft>
            </a:pPr>
            <a:r>
              <a:rPr lang="ar-SA" dirty="0">
                <a:latin typeface="Calibri" panose="020F0502020204030204" pitchFamily="34" charset="0"/>
                <a:ea typeface="Calibri" panose="020F0502020204030204" pitchFamily="34" charset="0"/>
              </a:rPr>
              <a:t>أختيار الرقم الاكبر وذلك لرقمين مدخلين من قبل المستخدم.</a:t>
            </a:r>
          </a:p>
          <a:p>
            <a:pPr marL="685800">
              <a:lnSpc>
                <a:spcPct val="115000"/>
              </a:lnSpc>
              <a:spcAft>
                <a:spcPts val="563"/>
              </a:spcAft>
            </a:pPr>
            <a:r>
              <a:rPr lang="ar-SA" dirty="0">
                <a:latin typeface="Calibri" panose="020F0502020204030204" pitchFamily="34" charset="0"/>
                <a:ea typeface="Calibri" panose="020F0502020204030204" pitchFamily="34" charset="0"/>
              </a:rPr>
              <a:t>أختيار الرقم الأصغر وذلك لرقمين مدخلين من قبل المستخدم.</a:t>
            </a:r>
          </a:p>
          <a:p>
            <a:pPr marL="685800">
              <a:lnSpc>
                <a:spcPct val="115000"/>
              </a:lnSpc>
              <a:spcAft>
                <a:spcPts val="563"/>
              </a:spcAft>
            </a:pPr>
            <a:r>
              <a:rPr lang="ar-SA" dirty="0">
                <a:latin typeface="Calibri" panose="020F0502020204030204" pitchFamily="34" charset="0"/>
                <a:ea typeface="Calibri" panose="020F0502020204030204" pitchFamily="34" charset="0"/>
              </a:rPr>
              <a:t>حساب الجذر التربيعي لرقم مدخل من قبل المستخدم.</a:t>
            </a: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428625" indent="0">
              <a:lnSpc>
                <a:spcPct val="115000"/>
              </a:lnSpc>
              <a:spcAft>
                <a:spcPts val="563"/>
              </a:spcAft>
              <a:buNone/>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0" indent="0">
              <a:lnSpc>
                <a:spcPct val="115000"/>
              </a:lnSpc>
              <a:spcAft>
                <a:spcPts val="563"/>
              </a:spcAft>
              <a:buNone/>
            </a:pPr>
            <a:endParaRPr lang="ar-SA" dirty="0">
              <a:latin typeface="Calibri" panose="020F0502020204030204" pitchFamily="34" charset="0"/>
            </a:endParaRPr>
          </a:p>
          <a:p>
            <a:pPr marL="0" indent="0">
              <a:lnSpc>
                <a:spcPct val="115000"/>
              </a:lnSpc>
              <a:spcAft>
                <a:spcPts val="563"/>
              </a:spcAft>
              <a:buNone/>
            </a:pPr>
            <a:endParaRPr lang="ar-SA" dirty="0">
              <a:solidFill>
                <a:srgbClr val="FF0000"/>
              </a:solidFill>
              <a:latin typeface="Calibri" panose="020F0502020204030204" pitchFamily="34" charset="0"/>
              <a:ea typeface="Calibri" panose="020F0502020204030204" pitchFamily="34" charset="0"/>
            </a:endParaRPr>
          </a:p>
          <a:p>
            <a:pPr marL="0" indent="0">
              <a:lnSpc>
                <a:spcPct val="115000"/>
              </a:lnSpc>
              <a:spcAft>
                <a:spcPts val="563"/>
              </a:spcAft>
              <a:buNone/>
            </a:pPr>
            <a:endParaRPr lang="ar-SA" dirty="0">
              <a:latin typeface="Calibri" panose="020F0502020204030204" pitchFamily="34" charset="0"/>
              <a:ea typeface="Calibri" panose="020F0502020204030204" pitchFamily="34" charset="0"/>
            </a:endParaRPr>
          </a:p>
          <a:p>
            <a:pPr>
              <a:lnSpc>
                <a:spcPct val="115000"/>
              </a:lnSpc>
              <a:spcAft>
                <a:spcPts val="563"/>
              </a:spcAft>
            </a:pPr>
            <a:endParaRPr lang="ar-SA" dirty="0">
              <a:latin typeface="Calibri" panose="020F0502020204030204" pitchFamily="34" charset="0"/>
              <a:ea typeface="Calibri" panose="020F0502020204030204" pitchFamily="34" charset="0"/>
            </a:endParaRPr>
          </a:p>
          <a:p>
            <a:pPr>
              <a:lnSpc>
                <a:spcPct val="115000"/>
              </a:lnSpc>
              <a:spcAft>
                <a:spcPts val="563"/>
              </a:spcAft>
            </a:pPr>
            <a:endParaRPr lang="ar-SA" dirty="0">
              <a:latin typeface="Calibri" panose="020F0502020204030204" pitchFamily="34" charset="0"/>
              <a:ea typeface="Calibri" panose="020F0502020204030204" pitchFamily="34" charset="0"/>
            </a:endParaRPr>
          </a:p>
          <a:p>
            <a:pPr marL="192881" indent="-192881">
              <a:lnSpc>
                <a:spcPct val="115000"/>
              </a:lnSpc>
              <a:spcAft>
                <a:spcPts val="563"/>
              </a:spcAft>
              <a:buFont typeface="+mj-lt"/>
              <a:buAutoNum type="arabicPeriod"/>
            </a:pPr>
            <a:endParaRPr lang="ar-SA" dirty="0"/>
          </a:p>
        </p:txBody>
      </p:sp>
    </p:spTree>
    <p:extLst>
      <p:ext uri="{BB962C8B-B14F-4D97-AF65-F5344CB8AC3E}">
        <p14:creationId xmlns:p14="http://schemas.microsoft.com/office/powerpoint/2010/main" val="184901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1" y="857250"/>
            <a:ext cx="8449744" cy="696851"/>
          </a:xfrm>
        </p:spPr>
        <p:txBody>
          <a:bodyPr>
            <a:normAutofit/>
          </a:bodyPr>
          <a:lstStyle/>
          <a:p>
            <a:pPr algn="r"/>
            <a:r>
              <a:rPr lang="ar-SA" sz="3600" u="sng" dirty="0">
                <a:solidFill>
                  <a:srgbClr val="FF0000"/>
                </a:solidFill>
              </a:rPr>
              <a:t>العملي السابع:</a:t>
            </a:r>
            <a:r>
              <a:rPr lang="en-US" sz="3600" u="sng" dirty="0">
                <a:solidFill>
                  <a:srgbClr val="FF0000"/>
                </a:solidFill>
              </a:rPr>
              <a:t> </a:t>
            </a:r>
            <a:r>
              <a:rPr lang="ar-SA" sz="3600" u="sng" dirty="0">
                <a:solidFill>
                  <a:srgbClr val="FF0000"/>
                </a:solidFill>
              </a:rPr>
              <a:t>الدوال</a:t>
            </a:r>
            <a:r>
              <a:rPr lang="en-US" sz="3600" u="sng" dirty="0">
                <a:solidFill>
                  <a:srgbClr val="FF0000"/>
                </a:solidFill>
              </a:rPr>
              <a:t> </a:t>
            </a:r>
            <a:r>
              <a:rPr lang="ar-SA" sz="3600" u="sng" dirty="0">
                <a:solidFill>
                  <a:srgbClr val="FF0000"/>
                </a:solidFill>
              </a:rPr>
              <a:t>(</a:t>
            </a:r>
            <a:r>
              <a:rPr lang="en-US" sz="3600" u="sng" dirty="0">
                <a:solidFill>
                  <a:srgbClr val="FF0000"/>
                </a:solidFill>
              </a:rPr>
              <a:t>2-user defined Methods</a:t>
            </a:r>
            <a:r>
              <a:rPr lang="ar-SA" sz="3600" u="sng" dirty="0">
                <a:solidFill>
                  <a:srgbClr val="FF0000"/>
                </a:solidFill>
              </a:rPr>
              <a:t>):</a:t>
            </a:r>
          </a:p>
        </p:txBody>
      </p:sp>
      <p:sp>
        <p:nvSpPr>
          <p:cNvPr id="3" name="عنصر نائب للمحتوى 2"/>
          <p:cNvSpPr>
            <a:spLocks noGrp="1"/>
          </p:cNvSpPr>
          <p:nvPr>
            <p:ph idx="1"/>
          </p:nvPr>
        </p:nvSpPr>
        <p:spPr>
          <a:xfrm>
            <a:off x="539552" y="1700808"/>
            <a:ext cx="8310909" cy="4736682"/>
          </a:xfrm>
        </p:spPr>
        <p:txBody>
          <a:bodyPr>
            <a:normAutofit fontScale="92500" lnSpcReduction="20000"/>
          </a:bodyPr>
          <a:lstStyle/>
          <a:p>
            <a:pPr marL="0" indent="0">
              <a:lnSpc>
                <a:spcPct val="115000"/>
              </a:lnSpc>
              <a:spcAft>
                <a:spcPts val="563"/>
              </a:spcAft>
              <a:buNone/>
            </a:pPr>
            <a:r>
              <a:rPr lang="ar-SA" dirty="0">
                <a:solidFill>
                  <a:srgbClr val="FF0000"/>
                </a:solidFill>
                <a:latin typeface="Calibri" panose="020F0502020204030204" pitchFamily="34" charset="0"/>
                <a:ea typeface="Calibri" panose="020F0502020204030204" pitchFamily="34" charset="0"/>
              </a:rPr>
              <a:t>أنشئ برنامج بلغة الجافا وقم بتسميته</a:t>
            </a:r>
            <a:r>
              <a:rPr lang="en-US" dirty="0">
                <a:solidFill>
                  <a:srgbClr val="FF0000"/>
                </a:solidFill>
                <a:latin typeface="Calibri" panose="020F0502020204030204" pitchFamily="34" charset="0"/>
                <a:ea typeface="Calibri" panose="020F0502020204030204" pitchFamily="34" charset="0"/>
              </a:rPr>
              <a:t> Lab81 </a:t>
            </a:r>
            <a:r>
              <a:rPr lang="ar-SA" dirty="0">
                <a:solidFill>
                  <a:srgbClr val="FF0000"/>
                </a:solidFill>
                <a:latin typeface="Calibri" panose="020F0502020204030204" pitchFamily="34" charset="0"/>
                <a:ea typeface="Calibri" panose="020F0502020204030204" pitchFamily="34" charset="0"/>
              </a:rPr>
              <a:t>يقوم بحساب المجموع لعددين مدخلين من قبل المستخدم وطباعة الناتج على الشاشة بأربع طرق مختلفة و ذلك باستخدام الدوال المعرفة من قبل المستخدم كما يلي:</a:t>
            </a:r>
          </a:p>
          <a:p>
            <a:pPr marL="514350" indent="-514350">
              <a:buFont typeface="+mj-lt"/>
              <a:buAutoNum type="arabicPeriod"/>
            </a:pPr>
            <a:r>
              <a:rPr lang="ar-SA" dirty="0"/>
              <a:t>الدالة الاولى لا ترجع قيمة و لا تأخذ معاملات. </a:t>
            </a:r>
          </a:p>
          <a:p>
            <a:pPr marL="514350" indent="-514350">
              <a:buFont typeface="+mj-lt"/>
              <a:buAutoNum type="arabicPeriod"/>
            </a:pPr>
            <a:r>
              <a:rPr lang="ar-SA" dirty="0"/>
              <a:t>الدالة الثانية ترجع قيمة و لا تأخذ معاملات. </a:t>
            </a:r>
          </a:p>
          <a:p>
            <a:pPr marL="514350" indent="-514350">
              <a:buFont typeface="+mj-lt"/>
              <a:buAutoNum type="arabicPeriod"/>
            </a:pPr>
            <a:r>
              <a:rPr lang="ar-SA" dirty="0"/>
              <a:t>الدالة الثالثة لا ترجع قيمة و تأخذ معاملات.</a:t>
            </a:r>
          </a:p>
          <a:p>
            <a:pPr marL="514350" indent="-514350">
              <a:buFont typeface="+mj-lt"/>
              <a:buAutoNum type="arabicPeriod"/>
            </a:pPr>
            <a:r>
              <a:rPr lang="ar-SA" dirty="0"/>
              <a:t>الدالة الرابعة ترجع قيمة و تأخذ معاملات.</a:t>
            </a:r>
          </a:p>
          <a:p>
            <a:pPr marL="0" indent="0">
              <a:buNone/>
            </a:pPr>
            <a:r>
              <a:rPr lang="ar-SA" dirty="0">
                <a:solidFill>
                  <a:srgbClr val="FF0000"/>
                </a:solidFill>
                <a:latin typeface="Calibri" panose="020F0502020204030204" pitchFamily="34" charset="0"/>
              </a:rPr>
              <a:t>أنشئ دالة خامسة تقوم بطباعة خط أفقي متقطع على الشاشة بعد تنفيذ كل دالة من الدوال الاربع أعلاه.</a:t>
            </a:r>
            <a:endParaRPr lang="en-US" dirty="0">
              <a:solidFill>
                <a:srgbClr val="FF0000"/>
              </a:solidFill>
              <a:latin typeface="Calibri" panose="020F0502020204030204" pitchFamily="34" charset="0"/>
            </a:endParaRPr>
          </a:p>
          <a:p>
            <a:pPr marL="192881" indent="-192881">
              <a:lnSpc>
                <a:spcPct val="115000"/>
              </a:lnSpc>
              <a:spcAft>
                <a:spcPts val="563"/>
              </a:spcAft>
              <a:buFont typeface="+mj-lt"/>
              <a:buAutoNum type="arabicPeriod"/>
            </a:pPr>
            <a:endParaRPr lang="ar-SA" dirty="0">
              <a:solidFill>
                <a:srgbClr val="FF0000"/>
              </a:solidFill>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428625" indent="0">
              <a:lnSpc>
                <a:spcPct val="115000"/>
              </a:lnSpc>
              <a:spcAft>
                <a:spcPts val="563"/>
              </a:spcAft>
              <a:buNone/>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685800">
              <a:lnSpc>
                <a:spcPct val="115000"/>
              </a:lnSpc>
              <a:spcAft>
                <a:spcPts val="563"/>
              </a:spcAft>
            </a:pPr>
            <a:endParaRPr lang="ar-SA" dirty="0">
              <a:latin typeface="Calibri" panose="020F0502020204030204" pitchFamily="34" charset="0"/>
              <a:ea typeface="Calibri" panose="020F0502020204030204" pitchFamily="34" charset="0"/>
            </a:endParaRPr>
          </a:p>
          <a:p>
            <a:pPr marL="0" indent="0">
              <a:lnSpc>
                <a:spcPct val="115000"/>
              </a:lnSpc>
              <a:spcAft>
                <a:spcPts val="563"/>
              </a:spcAft>
              <a:buNone/>
            </a:pPr>
            <a:endParaRPr lang="ar-SA" dirty="0">
              <a:latin typeface="Calibri" panose="020F0502020204030204" pitchFamily="34" charset="0"/>
            </a:endParaRPr>
          </a:p>
          <a:p>
            <a:pPr marL="0" indent="0">
              <a:lnSpc>
                <a:spcPct val="115000"/>
              </a:lnSpc>
              <a:spcAft>
                <a:spcPts val="563"/>
              </a:spcAft>
              <a:buNone/>
            </a:pPr>
            <a:endParaRPr lang="ar-SA" dirty="0">
              <a:solidFill>
                <a:srgbClr val="FF0000"/>
              </a:solidFill>
              <a:latin typeface="Calibri" panose="020F0502020204030204" pitchFamily="34" charset="0"/>
              <a:ea typeface="Calibri" panose="020F0502020204030204" pitchFamily="34" charset="0"/>
            </a:endParaRPr>
          </a:p>
          <a:p>
            <a:pPr marL="0" indent="0">
              <a:lnSpc>
                <a:spcPct val="115000"/>
              </a:lnSpc>
              <a:spcAft>
                <a:spcPts val="563"/>
              </a:spcAft>
              <a:buNone/>
            </a:pPr>
            <a:endParaRPr lang="ar-SA" dirty="0">
              <a:latin typeface="Calibri" panose="020F0502020204030204" pitchFamily="34" charset="0"/>
              <a:ea typeface="Calibri" panose="020F0502020204030204" pitchFamily="34" charset="0"/>
            </a:endParaRPr>
          </a:p>
          <a:p>
            <a:pPr>
              <a:lnSpc>
                <a:spcPct val="115000"/>
              </a:lnSpc>
              <a:spcAft>
                <a:spcPts val="563"/>
              </a:spcAft>
            </a:pPr>
            <a:endParaRPr lang="ar-SA" dirty="0">
              <a:latin typeface="Calibri" panose="020F0502020204030204" pitchFamily="34" charset="0"/>
              <a:ea typeface="Calibri" panose="020F0502020204030204" pitchFamily="34" charset="0"/>
            </a:endParaRPr>
          </a:p>
          <a:p>
            <a:pPr>
              <a:lnSpc>
                <a:spcPct val="115000"/>
              </a:lnSpc>
              <a:spcAft>
                <a:spcPts val="563"/>
              </a:spcAft>
            </a:pPr>
            <a:endParaRPr lang="ar-SA" dirty="0">
              <a:latin typeface="Calibri" panose="020F0502020204030204" pitchFamily="34" charset="0"/>
              <a:ea typeface="Calibri" panose="020F0502020204030204" pitchFamily="34" charset="0"/>
            </a:endParaRPr>
          </a:p>
          <a:p>
            <a:pPr marL="192881" indent="-192881">
              <a:lnSpc>
                <a:spcPct val="115000"/>
              </a:lnSpc>
              <a:spcAft>
                <a:spcPts val="563"/>
              </a:spcAft>
              <a:buFont typeface="+mj-lt"/>
              <a:buAutoNum type="arabicPeriod"/>
            </a:pPr>
            <a:endParaRPr lang="ar-SA" dirty="0"/>
          </a:p>
        </p:txBody>
      </p:sp>
    </p:spTree>
    <p:extLst>
      <p:ext uri="{BB962C8B-B14F-4D97-AF65-F5344CB8AC3E}">
        <p14:creationId xmlns:p14="http://schemas.microsoft.com/office/powerpoint/2010/main" val="257611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rgbClr val="FF0000"/>
                </a:solidFill>
              </a:rPr>
              <a:t>مزايا استخدام الدوال</a:t>
            </a:r>
            <a:br>
              <a:rPr lang="ar-SA" dirty="0">
                <a:solidFill>
                  <a:srgbClr val="FF0000"/>
                </a:solidFill>
              </a:rPr>
            </a:br>
            <a:endParaRPr lang="ar-SA" dirty="0">
              <a:solidFill>
                <a:srgbClr val="FF0000"/>
              </a:solidFill>
            </a:endParaRPr>
          </a:p>
        </p:txBody>
      </p:sp>
      <p:sp>
        <p:nvSpPr>
          <p:cNvPr id="3" name="عنصر نائب للمحتوى 2"/>
          <p:cNvSpPr>
            <a:spLocks noGrp="1"/>
          </p:cNvSpPr>
          <p:nvPr>
            <p:ph idx="1"/>
          </p:nvPr>
        </p:nvSpPr>
        <p:spPr/>
        <p:txBody>
          <a:bodyPr/>
          <a:lstStyle/>
          <a:p>
            <a:r>
              <a:rPr lang="ar-SA" dirty="0"/>
              <a:t>عدم الحاجة إلى تكرار التعليمات داخل البرنامج حيث يتم إنشاء الدالة مرة واحدة ويمكن استدعائها أكثر من مرة عند الحاجة إليها </a:t>
            </a:r>
          </a:p>
          <a:p>
            <a:r>
              <a:rPr lang="ar-SA" dirty="0"/>
              <a:t> باستخدام الدوال يصبح البرنامج أكثر وضوحا.</a:t>
            </a:r>
          </a:p>
          <a:p>
            <a:r>
              <a:rPr lang="ar-SA" dirty="0"/>
              <a:t> باستخدام الدوال الجاهزة يمكن توفير الكثير من الوقت والجهد.</a:t>
            </a:r>
          </a:p>
        </p:txBody>
      </p:sp>
    </p:spTree>
    <p:extLst>
      <p:ext uri="{BB962C8B-B14F-4D97-AF65-F5344CB8AC3E}">
        <p14:creationId xmlns:p14="http://schemas.microsoft.com/office/powerpoint/2010/main" val="385763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rgbClr val="FF0000"/>
                </a:solidFill>
              </a:rPr>
              <a:t>انواع الدوال</a:t>
            </a:r>
          </a:p>
        </p:txBody>
      </p:sp>
      <p:sp>
        <p:nvSpPr>
          <p:cNvPr id="3" name="عنصر نائب للمحتوى 2"/>
          <p:cNvSpPr>
            <a:spLocks noGrp="1"/>
          </p:cNvSpPr>
          <p:nvPr>
            <p:ph idx="1"/>
          </p:nvPr>
        </p:nvSpPr>
        <p:spPr>
          <a:xfrm>
            <a:off x="107504" y="1600200"/>
            <a:ext cx="8579296" cy="4525963"/>
          </a:xfrm>
        </p:spPr>
        <p:txBody>
          <a:bodyPr>
            <a:normAutofit lnSpcReduction="10000"/>
          </a:bodyPr>
          <a:lstStyle/>
          <a:p>
            <a:r>
              <a:rPr lang="ar-SA" dirty="0"/>
              <a:t>هناك نوعان من الدوال يمكن استخدامهما:</a:t>
            </a:r>
          </a:p>
          <a:p>
            <a:pPr marL="0" indent="0">
              <a:buNone/>
            </a:pPr>
            <a:endParaRPr lang="ar-SA" dirty="0"/>
          </a:p>
          <a:p>
            <a:pPr marL="0" indent="0">
              <a:buNone/>
            </a:pPr>
            <a:r>
              <a:rPr lang="ar-SA" dirty="0"/>
              <a:t>1- </a:t>
            </a:r>
            <a:r>
              <a:rPr lang="ar-SA" dirty="0">
                <a:solidFill>
                  <a:srgbClr val="FF0000"/>
                </a:solidFill>
              </a:rPr>
              <a:t>دوال جاهزة يمكن أن توفرها لغة الجافا </a:t>
            </a:r>
            <a:r>
              <a:rPr lang="ar-SA" dirty="0"/>
              <a:t>. (</a:t>
            </a:r>
            <a:r>
              <a:rPr lang="en-US" dirty="0"/>
              <a:t>(Build-in</a:t>
            </a:r>
            <a:endParaRPr lang="ar-SA" dirty="0"/>
          </a:p>
          <a:p>
            <a:pPr marL="0" indent="0">
              <a:buNone/>
            </a:pPr>
            <a:r>
              <a:rPr lang="ar-SA" sz="2400" dirty="0"/>
              <a:t>وهي طرق تكون مكتوبة وموجودة مسبقا ويقوم المبرمج باستخدامها فقط. وتكون موجودة في ما يعرف بالمكتبات </a:t>
            </a:r>
            <a:r>
              <a:rPr lang="en-US" sz="2400" dirty="0"/>
              <a:t>Libraries </a:t>
            </a:r>
            <a:r>
              <a:rPr lang="ar-SA" sz="2400" dirty="0"/>
              <a:t> الخاصة بلغة الجافا.</a:t>
            </a:r>
          </a:p>
          <a:p>
            <a:pPr marL="0" indent="0">
              <a:buNone/>
            </a:pPr>
            <a:r>
              <a:rPr lang="ar-SA" sz="2400" dirty="0"/>
              <a:t>مثل: الدوال الرياضية , دوال التعامل مع النصوص, الدوال العامة</a:t>
            </a:r>
          </a:p>
          <a:p>
            <a:pPr marL="0" indent="0">
              <a:buNone/>
            </a:pPr>
            <a:endParaRPr lang="ar-SA" sz="2800" dirty="0"/>
          </a:p>
          <a:p>
            <a:pPr marL="0" indent="0">
              <a:buNone/>
            </a:pPr>
            <a:r>
              <a:rPr lang="ar-SA" dirty="0"/>
              <a:t>2- </a:t>
            </a:r>
            <a:r>
              <a:rPr lang="ar-SA" dirty="0">
                <a:solidFill>
                  <a:srgbClr val="FF0000"/>
                </a:solidFill>
              </a:rPr>
              <a:t>دوال يمكن تعريفها عن طريق المستخدم</a:t>
            </a:r>
            <a:r>
              <a:rPr lang="ar-SA" dirty="0"/>
              <a:t>. (</a:t>
            </a:r>
            <a:r>
              <a:rPr lang="en-US" dirty="0"/>
              <a:t>User- defined</a:t>
            </a:r>
            <a:r>
              <a:rPr lang="ar-SA" dirty="0"/>
              <a:t>)</a:t>
            </a:r>
          </a:p>
          <a:p>
            <a:pPr marL="0" indent="0">
              <a:buNone/>
            </a:pPr>
            <a:r>
              <a:rPr lang="ar-SA" sz="2400" dirty="0"/>
              <a:t>وهي مجموعة الدوال التي يتم انشاءها من قبل المبرمج لأداء وظيفة معينه.</a:t>
            </a:r>
          </a:p>
        </p:txBody>
      </p:sp>
    </p:spTree>
    <p:extLst>
      <p:ext uri="{BB962C8B-B14F-4D97-AF65-F5344CB8AC3E}">
        <p14:creationId xmlns:p14="http://schemas.microsoft.com/office/powerpoint/2010/main" val="128330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3600" dirty="0">
                <a:solidFill>
                  <a:srgbClr val="FF0000"/>
                </a:solidFill>
              </a:rPr>
              <a:t>بعض دوال العمليات الحسابية المتوفرة في مكتبة جافا</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8092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59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rgbClr val="FF0000"/>
                </a:solidFill>
              </a:rPr>
              <a:t>طريقة استدعاء الدالة	</a:t>
            </a:r>
          </a:p>
        </p:txBody>
      </p:sp>
      <p:sp>
        <p:nvSpPr>
          <p:cNvPr id="3" name="عنصر نائب للمحتوى 2"/>
          <p:cNvSpPr>
            <a:spLocks noGrp="1"/>
          </p:cNvSpPr>
          <p:nvPr>
            <p:ph idx="1"/>
          </p:nvPr>
        </p:nvSpPr>
        <p:spPr/>
        <p:txBody>
          <a:bodyPr>
            <a:normAutofit fontScale="92500" lnSpcReduction="10000"/>
          </a:bodyPr>
          <a:lstStyle/>
          <a:p>
            <a:r>
              <a:rPr lang="ar-SA" dirty="0"/>
              <a:t>ويمكن استدعاء الدوال بكتابة اسم الفصيلة الفئة متبوع بنقطة بعدها اسم الطريقة ثم قائمة المعاملات داخل أقواس دائرية.</a:t>
            </a:r>
          </a:p>
          <a:p>
            <a:endParaRPr lang="ar-SA" dirty="0"/>
          </a:p>
          <a:p>
            <a:r>
              <a:rPr lang="ar-SA" dirty="0"/>
              <a:t>فمثلا اذا أردنا الحصول على الجذر التربيعي للعدد 25 فيمكن كتابة الصيغة كالتالي:</a:t>
            </a:r>
          </a:p>
          <a:p>
            <a:pPr marL="0" indent="0" algn="ctr">
              <a:buNone/>
            </a:pPr>
            <a:r>
              <a:rPr lang="en-US" b="1" dirty="0" err="1"/>
              <a:t>System.out.println</a:t>
            </a:r>
            <a:r>
              <a:rPr lang="en-US" b="1" dirty="0"/>
              <a:t>(</a:t>
            </a:r>
            <a:r>
              <a:rPr lang="en-US" b="1" dirty="0" err="1"/>
              <a:t>Math.sqrt</a:t>
            </a:r>
            <a:r>
              <a:rPr lang="en-US" b="1" dirty="0"/>
              <a:t> (25.0));</a:t>
            </a:r>
          </a:p>
          <a:p>
            <a:pPr marL="0" indent="0" algn="ctr">
              <a:buNone/>
            </a:pPr>
            <a:r>
              <a:rPr lang="ar-SA" dirty="0"/>
              <a:t>تقوم هذه الجملة باستدعاء الدالة </a:t>
            </a:r>
            <a:r>
              <a:rPr lang="en-US" dirty="0"/>
              <a:t> (</a:t>
            </a:r>
            <a:r>
              <a:rPr lang="en-US" dirty="0" err="1"/>
              <a:t>sqrt</a:t>
            </a:r>
            <a:r>
              <a:rPr lang="en-US" dirty="0"/>
              <a:t>) </a:t>
            </a:r>
            <a:r>
              <a:rPr lang="ar-SA" dirty="0"/>
              <a:t>الموجودة في الفصيلة </a:t>
            </a:r>
            <a:r>
              <a:rPr lang="en-US" dirty="0"/>
              <a:t>(Math) </a:t>
            </a:r>
            <a:r>
              <a:rPr lang="ar-SA" dirty="0"/>
              <a:t>والتي تأخذ معامل واحد من نوع </a:t>
            </a:r>
            <a:r>
              <a:rPr lang="en-US" dirty="0"/>
              <a:t>Double) </a:t>
            </a:r>
            <a:r>
              <a:rPr lang="ar-SA" dirty="0"/>
              <a:t>) ونتيجة تنفيذ هذه الجملة سيكون طباعة </a:t>
            </a:r>
            <a:r>
              <a:rPr lang="en-US" dirty="0"/>
              <a:t>5.0  </a:t>
            </a:r>
            <a:endParaRPr lang="ar-SA" dirty="0"/>
          </a:p>
        </p:txBody>
      </p:sp>
    </p:spTree>
    <p:extLst>
      <p:ext uri="{BB962C8B-B14F-4D97-AF65-F5344CB8AC3E}">
        <p14:creationId xmlns:p14="http://schemas.microsoft.com/office/powerpoint/2010/main" val="35155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19986"/>
            <a:ext cx="8229600" cy="724942"/>
          </a:xfrm>
        </p:spPr>
        <p:txBody>
          <a:bodyPr>
            <a:normAutofit fontScale="90000"/>
          </a:bodyPr>
          <a:lstStyle/>
          <a:p>
            <a:pPr algn="r"/>
            <a:r>
              <a:rPr lang="ar-SA" dirty="0">
                <a:solidFill>
                  <a:srgbClr val="FF0000"/>
                </a:solidFill>
              </a:rPr>
              <a:t>الإدخال بإستخدام الكلاس </a:t>
            </a:r>
            <a:r>
              <a:rPr lang="en-US" dirty="0">
                <a:solidFill>
                  <a:srgbClr val="FF0000"/>
                </a:solidFill>
              </a:rPr>
              <a:t>Scanner</a:t>
            </a:r>
            <a:endParaRPr lang="ar-SA" dirty="0">
              <a:solidFill>
                <a:srgbClr val="FF0000"/>
              </a:solidFill>
            </a:endParaRPr>
          </a:p>
        </p:txBody>
      </p:sp>
      <p:sp>
        <p:nvSpPr>
          <p:cNvPr id="3" name="عنصر نائب للمحتوى 2"/>
          <p:cNvSpPr>
            <a:spLocks noGrp="1"/>
          </p:cNvSpPr>
          <p:nvPr>
            <p:ph idx="1"/>
          </p:nvPr>
        </p:nvSpPr>
        <p:spPr>
          <a:xfrm>
            <a:off x="457200" y="744928"/>
            <a:ext cx="8229600" cy="5852424"/>
          </a:xfrm>
        </p:spPr>
        <p:txBody>
          <a:bodyPr>
            <a:normAutofit fontScale="47500" lnSpcReduction="20000"/>
          </a:bodyPr>
          <a:lstStyle/>
          <a:p>
            <a:pPr marL="0" indent="0" algn="l">
              <a:buNone/>
            </a:pPr>
            <a:endParaRPr lang="ar-SA" dirty="0"/>
          </a:p>
          <a:p>
            <a:pPr marL="0" indent="0" algn="l">
              <a:buNone/>
            </a:pPr>
            <a:r>
              <a:rPr lang="en-US" dirty="0">
                <a:solidFill>
                  <a:schemeClr val="tx2">
                    <a:lumMod val="60000"/>
                    <a:lumOff val="40000"/>
                  </a:schemeClr>
                </a:solidFill>
              </a:rPr>
              <a:t>package</a:t>
            </a:r>
            <a:r>
              <a:rPr lang="en-US" dirty="0"/>
              <a:t> project4;</a:t>
            </a:r>
          </a:p>
          <a:p>
            <a:pPr marL="0" indent="0" algn="l">
              <a:buNone/>
            </a:pPr>
            <a:endParaRPr lang="en-US" dirty="0"/>
          </a:p>
          <a:p>
            <a:pPr marL="0" indent="0" algn="l">
              <a:buNone/>
            </a:pPr>
            <a:r>
              <a:rPr lang="en-US" dirty="0">
                <a:solidFill>
                  <a:schemeClr val="tx2">
                    <a:lumMod val="60000"/>
                    <a:lumOff val="40000"/>
                  </a:schemeClr>
                </a:solidFill>
              </a:rPr>
              <a:t>import</a:t>
            </a:r>
            <a:r>
              <a:rPr lang="en-US" dirty="0"/>
              <a:t> </a:t>
            </a:r>
            <a:r>
              <a:rPr lang="en-US" b="1" dirty="0" err="1">
                <a:solidFill>
                  <a:srgbClr val="FF0000"/>
                </a:solidFill>
              </a:rPr>
              <a:t>java.util.Scanner</a:t>
            </a:r>
            <a:r>
              <a:rPr lang="en-US" b="1" dirty="0">
                <a:solidFill>
                  <a:srgbClr val="FF0000"/>
                </a:solidFill>
              </a:rPr>
              <a:t>;   </a:t>
            </a:r>
          </a:p>
          <a:p>
            <a:pPr marL="0" indent="0" algn="l">
              <a:buNone/>
            </a:pPr>
            <a:endParaRPr lang="en-US" dirty="0"/>
          </a:p>
          <a:p>
            <a:pPr marL="0" indent="0" algn="l">
              <a:buNone/>
            </a:pPr>
            <a:r>
              <a:rPr lang="en-US" dirty="0">
                <a:solidFill>
                  <a:schemeClr val="tx2">
                    <a:lumMod val="60000"/>
                    <a:lumOff val="40000"/>
                  </a:schemeClr>
                </a:solidFill>
              </a:rPr>
              <a:t>public class </a:t>
            </a:r>
            <a:r>
              <a:rPr lang="en-US" dirty="0"/>
              <a:t>Project4 {</a:t>
            </a:r>
            <a:r>
              <a:rPr lang="ar-SA" dirty="0"/>
              <a:t> </a:t>
            </a:r>
            <a:endParaRPr lang="en-US" dirty="0"/>
          </a:p>
          <a:p>
            <a:pPr marL="0" indent="0" algn="l">
              <a:buNone/>
            </a:pPr>
            <a:r>
              <a:rPr lang="en-US" dirty="0"/>
              <a:t>        </a:t>
            </a:r>
          </a:p>
          <a:p>
            <a:pPr marL="0" indent="0" algn="l">
              <a:buNone/>
            </a:pPr>
            <a:r>
              <a:rPr lang="en-US" dirty="0"/>
              <a:t>    </a:t>
            </a:r>
            <a:r>
              <a:rPr lang="en-US" dirty="0">
                <a:solidFill>
                  <a:schemeClr val="tx2">
                    <a:lumMod val="60000"/>
                    <a:lumOff val="40000"/>
                  </a:schemeClr>
                </a:solidFill>
              </a:rPr>
              <a:t>public static void main</a:t>
            </a:r>
            <a:r>
              <a:rPr lang="en-US" dirty="0"/>
              <a:t>(String[] </a:t>
            </a:r>
            <a:r>
              <a:rPr lang="en-US" dirty="0" err="1"/>
              <a:t>args</a:t>
            </a:r>
            <a:r>
              <a:rPr lang="en-US" dirty="0"/>
              <a:t>) {</a:t>
            </a:r>
          </a:p>
          <a:p>
            <a:pPr marL="0" indent="0" algn="l">
              <a:buNone/>
            </a:pPr>
            <a:r>
              <a:rPr lang="en-US" dirty="0"/>
              <a:t>     </a:t>
            </a:r>
          </a:p>
          <a:p>
            <a:pPr marL="0" indent="0" algn="l">
              <a:buNone/>
            </a:pPr>
            <a:r>
              <a:rPr lang="en-US" dirty="0"/>
              <a:t>        Scanner input = </a:t>
            </a:r>
            <a:r>
              <a:rPr lang="en-US" dirty="0">
                <a:solidFill>
                  <a:schemeClr val="tx2">
                    <a:lumMod val="60000"/>
                    <a:lumOff val="40000"/>
                  </a:schemeClr>
                </a:solidFill>
              </a:rPr>
              <a:t>new</a:t>
            </a:r>
            <a:r>
              <a:rPr lang="en-US" dirty="0"/>
              <a:t> Scanner(System.</a:t>
            </a:r>
            <a:r>
              <a:rPr lang="en-US" dirty="0">
                <a:solidFill>
                  <a:srgbClr val="00B050"/>
                </a:solidFill>
              </a:rPr>
              <a:t>in</a:t>
            </a:r>
            <a:r>
              <a:rPr lang="en-US" dirty="0"/>
              <a:t>);</a:t>
            </a:r>
          </a:p>
          <a:p>
            <a:pPr marL="0" indent="0" algn="r" rtl="0">
              <a:buNone/>
            </a:pPr>
            <a:endParaRPr lang="en-US" dirty="0"/>
          </a:p>
          <a:p>
            <a:pPr marL="0" indent="0" algn="l">
              <a:buNone/>
            </a:pPr>
            <a:r>
              <a:rPr lang="en-US" dirty="0"/>
              <a:t>  System.out.println(“ Enter your name”)       	</a:t>
            </a:r>
          </a:p>
          <a:p>
            <a:pPr marL="0" indent="0" algn="l">
              <a:buNone/>
            </a:pPr>
            <a:r>
              <a:rPr lang="en-US" dirty="0"/>
              <a:t>       </a:t>
            </a:r>
            <a:r>
              <a:rPr lang="en-US" sz="3300" dirty="0">
                <a:solidFill>
                  <a:schemeClr val="tx2">
                    <a:lumMod val="60000"/>
                    <a:lumOff val="40000"/>
                  </a:schemeClr>
                </a:solidFill>
              </a:rPr>
              <a:t>String</a:t>
            </a:r>
            <a:r>
              <a:rPr lang="en-US" dirty="0"/>
              <a:t> </a:t>
            </a:r>
            <a:r>
              <a:rPr lang="en-US" dirty="0">
                <a:solidFill>
                  <a:srgbClr val="FF0000"/>
                </a:solidFill>
              </a:rPr>
              <a:t>name</a:t>
            </a:r>
            <a:r>
              <a:rPr lang="en-US" dirty="0"/>
              <a:t> = </a:t>
            </a:r>
            <a:r>
              <a:rPr lang="en-US" dirty="0">
                <a:solidFill>
                  <a:srgbClr val="FF0000"/>
                </a:solidFill>
              </a:rPr>
              <a:t>input.next();</a:t>
            </a:r>
          </a:p>
          <a:p>
            <a:pPr marL="0" indent="0" algn="l">
              <a:buNone/>
            </a:pPr>
            <a:endParaRPr lang="en-US" dirty="0">
              <a:solidFill>
                <a:srgbClr val="FF0000"/>
              </a:solidFill>
            </a:endParaRPr>
          </a:p>
          <a:p>
            <a:pPr marL="0" indent="0" algn="l" rtl="0">
              <a:buNone/>
            </a:pPr>
            <a:r>
              <a:rPr lang="en-US" dirty="0"/>
              <a:t>        System.out.println(“ Enter number”);</a:t>
            </a:r>
          </a:p>
          <a:p>
            <a:pPr marL="0" indent="0" algn="l">
              <a:buNone/>
            </a:pPr>
            <a:r>
              <a:rPr lang="en-US" dirty="0"/>
              <a:t>         </a:t>
            </a:r>
            <a:r>
              <a:rPr lang="en-US" dirty="0">
                <a:solidFill>
                  <a:schemeClr val="tx2">
                    <a:lumMod val="60000"/>
                    <a:lumOff val="40000"/>
                  </a:schemeClr>
                </a:solidFill>
              </a:rPr>
              <a:t>int</a:t>
            </a:r>
            <a:r>
              <a:rPr lang="en-US" dirty="0"/>
              <a:t> </a:t>
            </a:r>
            <a:r>
              <a:rPr lang="en-US" dirty="0">
                <a:solidFill>
                  <a:srgbClr val="FF0000"/>
                </a:solidFill>
              </a:rPr>
              <a:t>age</a:t>
            </a:r>
            <a:r>
              <a:rPr lang="en-US" dirty="0"/>
              <a:t> = </a:t>
            </a:r>
            <a:r>
              <a:rPr lang="en-US" dirty="0">
                <a:solidFill>
                  <a:srgbClr val="FF0000"/>
                </a:solidFill>
              </a:rPr>
              <a:t>input.nextInt(); </a:t>
            </a:r>
          </a:p>
          <a:p>
            <a:pPr marL="0" indent="0" algn="l">
              <a:buNone/>
            </a:pPr>
            <a:endParaRPr lang="en-US" dirty="0">
              <a:solidFill>
                <a:srgbClr val="FF0000"/>
              </a:solidFill>
            </a:endParaRPr>
          </a:p>
          <a:p>
            <a:pPr marL="0" indent="0" algn="l">
              <a:buNone/>
            </a:pPr>
            <a:r>
              <a:rPr lang="en-US" dirty="0"/>
              <a:t>        System.out.println(“ Ener your GPA”);</a:t>
            </a:r>
          </a:p>
          <a:p>
            <a:pPr marL="0" indent="0" algn="l">
              <a:buNone/>
            </a:pPr>
            <a:r>
              <a:rPr lang="en-US" dirty="0"/>
              <a:t>        </a:t>
            </a:r>
            <a:r>
              <a:rPr lang="en-US" dirty="0">
                <a:solidFill>
                  <a:schemeClr val="tx2">
                    <a:lumMod val="60000"/>
                    <a:lumOff val="40000"/>
                  </a:schemeClr>
                </a:solidFill>
              </a:rPr>
              <a:t>double</a:t>
            </a:r>
            <a:r>
              <a:rPr lang="en-US" dirty="0"/>
              <a:t> </a:t>
            </a:r>
            <a:r>
              <a:rPr lang="en-US" dirty="0">
                <a:solidFill>
                  <a:srgbClr val="FF0000"/>
                </a:solidFill>
              </a:rPr>
              <a:t>GPA</a:t>
            </a:r>
            <a:r>
              <a:rPr lang="en-US" dirty="0"/>
              <a:t> = </a:t>
            </a:r>
            <a:r>
              <a:rPr lang="en-US" dirty="0">
                <a:solidFill>
                  <a:srgbClr val="FF0000"/>
                </a:solidFill>
              </a:rPr>
              <a:t>input.nextDouble();</a:t>
            </a:r>
            <a:r>
              <a:rPr lang="en-US" dirty="0"/>
              <a:t> </a:t>
            </a:r>
          </a:p>
          <a:p>
            <a:pPr marL="0" indent="0" algn="l">
              <a:buNone/>
            </a:pPr>
            <a:endParaRPr lang="en-US" dirty="0"/>
          </a:p>
          <a:p>
            <a:pPr marL="0" indent="0" algn="l">
              <a:buNone/>
            </a:pPr>
            <a:r>
              <a:rPr lang="en-US" dirty="0"/>
              <a:t>       System.out.println(“ Your name is: ”+</a:t>
            </a:r>
            <a:r>
              <a:rPr lang="en-US" dirty="0">
                <a:solidFill>
                  <a:srgbClr val="FF0000"/>
                </a:solidFill>
              </a:rPr>
              <a:t>name</a:t>
            </a:r>
            <a:r>
              <a:rPr lang="en-US" dirty="0"/>
              <a:t>);</a:t>
            </a:r>
          </a:p>
          <a:p>
            <a:pPr marL="0" indent="0" algn="l">
              <a:buNone/>
            </a:pPr>
            <a:r>
              <a:rPr lang="en-US" dirty="0"/>
              <a:t>       System.out.println(“ Your age is: ”+</a:t>
            </a:r>
            <a:r>
              <a:rPr lang="en-US" dirty="0">
                <a:solidFill>
                  <a:srgbClr val="FF0000"/>
                </a:solidFill>
              </a:rPr>
              <a:t>age</a:t>
            </a:r>
            <a:r>
              <a:rPr lang="en-US" dirty="0"/>
              <a:t>);</a:t>
            </a:r>
          </a:p>
          <a:p>
            <a:pPr marL="0" indent="0" algn="l">
              <a:buNone/>
            </a:pPr>
            <a:r>
              <a:rPr lang="en-US" dirty="0"/>
              <a:t>		        System.out.println(“ Your GPA is: ”+</a:t>
            </a:r>
            <a:r>
              <a:rPr lang="en-US" dirty="0">
                <a:solidFill>
                  <a:srgbClr val="FF0000"/>
                </a:solidFill>
              </a:rPr>
              <a:t>GPA</a:t>
            </a:r>
            <a:r>
              <a:rPr lang="en-US" dirty="0"/>
              <a:t>);</a:t>
            </a:r>
          </a:p>
          <a:p>
            <a:pPr marL="0" indent="0" algn="l">
              <a:buNone/>
            </a:pPr>
            <a:r>
              <a:rPr lang="en-US" dirty="0"/>
              <a:t>       }   </a:t>
            </a:r>
          </a:p>
          <a:p>
            <a:pPr marL="0" indent="0" algn="l">
              <a:buNone/>
            </a:pPr>
            <a:r>
              <a:rPr lang="en-US" dirty="0"/>
              <a:t>}</a:t>
            </a:r>
            <a:endParaRPr lang="ar-SA" dirty="0"/>
          </a:p>
        </p:txBody>
      </p:sp>
      <p:sp>
        <p:nvSpPr>
          <p:cNvPr id="7" name="Speech Bubble: Oval 6">
            <a:extLst>
              <a:ext uri="{FF2B5EF4-FFF2-40B4-BE49-F238E27FC236}">
                <a16:creationId xmlns:a16="http://schemas.microsoft.com/office/drawing/2014/main" id="{1C538909-9E8F-4013-847F-78DB9DA89BAC}"/>
              </a:ext>
            </a:extLst>
          </p:cNvPr>
          <p:cNvSpPr/>
          <p:nvPr/>
        </p:nvSpPr>
        <p:spPr>
          <a:xfrm>
            <a:off x="4654352" y="762041"/>
            <a:ext cx="4032448" cy="724942"/>
          </a:xfrm>
          <a:prstGeom prst="wedgeEllipseCallout">
            <a:avLst>
              <a:gd name="adj1" fmla="val -100012"/>
              <a:gd name="adj2" fmla="val 6095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ar-SA" dirty="0">
                <a:solidFill>
                  <a:schemeClr val="accent2">
                    <a:lumMod val="50000"/>
                  </a:schemeClr>
                </a:solidFill>
              </a:rPr>
              <a:t>استيراد الكلاس </a:t>
            </a:r>
            <a:r>
              <a:rPr lang="en-US" dirty="0">
                <a:solidFill>
                  <a:schemeClr val="accent2">
                    <a:lumMod val="50000"/>
                  </a:schemeClr>
                </a:solidFill>
              </a:rPr>
              <a:t>Scanner </a:t>
            </a:r>
            <a:r>
              <a:rPr lang="ar-SA" dirty="0">
                <a:solidFill>
                  <a:schemeClr val="accent2">
                    <a:lumMod val="50000"/>
                  </a:schemeClr>
                </a:solidFill>
              </a:rPr>
              <a:t> من الحزمة </a:t>
            </a:r>
            <a:r>
              <a:rPr lang="en-US" dirty="0">
                <a:solidFill>
                  <a:schemeClr val="accent2">
                    <a:lumMod val="50000"/>
                  </a:schemeClr>
                </a:solidFill>
              </a:rPr>
              <a:t>util </a:t>
            </a:r>
            <a:r>
              <a:rPr lang="ar-SA" dirty="0">
                <a:solidFill>
                  <a:schemeClr val="accent2">
                    <a:lumMod val="50000"/>
                  </a:schemeClr>
                </a:solidFill>
              </a:rPr>
              <a:t> من مكتبة الجافا</a:t>
            </a:r>
            <a:endParaRPr lang="en-US" dirty="0">
              <a:solidFill>
                <a:schemeClr val="accent2">
                  <a:lumMod val="50000"/>
                </a:schemeClr>
              </a:solidFill>
            </a:endParaRPr>
          </a:p>
        </p:txBody>
      </p:sp>
      <p:sp>
        <p:nvSpPr>
          <p:cNvPr id="8" name="Speech Bubble: Oval 7">
            <a:extLst>
              <a:ext uri="{FF2B5EF4-FFF2-40B4-BE49-F238E27FC236}">
                <a16:creationId xmlns:a16="http://schemas.microsoft.com/office/drawing/2014/main" id="{9C493DBA-0320-43B9-8294-9F7943102410}"/>
              </a:ext>
            </a:extLst>
          </p:cNvPr>
          <p:cNvSpPr/>
          <p:nvPr/>
        </p:nvSpPr>
        <p:spPr>
          <a:xfrm>
            <a:off x="5086400" y="1775013"/>
            <a:ext cx="3168352" cy="864096"/>
          </a:xfrm>
          <a:prstGeom prst="wedgeEllipseCallout">
            <a:avLst>
              <a:gd name="adj1" fmla="val -82033"/>
              <a:gd name="adj2" fmla="val 6740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ar-SA" dirty="0">
                <a:solidFill>
                  <a:schemeClr val="accent2">
                    <a:lumMod val="50000"/>
                  </a:schemeClr>
                </a:solidFill>
              </a:rPr>
              <a:t>انشاء الدالة </a:t>
            </a:r>
            <a:r>
              <a:rPr lang="en-US" dirty="0">
                <a:solidFill>
                  <a:schemeClr val="accent2">
                    <a:lumMod val="50000"/>
                  </a:schemeClr>
                </a:solidFill>
              </a:rPr>
              <a:t>input</a:t>
            </a:r>
            <a:r>
              <a:rPr lang="ar-SA" dirty="0">
                <a:solidFill>
                  <a:schemeClr val="accent2">
                    <a:lumMod val="50000"/>
                  </a:schemeClr>
                </a:solidFill>
              </a:rPr>
              <a:t> للتمكن من الادخال</a:t>
            </a:r>
            <a:endParaRPr lang="en-US" dirty="0">
              <a:solidFill>
                <a:schemeClr val="accent2">
                  <a:lumMod val="50000"/>
                </a:schemeClr>
              </a:solidFill>
            </a:endParaRPr>
          </a:p>
        </p:txBody>
      </p:sp>
      <p:sp>
        <p:nvSpPr>
          <p:cNvPr id="9" name="Speech Bubble: Oval 8">
            <a:extLst>
              <a:ext uri="{FF2B5EF4-FFF2-40B4-BE49-F238E27FC236}">
                <a16:creationId xmlns:a16="http://schemas.microsoft.com/office/drawing/2014/main" id="{72D43A0D-CF02-46C7-910D-E3F216390BE9}"/>
              </a:ext>
            </a:extLst>
          </p:cNvPr>
          <p:cNvSpPr/>
          <p:nvPr/>
        </p:nvSpPr>
        <p:spPr>
          <a:xfrm>
            <a:off x="4661874" y="2922542"/>
            <a:ext cx="3168352" cy="864096"/>
          </a:xfrm>
          <a:prstGeom prst="wedgeEllipseCallout">
            <a:avLst>
              <a:gd name="adj1" fmla="val -99587"/>
              <a:gd name="adj2" fmla="val 3358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ar-SA" dirty="0">
                <a:solidFill>
                  <a:schemeClr val="accent2">
                    <a:lumMod val="50000"/>
                  </a:schemeClr>
                </a:solidFill>
              </a:rPr>
              <a:t>الامر المستخدم لادخال قيمة متغير نصي</a:t>
            </a:r>
            <a:endParaRPr lang="en-US" dirty="0">
              <a:solidFill>
                <a:schemeClr val="accent2">
                  <a:lumMod val="50000"/>
                </a:schemeClr>
              </a:solidFill>
            </a:endParaRPr>
          </a:p>
        </p:txBody>
      </p:sp>
      <p:sp>
        <p:nvSpPr>
          <p:cNvPr id="10" name="Speech Bubble: Oval 9">
            <a:extLst>
              <a:ext uri="{FF2B5EF4-FFF2-40B4-BE49-F238E27FC236}">
                <a16:creationId xmlns:a16="http://schemas.microsoft.com/office/drawing/2014/main" id="{DAA5DC26-C857-41A0-A0ED-EF4EA7328AF7}"/>
              </a:ext>
            </a:extLst>
          </p:cNvPr>
          <p:cNvSpPr/>
          <p:nvPr/>
        </p:nvSpPr>
        <p:spPr>
          <a:xfrm>
            <a:off x="5292080" y="4091003"/>
            <a:ext cx="3168352" cy="864096"/>
          </a:xfrm>
          <a:prstGeom prst="wedgeEllipseCallout">
            <a:avLst>
              <a:gd name="adj1" fmla="val -123389"/>
              <a:gd name="adj2" fmla="val -2314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ar-SA" dirty="0">
                <a:solidFill>
                  <a:schemeClr val="accent2">
                    <a:lumMod val="50000"/>
                  </a:schemeClr>
                </a:solidFill>
              </a:rPr>
              <a:t>الامر المستخدم لادخال قيمة متغير لعدد صحيح</a:t>
            </a:r>
            <a:endParaRPr lang="en-US" dirty="0">
              <a:solidFill>
                <a:schemeClr val="accent2">
                  <a:lumMod val="50000"/>
                </a:schemeClr>
              </a:solidFill>
            </a:endParaRPr>
          </a:p>
        </p:txBody>
      </p:sp>
      <p:sp>
        <p:nvSpPr>
          <p:cNvPr id="11" name="Speech Bubble: Oval 10">
            <a:extLst>
              <a:ext uri="{FF2B5EF4-FFF2-40B4-BE49-F238E27FC236}">
                <a16:creationId xmlns:a16="http://schemas.microsoft.com/office/drawing/2014/main" id="{4958495A-AB5D-43B6-BF96-D41CEE16F885}"/>
              </a:ext>
            </a:extLst>
          </p:cNvPr>
          <p:cNvSpPr/>
          <p:nvPr/>
        </p:nvSpPr>
        <p:spPr>
          <a:xfrm>
            <a:off x="5747048" y="5408769"/>
            <a:ext cx="3168352" cy="864096"/>
          </a:xfrm>
          <a:prstGeom prst="wedgeEllipseCallout">
            <a:avLst>
              <a:gd name="adj1" fmla="val -121009"/>
              <a:gd name="adj2" fmla="val -8641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ar-SA" dirty="0">
                <a:solidFill>
                  <a:schemeClr val="accent2">
                    <a:lumMod val="50000"/>
                  </a:schemeClr>
                </a:solidFill>
              </a:rPr>
              <a:t>الامر المستخدم لادخال قيمة متغير لعدد حقيقي</a:t>
            </a:r>
            <a:endParaRPr lang="en-US" dirty="0">
              <a:solidFill>
                <a:schemeClr val="accent2">
                  <a:lumMod val="50000"/>
                </a:schemeClr>
              </a:solidFill>
            </a:endParaRPr>
          </a:p>
        </p:txBody>
      </p:sp>
    </p:spTree>
    <p:extLst>
      <p:ext uri="{BB962C8B-B14F-4D97-AF65-F5344CB8AC3E}">
        <p14:creationId xmlns:p14="http://schemas.microsoft.com/office/powerpoint/2010/main" val="352757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t> </a:t>
            </a:r>
            <a:r>
              <a:rPr lang="ar-SA" dirty="0">
                <a:solidFill>
                  <a:srgbClr val="FF0000"/>
                </a:solidFill>
              </a:rPr>
              <a:t>طريقة العمليات الرياضية </a:t>
            </a:r>
            <a:br>
              <a:rPr lang="en-US" dirty="0">
                <a:solidFill>
                  <a:srgbClr val="FF0000"/>
                </a:solidFill>
              </a:rPr>
            </a:br>
            <a:r>
              <a:rPr lang="en-US" dirty="0">
                <a:solidFill>
                  <a:srgbClr val="FF0000"/>
                </a:solidFill>
              </a:rPr>
              <a:t>Math-Class Methods</a:t>
            </a:r>
            <a:endParaRPr lang="ar-SA" dirty="0">
              <a:solidFill>
                <a:srgbClr val="FF0000"/>
              </a:solidFill>
            </a:endParaRPr>
          </a:p>
        </p:txBody>
      </p:sp>
      <p:sp>
        <p:nvSpPr>
          <p:cNvPr id="3" name="عنصر نائب للمحتوى 2"/>
          <p:cNvSpPr>
            <a:spLocks noGrp="1"/>
          </p:cNvSpPr>
          <p:nvPr>
            <p:ph idx="1"/>
          </p:nvPr>
        </p:nvSpPr>
        <p:spPr/>
        <p:txBody>
          <a:bodyPr/>
          <a:lstStyle/>
          <a:p>
            <a:pPr marL="514350" indent="-514350" algn="r">
              <a:buFont typeface="+mj-lt"/>
              <a:buAutoNum type="arabicPeriod"/>
            </a:pPr>
            <a:r>
              <a:rPr lang="ar-SA" dirty="0">
                <a:solidFill>
                  <a:srgbClr val="0070C0"/>
                </a:solidFill>
              </a:rPr>
              <a:t>جلب المكتبة العمليات الحسابية:</a:t>
            </a:r>
          </a:p>
          <a:p>
            <a:pPr marL="0" indent="0" algn="l" rtl="0">
              <a:buNone/>
            </a:pPr>
            <a:r>
              <a:rPr lang="en-US" dirty="0"/>
              <a:t>import </a:t>
            </a:r>
            <a:r>
              <a:rPr lang="en-US" dirty="0" err="1"/>
              <a:t>java.lang.Math</a:t>
            </a:r>
            <a:endParaRPr lang="en-US" dirty="0"/>
          </a:p>
          <a:p>
            <a:pPr marL="0" indent="0" algn="r">
              <a:buNone/>
            </a:pPr>
            <a:r>
              <a:rPr lang="ar-SA" dirty="0"/>
              <a:t>2. </a:t>
            </a:r>
            <a:r>
              <a:rPr lang="ar-SA" dirty="0">
                <a:solidFill>
                  <a:srgbClr val="0070C0"/>
                </a:solidFill>
              </a:rPr>
              <a:t>استخدام الخاصية او الطريقة المطلوبة:</a:t>
            </a:r>
            <a:endParaRPr lang="en-US" dirty="0">
              <a:solidFill>
                <a:srgbClr val="0070C0"/>
              </a:solidFill>
            </a:endParaRPr>
          </a:p>
          <a:p>
            <a:pPr algn="l" rtl="0"/>
            <a:endParaRPr lang="en-US" dirty="0"/>
          </a:p>
          <a:p>
            <a:pPr algn="l" rtl="0"/>
            <a:r>
              <a:rPr lang="en-US" dirty="0" err="1"/>
              <a:t>Math.sqrt</a:t>
            </a:r>
            <a:r>
              <a:rPr lang="en-US" dirty="0"/>
              <a:t>( 900.0 )</a:t>
            </a:r>
          </a:p>
          <a:p>
            <a:pPr algn="l" rtl="0"/>
            <a:endParaRPr lang="ar-SA" dirty="0"/>
          </a:p>
        </p:txBody>
      </p:sp>
      <p:sp>
        <p:nvSpPr>
          <p:cNvPr id="4" name="Line 4"/>
          <p:cNvSpPr>
            <a:spLocks noChangeShapeType="1"/>
          </p:cNvSpPr>
          <p:nvPr/>
        </p:nvSpPr>
        <p:spPr bwMode="auto">
          <a:xfrm flipH="1">
            <a:off x="869650" y="4563269"/>
            <a:ext cx="207565" cy="97294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endParaRPr lang="ar-SA"/>
          </a:p>
        </p:txBody>
      </p:sp>
      <p:sp>
        <p:nvSpPr>
          <p:cNvPr id="5" name="Line 5"/>
          <p:cNvSpPr>
            <a:spLocks noChangeShapeType="1"/>
          </p:cNvSpPr>
          <p:nvPr/>
        </p:nvSpPr>
        <p:spPr bwMode="auto">
          <a:xfrm>
            <a:off x="2195736" y="4563270"/>
            <a:ext cx="432048" cy="156825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endParaRPr lang="ar-SA"/>
          </a:p>
        </p:txBody>
      </p:sp>
      <p:sp>
        <p:nvSpPr>
          <p:cNvPr id="6" name="Text Box 7"/>
          <p:cNvSpPr txBox="1">
            <a:spLocks noChangeArrowheads="1"/>
          </p:cNvSpPr>
          <p:nvPr/>
        </p:nvSpPr>
        <p:spPr bwMode="auto">
          <a:xfrm>
            <a:off x="174520" y="5962245"/>
            <a:ext cx="1688827"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r>
              <a:rPr lang="ar-SA" dirty="0"/>
              <a:t>اسم الصنف او الكلاس</a:t>
            </a:r>
            <a:endParaRPr lang="en-US" dirty="0"/>
          </a:p>
        </p:txBody>
      </p:sp>
      <p:sp>
        <p:nvSpPr>
          <p:cNvPr id="7" name="Text Box 8"/>
          <p:cNvSpPr txBox="1">
            <a:spLocks noChangeArrowheads="1"/>
          </p:cNvSpPr>
          <p:nvPr/>
        </p:nvSpPr>
        <p:spPr bwMode="auto">
          <a:xfrm>
            <a:off x="2411760" y="6201352"/>
            <a:ext cx="83475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r>
              <a:rPr lang="ar-SA" dirty="0"/>
              <a:t>الطريقة </a:t>
            </a:r>
            <a:endParaRPr lang="en-US" dirty="0"/>
          </a:p>
        </p:txBody>
      </p:sp>
      <p:sp>
        <p:nvSpPr>
          <p:cNvPr id="8" name="Text Box 9"/>
          <p:cNvSpPr txBox="1">
            <a:spLocks noChangeArrowheads="1"/>
          </p:cNvSpPr>
          <p:nvPr/>
        </p:nvSpPr>
        <p:spPr bwMode="auto">
          <a:xfrm>
            <a:off x="3059832" y="5049739"/>
            <a:ext cx="1944216" cy="70788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pPr algn="ctr"/>
            <a:r>
              <a:rPr lang="ar-SA" dirty="0"/>
              <a:t>البيانات او قائمة المعاملات</a:t>
            </a:r>
          </a:p>
          <a:p>
            <a:pPr algn="ctr"/>
            <a:r>
              <a:rPr lang="ar-SA" dirty="0"/>
              <a:t>داخل اقواس دائرية</a:t>
            </a:r>
            <a:endParaRPr lang="en-US" dirty="0"/>
          </a:p>
        </p:txBody>
      </p:sp>
      <p:sp>
        <p:nvSpPr>
          <p:cNvPr id="9" name="Line 6"/>
          <p:cNvSpPr>
            <a:spLocks noChangeShapeType="1"/>
          </p:cNvSpPr>
          <p:nvPr/>
        </p:nvSpPr>
        <p:spPr bwMode="auto">
          <a:xfrm>
            <a:off x="3685084" y="4437112"/>
            <a:ext cx="161503" cy="40887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1pPr>
            <a:lvl2pPr marL="4572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2pPr>
            <a:lvl3pPr marL="9144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3pPr>
            <a:lvl4pPr marL="13716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4pPr>
            <a:lvl5pPr marL="1828800" algn="l" rtl="0" eaLnBrk="0" fontAlgn="base" hangingPunct="0">
              <a:spcBef>
                <a:spcPct val="50000"/>
              </a:spcBef>
              <a:spcAft>
                <a:spcPct val="0"/>
              </a:spcAft>
              <a:defRPr sz="1600" b="1" kern="1200">
                <a:solidFill>
                  <a:schemeClr val="tx1"/>
                </a:solidFill>
                <a:latin typeface="Helvetica" charset="0"/>
                <a:ea typeface="+mn-ea"/>
                <a:cs typeface="Times New Roman" pitchFamily="18" charset="0"/>
              </a:defRPr>
            </a:lvl5pPr>
            <a:lvl6pPr marL="2286000" algn="r" defTabSz="914400" rtl="1" eaLnBrk="1" latinLnBrk="0" hangingPunct="1">
              <a:defRPr sz="1600" b="1" kern="1200">
                <a:solidFill>
                  <a:schemeClr val="tx1"/>
                </a:solidFill>
                <a:latin typeface="Helvetica" charset="0"/>
                <a:ea typeface="+mn-ea"/>
                <a:cs typeface="Times New Roman" pitchFamily="18" charset="0"/>
              </a:defRPr>
            </a:lvl6pPr>
            <a:lvl7pPr marL="2743200" algn="r" defTabSz="914400" rtl="1" eaLnBrk="1" latinLnBrk="0" hangingPunct="1">
              <a:defRPr sz="1600" b="1" kern="1200">
                <a:solidFill>
                  <a:schemeClr val="tx1"/>
                </a:solidFill>
                <a:latin typeface="Helvetica" charset="0"/>
                <a:ea typeface="+mn-ea"/>
                <a:cs typeface="Times New Roman" pitchFamily="18" charset="0"/>
              </a:defRPr>
            </a:lvl7pPr>
            <a:lvl8pPr marL="3200400" algn="r" defTabSz="914400" rtl="1" eaLnBrk="1" latinLnBrk="0" hangingPunct="1">
              <a:defRPr sz="1600" b="1" kern="1200">
                <a:solidFill>
                  <a:schemeClr val="tx1"/>
                </a:solidFill>
                <a:latin typeface="Helvetica" charset="0"/>
                <a:ea typeface="+mn-ea"/>
                <a:cs typeface="Times New Roman" pitchFamily="18" charset="0"/>
              </a:defRPr>
            </a:lvl8pPr>
            <a:lvl9pPr marL="3657600" algn="r" defTabSz="914400" rtl="1" eaLnBrk="1" latinLnBrk="0" hangingPunct="1">
              <a:defRPr sz="1600" b="1" kern="1200">
                <a:solidFill>
                  <a:schemeClr val="tx1"/>
                </a:solidFill>
                <a:latin typeface="Helvetica" charset="0"/>
                <a:ea typeface="+mn-ea"/>
                <a:cs typeface="Times New Roman" pitchFamily="18" charset="0"/>
              </a:defRPr>
            </a:lvl9pPr>
          </a:lstStyle>
          <a:p>
            <a:endParaRPr lang="ar-SA"/>
          </a:p>
        </p:txBody>
      </p:sp>
    </p:spTree>
    <p:extLst>
      <p:ext uri="{BB962C8B-B14F-4D97-AF65-F5344CB8AC3E}">
        <p14:creationId xmlns:p14="http://schemas.microsoft.com/office/powerpoint/2010/main" val="17506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rgbClr val="FF0000"/>
                </a:solidFill>
              </a:rPr>
              <a:t>قم بإيجاد العمليات الرياضية التالية</a:t>
            </a:r>
          </a:p>
        </p:txBody>
      </p:sp>
      <p:graphicFrame>
        <p:nvGraphicFramePr>
          <p:cNvPr id="6" name="عنصر نائب للمحتوى 5"/>
          <p:cNvGraphicFramePr>
            <a:graphicFrameLocks noGrp="1"/>
          </p:cNvGraphicFramePr>
          <p:nvPr>
            <p:ph idx="1"/>
            <p:extLst>
              <p:ext uri="{D42A27DB-BD31-4B8C-83A1-F6EECF244321}">
                <p14:modId xmlns:p14="http://schemas.microsoft.com/office/powerpoint/2010/main" val="1729023325"/>
              </p:ext>
            </p:extLst>
          </p:nvPr>
        </p:nvGraphicFramePr>
        <p:xfrm>
          <a:off x="457200" y="1772816"/>
          <a:ext cx="8229600" cy="4810548"/>
        </p:xfrm>
        <a:graphic>
          <a:graphicData uri="http://schemas.openxmlformats.org/drawingml/2006/table">
            <a:tbl>
              <a:tblPr rtl="1" firstRow="1" firstCol="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80441">
                <a:tc>
                  <a:txBody>
                    <a:bodyPr/>
                    <a:lstStyle/>
                    <a:p>
                      <a:pPr algn="ctr" rtl="1">
                        <a:lnSpc>
                          <a:spcPct val="107000"/>
                        </a:lnSpc>
                        <a:spcAft>
                          <a:spcPts val="0"/>
                        </a:spcAft>
                      </a:pPr>
                      <a:r>
                        <a:rPr lang="ar-SA" sz="2800" dirty="0">
                          <a:effectLst/>
                        </a:rPr>
                        <a:t>المطلوب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0"/>
                        </a:spcAft>
                      </a:pPr>
                      <a:r>
                        <a:rPr lang="ar-SA" sz="2800" dirty="0">
                          <a:effectLst/>
                        </a:rPr>
                        <a:t>الرقم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448742">
                <a:tc>
                  <a:txBody>
                    <a:bodyPr/>
                    <a:lstStyle/>
                    <a:p>
                      <a:pPr algn="ctr" rtl="1">
                        <a:lnSpc>
                          <a:spcPct val="107000"/>
                        </a:lnSpc>
                        <a:spcAft>
                          <a:spcPts val="0"/>
                        </a:spcAft>
                      </a:pPr>
                      <a:r>
                        <a:rPr lang="ar-SA" sz="1600">
                          <a:effectLst/>
                        </a:rPr>
                        <a:t>الجذر التربيعي</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100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448742">
                <a:tc>
                  <a:txBody>
                    <a:bodyPr/>
                    <a:lstStyle/>
                    <a:p>
                      <a:pPr algn="ctr" rtl="1">
                        <a:lnSpc>
                          <a:spcPct val="107000"/>
                        </a:lnSpc>
                        <a:spcAft>
                          <a:spcPts val="0"/>
                        </a:spcAft>
                      </a:pPr>
                      <a:r>
                        <a:rPr lang="ar-SA" sz="1600">
                          <a:effectLst/>
                        </a:rPr>
                        <a:t>القيمة المطلقة</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448742">
                <a:tc>
                  <a:txBody>
                    <a:bodyPr/>
                    <a:lstStyle/>
                    <a:p>
                      <a:pPr algn="ctr" rtl="1">
                        <a:lnSpc>
                          <a:spcPct val="107000"/>
                        </a:lnSpc>
                        <a:spcAft>
                          <a:spcPts val="0"/>
                        </a:spcAft>
                      </a:pPr>
                      <a:r>
                        <a:rPr lang="ar-SA" sz="1600" dirty="0">
                          <a:effectLst/>
                        </a:rPr>
                        <a:t>اكبر قيمة</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126  ,   210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448742">
                <a:tc>
                  <a:txBody>
                    <a:bodyPr/>
                    <a:lstStyle/>
                    <a:p>
                      <a:pPr algn="ctr" rtl="1">
                        <a:lnSpc>
                          <a:spcPct val="107000"/>
                        </a:lnSpc>
                        <a:spcAft>
                          <a:spcPts val="0"/>
                        </a:spcAft>
                      </a:pPr>
                      <a:r>
                        <a:rPr lang="ar-SA" sz="1600">
                          <a:effectLst/>
                        </a:rPr>
                        <a:t>اقل قيمة</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22.01  , 22.02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445885">
                <a:tc>
                  <a:txBody>
                    <a:bodyPr/>
                    <a:lstStyle/>
                    <a:p>
                      <a:pPr algn="ctr" rtl="1">
                        <a:lnSpc>
                          <a:spcPct val="107000"/>
                        </a:lnSpc>
                        <a:spcAft>
                          <a:spcPts val="0"/>
                        </a:spcAft>
                      </a:pPr>
                      <a:r>
                        <a:rPr lang="ar-SA" sz="1600">
                          <a:effectLst/>
                        </a:rPr>
                        <a:t>الاس</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4  </a:t>
                      </a:r>
                      <a:r>
                        <a:rPr lang="ar-SA" sz="1600" dirty="0">
                          <a:effectLst/>
                        </a:rPr>
                        <a:t> اس </a:t>
                      </a:r>
                      <a:r>
                        <a:rPr lang="en-US" sz="1600" dirty="0">
                          <a:effectLst/>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445885">
                <a:tc>
                  <a:txBody>
                    <a:bodyPr/>
                    <a:lstStyle/>
                    <a:p>
                      <a:pPr algn="ctr" rtl="1">
                        <a:lnSpc>
                          <a:spcPct val="107000"/>
                        </a:lnSpc>
                        <a:spcAft>
                          <a:spcPts val="0"/>
                        </a:spcAft>
                      </a:pPr>
                      <a:r>
                        <a:rPr lang="ar-SA" sz="1600" dirty="0">
                          <a:effectLst/>
                        </a:rPr>
                        <a:t>رقم عشوائي بين الصفر والواحد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r h="445885">
                <a:tc>
                  <a:txBody>
                    <a:bodyPr/>
                    <a:lstStyle/>
                    <a:p>
                      <a:pPr algn="ctr" rtl="1">
                        <a:lnSpc>
                          <a:spcPct val="107000"/>
                        </a:lnSpc>
                        <a:spcAft>
                          <a:spcPts val="0"/>
                        </a:spcAft>
                      </a:pPr>
                      <a:r>
                        <a:rPr lang="ar-SA" sz="1600" dirty="0">
                          <a:effectLst/>
                        </a:rPr>
                        <a:t>رقم عشوائي بين الصفر والعشرة</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0"/>
                        </a:spcAft>
                      </a:pPr>
                      <a:r>
                        <a:rPr lang="ar-SA" sz="16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7"/>
                  </a:ext>
                </a:extLst>
              </a:tr>
              <a:tr h="448742">
                <a:tc>
                  <a:txBody>
                    <a:bodyPr/>
                    <a:lstStyle/>
                    <a:p>
                      <a:pPr algn="ctr" rtl="1">
                        <a:lnSpc>
                          <a:spcPct val="107000"/>
                        </a:lnSpc>
                        <a:spcAft>
                          <a:spcPts val="0"/>
                        </a:spcAft>
                      </a:pPr>
                      <a:r>
                        <a:rPr lang="ar-SA" sz="1600" dirty="0">
                          <a:effectLst/>
                        </a:rPr>
                        <a:t>تقريب الى اقل عدد صحيح</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9.55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8"/>
                  </a:ext>
                </a:extLst>
              </a:tr>
              <a:tr h="448742">
                <a:tc>
                  <a:txBody>
                    <a:bodyPr/>
                    <a:lstStyle/>
                    <a:p>
                      <a:pPr algn="ctr" rtl="1">
                        <a:lnSpc>
                          <a:spcPct val="107000"/>
                        </a:lnSpc>
                        <a:spcAft>
                          <a:spcPts val="0"/>
                        </a:spcAft>
                      </a:pPr>
                      <a:r>
                        <a:rPr lang="ar-SA" sz="1600">
                          <a:effectLst/>
                        </a:rPr>
                        <a:t>تقريب الى اعلى عدد صحيح</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1600" dirty="0">
                          <a:effectLst/>
                        </a:rPr>
                        <a:t>100.9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8774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4B9E-7388-4D94-85BB-4AD1388B4533}"/>
              </a:ext>
            </a:extLst>
          </p:cNvPr>
          <p:cNvSpPr>
            <a:spLocks noGrp="1"/>
          </p:cNvSpPr>
          <p:nvPr>
            <p:ph type="title"/>
          </p:nvPr>
        </p:nvSpPr>
        <p:spPr/>
        <p:txBody>
          <a:bodyPr>
            <a:normAutofit/>
          </a:bodyPr>
          <a:lstStyle/>
          <a:p>
            <a:pPr algn="r"/>
            <a:r>
              <a:rPr lang="ar-SA" sz="3200" dirty="0">
                <a:solidFill>
                  <a:srgbClr val="FF0000"/>
                </a:solidFill>
              </a:rPr>
              <a:t>الدوال يمكن تعريفها عن طريق المستخدم</a:t>
            </a:r>
            <a:r>
              <a:rPr lang="ar-SA" sz="3200" dirty="0"/>
              <a:t>. (</a:t>
            </a:r>
            <a:r>
              <a:rPr lang="en-US" sz="3200" dirty="0"/>
              <a:t>User- defined</a:t>
            </a:r>
            <a:r>
              <a:rPr lang="ar-SA" sz="3200" dirty="0"/>
              <a:t>)</a:t>
            </a:r>
            <a:endParaRPr lang="en-US" sz="3200" dirty="0"/>
          </a:p>
        </p:txBody>
      </p:sp>
      <p:sp>
        <p:nvSpPr>
          <p:cNvPr id="3" name="Content Placeholder 2">
            <a:extLst>
              <a:ext uri="{FF2B5EF4-FFF2-40B4-BE49-F238E27FC236}">
                <a16:creationId xmlns:a16="http://schemas.microsoft.com/office/drawing/2014/main" id="{81BE2C3E-5B99-4DDD-AA21-8D84CCF70644}"/>
              </a:ext>
            </a:extLst>
          </p:cNvPr>
          <p:cNvSpPr>
            <a:spLocks noGrp="1"/>
          </p:cNvSpPr>
          <p:nvPr>
            <p:ph idx="1"/>
          </p:nvPr>
        </p:nvSpPr>
        <p:spPr/>
        <p:txBody>
          <a:bodyPr/>
          <a:lstStyle/>
          <a:p>
            <a:pPr marL="0" indent="0">
              <a:buNone/>
            </a:pPr>
            <a:r>
              <a:rPr lang="ar-SA" dirty="0"/>
              <a:t>يمكن تقسيم الدوال المعرفة من قبل المستخدم الى أربع أنواع من حيث القيمة المرجعة و المعاملات وهي:</a:t>
            </a:r>
          </a:p>
          <a:p>
            <a:pPr marL="0" indent="0">
              <a:buNone/>
            </a:pPr>
            <a:endParaRPr lang="ar-SA" dirty="0"/>
          </a:p>
          <a:p>
            <a:pPr marL="514350" indent="-514350">
              <a:buFont typeface="+mj-lt"/>
              <a:buAutoNum type="arabicPeriod"/>
            </a:pPr>
            <a:r>
              <a:rPr lang="ar-SA" dirty="0"/>
              <a:t>دوال لا ترجع قيمة و لا تأخذ معاملات. </a:t>
            </a:r>
          </a:p>
          <a:p>
            <a:pPr marL="514350" indent="-514350">
              <a:buFont typeface="+mj-lt"/>
              <a:buAutoNum type="arabicPeriod"/>
            </a:pPr>
            <a:r>
              <a:rPr lang="ar-SA" dirty="0"/>
              <a:t>دوال ترجع قيمة و لا تأخذ معاملات. </a:t>
            </a:r>
          </a:p>
          <a:p>
            <a:pPr marL="514350" indent="-514350">
              <a:buFont typeface="+mj-lt"/>
              <a:buAutoNum type="arabicPeriod"/>
            </a:pPr>
            <a:r>
              <a:rPr lang="ar-SA" dirty="0"/>
              <a:t>دوال لا ترجع قيمة و تأخذ معاملات.</a:t>
            </a:r>
          </a:p>
          <a:p>
            <a:pPr marL="514350" indent="-514350">
              <a:buFont typeface="+mj-lt"/>
              <a:buAutoNum type="arabicPeriod"/>
            </a:pPr>
            <a:r>
              <a:rPr lang="ar-SA" dirty="0"/>
              <a:t>دوال ترجع قيمة و تأخذ معاملات.</a:t>
            </a:r>
            <a:endParaRPr lang="en-US" dirty="0"/>
          </a:p>
        </p:txBody>
      </p:sp>
    </p:spTree>
    <p:extLst>
      <p:ext uri="{BB962C8B-B14F-4D97-AF65-F5344CB8AC3E}">
        <p14:creationId xmlns:p14="http://schemas.microsoft.com/office/powerpoint/2010/main" val="4217917249"/>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790</Words>
  <Application>Microsoft Office PowerPoint</Application>
  <PresentationFormat>On-screen Show (4:3)</PresentationFormat>
  <Paragraphs>128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Helvetica</vt:lpstr>
      <vt:lpstr>سمة Office</vt:lpstr>
      <vt:lpstr>الدوال Methods :</vt:lpstr>
      <vt:lpstr>مزايا استخدام الدوال </vt:lpstr>
      <vt:lpstr>انواع الدوال</vt:lpstr>
      <vt:lpstr>بعض دوال العمليات الحسابية المتوفرة في مكتبة جافا</vt:lpstr>
      <vt:lpstr>طريقة استدعاء الدالة </vt:lpstr>
      <vt:lpstr>الإدخال بإستخدام الكلاس Scanner</vt:lpstr>
      <vt:lpstr> طريقة العمليات الرياضية  Math-Class Methods</vt:lpstr>
      <vt:lpstr>قم بإيجاد العمليات الرياضية التالية</vt:lpstr>
      <vt:lpstr>الدوال يمكن تعريفها عن طريق المستخدم. (User- defined)</vt:lpstr>
      <vt:lpstr>العملي السادس: الدوال (1-Build-in Methods):</vt:lpstr>
      <vt:lpstr>العملي السابع: الدوال (2-user defined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الدوال Methods :</dc:title>
  <dc:creator>نايف عبدالله السلمان</dc:creator>
  <cp:lastModifiedBy>Acer</cp:lastModifiedBy>
  <cp:revision>23</cp:revision>
  <dcterms:created xsi:type="dcterms:W3CDTF">2018-03-13T05:17:48Z</dcterms:created>
  <dcterms:modified xsi:type="dcterms:W3CDTF">2021-11-16T08:35:23Z</dcterms:modified>
</cp:coreProperties>
</file>