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8671-E85E-4324-B492-7885716D6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6AE31-931D-4D64-9911-95EAEB60E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75CCB-B5F2-4B68-9A49-B1676155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705C1-6F61-4451-917D-54BE21E4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6514-3999-4821-B729-6904FF61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2420-DE3F-4D07-A463-BF79736B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F11FC-0C61-425F-82D5-CA67C2783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40C0-7791-4A67-BA09-EC288047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E697-1FF4-4232-826C-6892F65F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6C83-587F-4FC7-B22C-EE55392E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0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4323F-8393-410B-9D5B-0B3F99CFA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4F3D8-51FE-4BCA-9AA4-8E24765A4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C07A-1050-48E4-AF61-153BC17F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4D4B-012B-4A9B-AACA-30171BF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116D-E5CF-48A7-B30C-F8D36F30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1072-A24F-4AA5-93AA-0CC9C673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3AD3-EEBA-45F8-A9D0-D3C85413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77974-1EAB-449E-A579-39A7523B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35E34-77AB-4694-BAE2-24EC081C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6403-A43A-45FD-9934-C268E4BA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548F-CB8A-4118-B185-4A008038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8850-D366-4D02-8205-A665C574F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3DEE-1A1A-4384-94EF-66407055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F2A3-F5D8-47DE-A584-23CC3802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E88F-B403-40F5-80D5-80174156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712F-EE34-4F3E-971A-4D399AE9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DB96-528B-415D-94D3-C9D2576C0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DD894-D456-4077-ADD0-7E262A677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4641B-43AB-4E2B-85A3-96E4B604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0FA8A-390C-47B0-B04D-6D846E16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DE1C4-6DF7-4592-A19B-843D6FE2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8EF7-1A37-425B-9A98-CEE61373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D9C8B-0190-4B87-B65D-726193BD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EBBBC-338C-492A-ABE5-8581241F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DAB0A-488F-4C1F-84D9-9FCD2C64C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5263E-0C3D-4F75-B0A5-72805DC13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72479-94D7-471C-A30D-B0AEBD6C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D257F-CE9B-4BD8-A69A-44527B6D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6B5FC-52FC-49A9-9A2A-2665E862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480B-9F8F-4BB8-8EDB-C18332D5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D62D0-13D9-404F-A6D8-7B999A31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4EC40-8F76-48A7-8E3B-172357EB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DDF8A-B7EE-4E57-BFD1-8510F1AC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0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59AF3-E11B-495B-A3E4-F21E0F84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E278-F350-45E9-A1FD-6C2CE85A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53FBF-98CC-4EFA-AB34-9FEDB758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9394-444D-4D49-999E-900E8A57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8D45-5AC2-4286-A855-F1F3B30F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1F0B3-D781-423F-A4BE-6A407CE25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ECA3C-678A-4042-80D3-B6FB8EF2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87048-614B-40EF-B1ED-023E9AB7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C70AE-4BD9-4578-95E5-F111CE3A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0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4977-CD32-48AA-95FF-8058FC11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52184-B4DA-4F01-ACA0-C80C7BB00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87B6C-712F-4DE3-8938-8E8395794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67224-8DF2-4A5B-85D3-D96D8602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73F60-C2C1-4B4A-9B7D-65C37C3A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1E99D-2F3D-4DF2-A82D-C4A69B0D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08DA2-C981-4D3F-BF29-B1D4DB5B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773F1-384B-4ED8-A74E-62F52047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94C8-FBFB-45E6-BC97-50F221335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2511-9447-48C5-B1D6-60B31FD8AC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A731-198C-45ED-92F5-18EEF6ED3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4164-1D78-4B13-B43C-5E7C3CA30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3970-2158-46E7-B865-F9A037504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ar-SA" dirty="0"/>
              <a:t>القوائم</a:t>
            </a:r>
            <a:r>
              <a:rPr lang="en-US" dirty="0"/>
              <a:t>HTML &amp; CSS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C96E8-0C3B-4F77-B31B-FFC7BD33A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/>
              <a:t>الوحدة الخامسة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7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985E-5F35-4D1A-A7AD-F820356C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مثال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545D6-09B3-40BE-AB40-714EC0AF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9" y="365125"/>
            <a:ext cx="7585994" cy="27566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6560A-240C-4507-9056-F3958E3C7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9" y="3574774"/>
            <a:ext cx="7695532" cy="26603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4D2F2B-6056-4ECB-AD5F-CE03AB5B2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751" y="2031171"/>
            <a:ext cx="3848100" cy="2181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899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9C9A-834E-4FC3-A06A-6952CB57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34684"/>
          </a:xfrm>
        </p:spPr>
        <p:txBody>
          <a:bodyPr/>
          <a:lstStyle/>
          <a:p>
            <a:pPr algn="r" rtl="1"/>
            <a:r>
              <a:rPr lang="ar-SA" dirty="0"/>
              <a:t>قوائم الوصف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3CBF-3E53-41F6-91BA-66A8881C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03990"/>
            <a:ext cx="12085982" cy="5728114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قائمة الوصف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(</a:t>
            </a:r>
            <a:r>
              <a:rPr lang="en-US" b="1" i="0" dirty="0">
                <a:solidFill>
                  <a:srgbClr val="622A62"/>
                </a:solidFill>
                <a:effectLst/>
                <a:latin typeface="Helvetica" panose="020B0604020202020204" pitchFamily="34" charset="0"/>
              </a:rPr>
              <a:t>Description List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)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يقصد بها عرض مجموعة مصطلحات و كل مصطلح معه وصف.</a:t>
            </a:r>
          </a:p>
          <a:p>
            <a:pPr algn="r" rtl="1" fontAlgn="ctr">
              <a:lnSpc>
                <a:spcPct val="150000"/>
              </a:lnSpc>
            </a:pP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لعرض قائمة وصف في الصفحة نستخدم الوسوم التالية: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_arabic_naskh_regular"/>
              </a:rPr>
              <a:t> &lt;dl&gt;&lt;/dl&gt;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هو الوسم الأساسي الذي يجب أن تضعه لإعلام المتصفح أنك تريد عرض البيانات بداخل قائمة وصف.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_arabic_naskh_regular"/>
              </a:rPr>
              <a:t> &lt;dt&gt;&lt;/dt&gt;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تستخدمه لإضافة مصطلح أو عنوان لما سيوضع تحته في القائمة.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_arabic_naskh_regular"/>
              </a:rPr>
              <a:t> &lt;dd&gt;&lt;/dd&gt;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تستخدمه لإضافة شرح للمصطلح أو خيار يندرج تحته.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6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BF8B-1FBF-43BF-A0FF-0A6C8CC6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مثال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4651C-F256-4E10-8EBA-CCA2ACD4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79" y="1532766"/>
            <a:ext cx="6176303" cy="37924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519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337A-7157-4DC2-98F9-93B5B68F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التنسيقات المستخدمة في القوائم </a:t>
            </a:r>
            <a:r>
              <a:rPr lang="en-US" dirty="0"/>
              <a:t>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17D83-8D14-4F79-82B8-8618D0062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6"/>
          <a:stretch/>
        </p:blipFill>
        <p:spPr>
          <a:xfrm>
            <a:off x="2078842" y="2039815"/>
            <a:ext cx="8034316" cy="41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9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1013"/>
          </a:xfrm>
        </p:spPr>
        <p:txBody>
          <a:bodyPr/>
          <a:lstStyle/>
          <a:p>
            <a:pPr algn="r" rtl="1"/>
            <a:r>
              <a:rPr lang="ar-SA" dirty="0" smtClean="0"/>
              <a:t>خاصية </a:t>
            </a:r>
            <a:r>
              <a:rPr lang="en-US" dirty="0" smtClean="0"/>
              <a:t>list-style-position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1018"/>
            <a:ext cx="12192000" cy="6156982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ar-SA" dirty="0"/>
              <a:t>تحدد خاصية </a:t>
            </a:r>
            <a:r>
              <a:rPr lang="en-US" dirty="0"/>
              <a:t>list-style-position </a:t>
            </a:r>
            <a:r>
              <a:rPr lang="ar-SA" dirty="0" smtClean="0"/>
              <a:t> موضع </a:t>
            </a:r>
            <a:r>
              <a:rPr lang="ar-SA" dirty="0"/>
              <a:t>علامات عنصر القائمة (النقاط النقطية</a:t>
            </a:r>
            <a:r>
              <a:rPr lang="ar-SA" dirty="0" smtClean="0"/>
              <a:t>).</a:t>
            </a:r>
            <a:endParaRPr lang="ar-SA" dirty="0"/>
          </a:p>
          <a:p>
            <a:pPr algn="r" rtl="1">
              <a:lnSpc>
                <a:spcPct val="150000"/>
              </a:lnSpc>
            </a:pPr>
            <a:r>
              <a:rPr lang="ar-SA" dirty="0" smtClean="0"/>
              <a:t>"</a:t>
            </a:r>
            <a:r>
              <a:rPr lang="en-US" dirty="0"/>
              <a:t> </a:t>
            </a:r>
            <a:r>
              <a:rPr lang="en-US" dirty="0" smtClean="0"/>
              <a:t>list-style-position: outside</a:t>
            </a:r>
            <a:r>
              <a:rPr lang="ar-SA" dirty="0" smtClean="0"/>
              <a:t>" يعني </a:t>
            </a:r>
            <a:r>
              <a:rPr lang="ar-SA" dirty="0"/>
              <a:t>أن النقاط ستكون خارج عنصر القائمة. ستتم محاذاة بداية كل سطر من عنصر القائمة عموديًا. هذا هو </a:t>
            </a:r>
            <a:r>
              <a:rPr lang="ar-SA" dirty="0" smtClean="0"/>
              <a:t>الافتراضي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ar-SA" dirty="0" smtClean="0"/>
          </a:p>
          <a:p>
            <a:pPr algn="r" rtl="1">
              <a:lnSpc>
                <a:spcPct val="150000"/>
              </a:lnSpc>
            </a:pPr>
            <a:r>
              <a:rPr lang="ar-SA" dirty="0"/>
              <a:t>"</a:t>
            </a:r>
            <a:r>
              <a:rPr lang="en-US" dirty="0"/>
              <a:t> list-style-position: </a:t>
            </a:r>
            <a:r>
              <a:rPr lang="en-US" dirty="0" smtClean="0"/>
              <a:t>inside</a:t>
            </a:r>
            <a:r>
              <a:rPr lang="ar-SA" dirty="0"/>
              <a:t>" يعني أن النقاط ستكون داخل عنصر القائمة. نظرًا لأنه جزء من عنصر القائمة ، فسيكون جزءًا من النص ويدفع النص في البداية</a:t>
            </a:r>
          </a:p>
          <a:p>
            <a:pPr algn="r" rtl="1"/>
            <a:endParaRPr lang="ar-SA" dirty="0" smtClean="0"/>
          </a:p>
          <a:p>
            <a:pPr algn="r" rtl="1"/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502" y="2186152"/>
            <a:ext cx="3814336" cy="1471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502" y="4828606"/>
            <a:ext cx="3814336" cy="16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6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7"/>
          <a:stretch/>
        </p:blipFill>
        <p:spPr>
          <a:xfrm>
            <a:off x="232767" y="1008993"/>
            <a:ext cx="11328611" cy="4794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4773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خاصية </a:t>
            </a:r>
            <a:r>
              <a:rPr lang="en-US" dirty="0" smtClean="0"/>
              <a:t>list-style-image</a:t>
            </a: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2" y="1690688"/>
            <a:ext cx="11611807" cy="38797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366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283" y="81346"/>
            <a:ext cx="10515600" cy="801523"/>
          </a:xfrm>
        </p:spPr>
        <p:txBody>
          <a:bodyPr/>
          <a:lstStyle/>
          <a:p>
            <a:pPr algn="r" rtl="1"/>
            <a:r>
              <a:rPr lang="ar-SA" dirty="0" smtClean="0"/>
              <a:t>خاصية </a:t>
            </a:r>
            <a:r>
              <a:rPr lang="en-US" dirty="0" smtClean="0"/>
              <a:t>list-style-type</a:t>
            </a: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0" y="229859"/>
            <a:ext cx="6474372" cy="61250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" name="Straight Connector 5"/>
          <p:cNvCxnSpPr/>
          <p:nvPr/>
        </p:nvCxnSpPr>
        <p:spPr>
          <a:xfrm>
            <a:off x="3783724" y="220717"/>
            <a:ext cx="31531" cy="615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0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8494-A1B4-4DFB-AD3C-E7B6F57D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القوائم المرتبة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E0B4-6EB9-4A08-A00F-B5D57002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القائمة المرتبة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 ( </a:t>
            </a:r>
            <a:r>
              <a:rPr lang="en-US" b="1" i="0" dirty="0">
                <a:solidFill>
                  <a:srgbClr val="622A62"/>
                </a:solidFill>
                <a:effectLst/>
                <a:latin typeface="Helvetica" panose="020B0604020202020204" pitchFamily="34" charset="0"/>
              </a:rPr>
              <a:t>Ordered List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)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يقصد بها عرض مجموعة عناصر مع إظهار رقم كل عنصر تم إدخاله فيها.</a:t>
            </a:r>
            <a:r>
              <a:rPr lang="ar-SA" dirty="0"/>
              <a:t/>
            </a:r>
            <a:br>
              <a:rPr lang="ar-SA" dirty="0"/>
            </a:b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من أهم ما يميز هذه القوائم أنه يمكنك عرض الترقيم بالشكل الذي تريده, فمثلاً يمكنك عرض أرقام عادية, أحرف أبجدية, أرقام رومانية إلخ..</a:t>
            </a:r>
            <a:endParaRPr lang="en-US" b="0" i="0" dirty="0">
              <a:solidFill>
                <a:srgbClr val="000000"/>
              </a:solidFill>
              <a:effectLst/>
              <a:latin typeface="droid_arabic_naskh_regular"/>
            </a:endParaRPr>
          </a:p>
          <a:p>
            <a:pPr algn="r" rtl="1">
              <a:lnSpc>
                <a:spcPct val="150000"/>
              </a:lnSpc>
            </a:pP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نستخدم الوسم </a:t>
            </a:r>
            <a:r>
              <a:rPr lang="en-US" dirty="0">
                <a:solidFill>
                  <a:srgbClr val="000000"/>
                </a:solidFill>
                <a:latin typeface="droid_arabic_naskh_regular"/>
              </a:rPr>
              <a:t> </a:t>
            </a:r>
            <a:r>
              <a:rPr lang="en-US" dirty="0">
                <a:solidFill>
                  <a:srgbClr val="0070C0"/>
                </a:solidFill>
                <a:latin typeface="droid_arabic_naskh_regular"/>
              </a:rPr>
              <a:t>&lt;</a:t>
            </a:r>
            <a:r>
              <a:rPr lang="en-US" dirty="0" err="1">
                <a:solidFill>
                  <a:srgbClr val="0070C0"/>
                </a:solidFill>
                <a:latin typeface="droid_arabic_naskh_regular"/>
              </a:rPr>
              <a:t>ol</a:t>
            </a:r>
            <a:r>
              <a:rPr lang="en-US" dirty="0">
                <a:solidFill>
                  <a:srgbClr val="0070C0"/>
                </a:solidFill>
                <a:latin typeface="droid_arabic_naskh_regular"/>
              </a:rPr>
              <a:t>&gt;&lt;/</a:t>
            </a:r>
            <a:r>
              <a:rPr lang="en-US" dirty="0" err="1">
                <a:solidFill>
                  <a:srgbClr val="0070C0"/>
                </a:solidFill>
                <a:latin typeface="droid_arabic_naskh_regular"/>
              </a:rPr>
              <a:t>ol</a:t>
            </a:r>
            <a:r>
              <a:rPr lang="en-US" dirty="0">
                <a:solidFill>
                  <a:srgbClr val="0070C0"/>
                </a:solidFill>
                <a:latin typeface="droid_arabic_naskh_regular"/>
              </a:rPr>
              <a:t>&gt;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لإعلام المتصفح أننا نريد عرض قائمة مرتبة في الصفحة.</a:t>
            </a:r>
            <a:r>
              <a:rPr lang="ar-SA" dirty="0"/>
              <a:t/>
            </a:r>
            <a:br>
              <a:rPr lang="ar-SA" dirty="0"/>
            </a:b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أي عنصر نريد إضافته فيها يجب وضعه بداخل الوسم </a:t>
            </a:r>
            <a:r>
              <a:rPr lang="en-US" b="0" i="0" dirty="0">
                <a:solidFill>
                  <a:srgbClr val="0070C0"/>
                </a:solidFill>
                <a:effectLst/>
                <a:latin typeface="droid_arabic_naskh_regular"/>
              </a:rPr>
              <a:t>&lt;li&gt;&lt;/li&gt;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FF6C-15FB-412F-B1B0-3BC2FEC3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انشاء قائمة مرتبة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17BE2-10BC-4A76-8936-BD88DA9F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73" y="1690688"/>
            <a:ext cx="7175232" cy="37741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124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1C11-E4A4-4C30-BC28-C81DE07D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r" rtl="1"/>
            <a:r>
              <a:rPr lang="ar-SA" dirty="0"/>
              <a:t>أنواع الترقيم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22C9-0DC0-4E51-A4AB-3C42A6D4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7496"/>
            <a:ext cx="12192000" cy="4679467"/>
          </a:xfrm>
        </p:spPr>
        <p:txBody>
          <a:bodyPr>
            <a:normAutofit fontScale="85000" lnSpcReduction="10000"/>
          </a:bodyPr>
          <a:lstStyle/>
          <a:p>
            <a:pPr algn="r" rtl="1" fontAlgn="ctr">
              <a:lnSpc>
                <a:spcPct val="150000"/>
              </a:lnSpc>
            </a:pP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لتحديد نوع الترقيم الذي سيظهر في بداية كل عنصر يمكنك إضافة الخاصية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للوسم </a:t>
            </a:r>
            <a:r>
              <a:rPr lang="en-US" dirty="0">
                <a:solidFill>
                  <a:srgbClr val="000000"/>
                </a:solidFill>
                <a:latin typeface="droid_arabic_naskh_regular"/>
              </a:rPr>
              <a:t> &lt;</a:t>
            </a:r>
            <a:r>
              <a:rPr lang="en-US" dirty="0" err="1">
                <a:solidFill>
                  <a:srgbClr val="000000"/>
                </a:solidFill>
                <a:latin typeface="droid_arabic_naskh_regular"/>
              </a:rPr>
              <a:t>ol</a:t>
            </a:r>
            <a:r>
              <a:rPr lang="en-US" dirty="0">
                <a:solidFill>
                  <a:srgbClr val="000000"/>
                </a:solidFill>
                <a:latin typeface="droid_arabic_naskh_regular"/>
              </a:rPr>
              <a:t>&gt;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و تمرير إحدى الأحرف التالية لها كقيمة: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type="A"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لإظهار ترقيم أبجدي بأحرف كبيرة قبل كل عنصر.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type="a"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لإظهار ترقيم أبجدي بأحرف صغيرة قبل كل عنصر.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type="I"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لإظهار ترقيم روماني بأحرف كبيرة قبل كل عنصر.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type="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لإظهار ترقيم روماني بأحرف صغيرة قبل كل عنصر.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type="1"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لإظهار ترقيم عادي قبل كل عنصر و هذه القيمة الافتراضية التي يتم وضعها في حال لم تحدد القيمة بنفسك.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6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A98-01AA-437E-A4A6-B7D6A90F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امثلة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63A63-94DE-4366-A9E0-99C3C60A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363" y="433388"/>
            <a:ext cx="5619750" cy="2514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CE74E-49B7-4B0E-B2F1-305E9F5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188" y="3429000"/>
            <a:ext cx="6896100" cy="2533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677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E922-5842-467D-B8C9-88DA25F9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r" rtl="1"/>
            <a:r>
              <a:rPr lang="ar-SA" dirty="0"/>
              <a:t>تحديد بدء الترقيم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D1635-A9C9-4FF5-8B5C-4B034F1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1" y="1062762"/>
            <a:ext cx="11820938" cy="4732476"/>
          </a:xfrm>
        </p:spPr>
        <p:txBody>
          <a:bodyPr/>
          <a:lstStyle/>
          <a:p>
            <a:pPr algn="r" rtl="1" fontAlgn="ctr">
              <a:lnSpc>
                <a:spcPct val="150000"/>
              </a:lnSpc>
            </a:pP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في حال أردت تحديد من أي رقم ستبدأ القائمة في إظهار الترقيم يمكنك إضافة الخاصية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start</a:t>
            </a:r>
            <a:r>
              <a:rPr lang="ar-SA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للوسم  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 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droid_arabic_naskh_regular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droid_arabic_naskh_regular"/>
              </a:rPr>
              <a:t>ol</a:t>
            </a:r>
            <a:r>
              <a:rPr lang="en-US" dirty="0">
                <a:solidFill>
                  <a:srgbClr val="000000"/>
                </a:solidFill>
                <a:latin typeface="droid_arabic_naskh_regular"/>
              </a:rPr>
              <a:t>&gt;</a:t>
            </a:r>
            <a:r>
              <a:rPr lang="ar-SA" dirty="0">
                <a:solidFill>
                  <a:srgbClr val="000000"/>
                </a:solidFill>
                <a:latin typeface="droid_arabic_naskh_regular"/>
              </a:rPr>
              <a:t> 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و تمرير الرقم الذي تريدها أن تبدأ من عنده او الخاصية 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value 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للعنصر.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7E5C4-2B53-42DC-A48B-11343D3D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1" y="2388325"/>
            <a:ext cx="4167503" cy="44279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C6636-67C9-4FBA-83BA-4F912EA7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99" y="2669900"/>
            <a:ext cx="4922562" cy="38648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427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3A9A-5D00-459E-B22B-CDA98AF4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القوائم الغير مرتبة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1817-1B37-4846-8DDD-41A6DE6A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417983"/>
            <a:ext cx="11834192" cy="4758980"/>
          </a:xfrm>
        </p:spPr>
        <p:txBody>
          <a:bodyPr/>
          <a:lstStyle/>
          <a:p>
            <a:pPr algn="r" rtl="1" fontAlgn="ctr">
              <a:lnSpc>
                <a:spcPct val="150000"/>
              </a:lnSpc>
            </a:pP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القائمة الغير مرتبة</a:t>
            </a:r>
            <a:r>
              <a:rPr lang="en-US" b="1" i="0" dirty="0">
                <a:solidFill>
                  <a:srgbClr val="622A62"/>
                </a:solidFill>
                <a:effectLst/>
                <a:latin typeface="Helvetica" panose="020B0604020202020204" pitchFamily="34" charset="0"/>
              </a:rPr>
              <a:t>Unordered List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)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) </a:t>
            </a:r>
            <a:r>
              <a:rPr lang="en-US" dirty="0">
                <a:solidFill>
                  <a:srgbClr val="000000"/>
                </a:solidFill>
                <a:latin typeface="droid_arabic_naskh_regular"/>
              </a:rPr>
              <a:t> 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يقصد بها عرض مجموعة عناصر بدون الاهتمام ما إن كان يجب عرض عنصر قبل الآخر.</a:t>
            </a:r>
          </a:p>
          <a:p>
            <a:pPr algn="r" rtl="1" fontAlgn="ctr">
              <a:lnSpc>
                <a:spcPct val="150000"/>
              </a:lnSpc>
            </a:pP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في هذا النوع من القوائم يمكنك تحديد الرمز الذي سيظهر في بداية كل عنصر و هنا يوجد ثلاث رموز يمكنك عرضها هي مربع, دائرة, أو قرص.</a:t>
            </a:r>
          </a:p>
          <a:p>
            <a:pPr algn="r" rtl="1" fontAlgn="ctr">
              <a:lnSpc>
                <a:spcPct val="150000"/>
              </a:lnSpc>
            </a:pP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نستخدم الوسم 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droid_arabic_naskh_regular"/>
              </a:rPr>
              <a:t>&lt;ul&gt;&lt;/ul&gt;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لإعلام المتصفح أننا نريد عرض قائمة غير مرتبة في الصفحة.</a:t>
            </a:r>
            <a:r>
              <a:rPr lang="ar-SA" dirty="0"/>
              <a:t/>
            </a:r>
            <a:br>
              <a:rPr lang="ar-SA" dirty="0"/>
            </a:b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أي عنصر نريد إضافته فيها يجب وضعه بداخل الوسم </a:t>
            </a:r>
            <a:r>
              <a:rPr lang="en-US" b="0" i="0" dirty="0">
                <a:solidFill>
                  <a:srgbClr val="0070C0"/>
                </a:solidFill>
                <a:effectLst/>
                <a:latin typeface="droid_arabic_naskh_regular"/>
              </a:rPr>
              <a:t>&lt;li&gt;&lt;/li&gt;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6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277C-0F92-4757-AD47-7C6F6FBC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انشاء قائمة غير مرتبة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152E1-60EB-4125-8F81-51D63065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97" y="1918261"/>
            <a:ext cx="7069689" cy="34133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792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6AB1-AE49-47B4-A6E1-D69823B1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اشكال الرموز التي يمكن عرضها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7E48-1B29-477E-990B-3537B4BB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 fontAlgn="ctr"/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لتحديد نوع الرموز التي ستظهر قبل العناصر يمكنك إضافة الخاصية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للوسم </a:t>
            </a:r>
            <a:r>
              <a:rPr lang="en-US" dirty="0">
                <a:solidFill>
                  <a:srgbClr val="000000"/>
                </a:solidFill>
                <a:latin typeface="droid_arabic_naskh_regular"/>
              </a:rPr>
              <a:t> &lt;ul&gt;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و تمرير إحدى الكلمات التالية لها كقيمة: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type="square"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لإظهار مربع في بداية كل عنصر.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type="circle"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لإظهار دائرة في بداية كل عنصر.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type="disc"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لإظهار قرص (أي نقطة كبيرة) في بداية كل عنصر و هذه القيمة الافتراضية التي يتم وضعها في حال لم تحدد القيمة بنفسك.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type="none"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لعدم إظهار رمز في بداية كل عنصر.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7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611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droid_arabic_naskh_regular</vt:lpstr>
      <vt:lpstr>Helvetica</vt:lpstr>
      <vt:lpstr>inherit</vt:lpstr>
      <vt:lpstr>Times New Roman</vt:lpstr>
      <vt:lpstr>Office Theme</vt:lpstr>
      <vt:lpstr>القوائمHTML &amp; CSS </vt:lpstr>
      <vt:lpstr>القوائم المرتبة</vt:lpstr>
      <vt:lpstr>انشاء قائمة مرتبة </vt:lpstr>
      <vt:lpstr>أنواع الترقيم</vt:lpstr>
      <vt:lpstr>امثلة </vt:lpstr>
      <vt:lpstr>تحديد بدء الترقيم</vt:lpstr>
      <vt:lpstr>القوائم الغير مرتبة</vt:lpstr>
      <vt:lpstr>انشاء قائمة غير مرتبة</vt:lpstr>
      <vt:lpstr>اشكال الرموز التي يمكن عرضها</vt:lpstr>
      <vt:lpstr>مثال</vt:lpstr>
      <vt:lpstr>قوائم الوصف</vt:lpstr>
      <vt:lpstr>مثال</vt:lpstr>
      <vt:lpstr>التنسيقات المستخدمة في القوائم CSS</vt:lpstr>
      <vt:lpstr>خاصية list-style-position</vt:lpstr>
      <vt:lpstr>PowerPoint Presentation</vt:lpstr>
      <vt:lpstr>خاصية list-style-image</vt:lpstr>
      <vt:lpstr>خاصية list-style-type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القوائم والجداول - HTML</dc:title>
  <dc:creator>معاذ محمد دردير</dc:creator>
  <cp:lastModifiedBy>moaaz</cp:lastModifiedBy>
  <cp:revision>14</cp:revision>
  <dcterms:created xsi:type="dcterms:W3CDTF">2021-02-08T08:26:02Z</dcterms:created>
  <dcterms:modified xsi:type="dcterms:W3CDTF">2021-10-21T06:39:41Z</dcterms:modified>
</cp:coreProperties>
</file>