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8671-E85E-4324-B492-7885716D6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6AE31-931D-4D64-9911-95EAEB60E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75CCB-B5F2-4B68-9A49-B1676155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2511-9447-48C5-B1D6-60B31FD8AC9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705C1-6F61-4451-917D-54BE21E4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16514-3999-4821-B729-6904FF61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320D-1B5F-4314-A060-AFB977A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2420-DE3F-4D07-A463-BF79736B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F11FC-0C61-425F-82D5-CA67C2783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740C0-7791-4A67-BA09-EC288047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2511-9447-48C5-B1D6-60B31FD8AC9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0E697-1FF4-4232-826C-6892F65F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26C83-587F-4FC7-B22C-EE55392E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320D-1B5F-4314-A060-AFB977A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0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4323F-8393-410B-9D5B-0B3F99CFA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4F3D8-51FE-4BCA-9AA4-8E24765A4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C07A-1050-48E4-AF61-153BC17F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2511-9447-48C5-B1D6-60B31FD8AC9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4D4B-012B-4A9B-AACA-30171BF1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F116D-E5CF-48A7-B30C-F8D36F30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320D-1B5F-4314-A060-AFB977A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1072-A24F-4AA5-93AA-0CC9C673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C3AD3-EEBA-45F8-A9D0-D3C85413C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77974-1EAB-449E-A579-39A7523B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2511-9447-48C5-B1D6-60B31FD8AC9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35E34-77AB-4694-BAE2-24EC081C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6403-A43A-45FD-9934-C268E4BA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320D-1B5F-4314-A060-AFB977A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4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548F-CB8A-4118-B185-4A008038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A8850-D366-4D02-8205-A665C574F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3DEE-1A1A-4384-94EF-66407055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2511-9447-48C5-B1D6-60B31FD8AC9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BF2A3-F5D8-47DE-A584-23CC3802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2E88F-B403-40F5-80D5-80174156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320D-1B5F-4314-A060-AFB977A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0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712F-EE34-4F3E-971A-4D399AE9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DB96-528B-415D-94D3-C9D2576C0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DD894-D456-4077-ADD0-7E262A677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4641B-43AB-4E2B-85A3-96E4B604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2511-9447-48C5-B1D6-60B31FD8AC9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0FA8A-390C-47B0-B04D-6D846E16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DE1C4-6DF7-4592-A19B-843D6FE2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320D-1B5F-4314-A060-AFB977A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8EF7-1A37-425B-9A98-CEE61373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D9C8B-0190-4B87-B65D-726193BD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EBBBC-338C-492A-ABE5-8581241F7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DAB0A-488F-4C1F-84D9-9FCD2C64C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5263E-0C3D-4F75-B0A5-72805DC13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72479-94D7-471C-A30D-B0AEBD6C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2511-9447-48C5-B1D6-60B31FD8AC9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D257F-CE9B-4BD8-A69A-44527B6D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6B5FC-52FC-49A9-9A2A-2665E862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320D-1B5F-4314-A060-AFB977A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480B-9F8F-4BB8-8EDB-C18332D5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D62D0-13D9-404F-A6D8-7B999A31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2511-9447-48C5-B1D6-60B31FD8AC9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4EC40-8F76-48A7-8E3B-172357EB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DDF8A-B7EE-4E57-BFD1-8510F1AC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320D-1B5F-4314-A060-AFB977A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0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59AF3-E11B-495B-A3E4-F21E0F84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2511-9447-48C5-B1D6-60B31FD8AC9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8E278-F350-45E9-A1FD-6C2CE85A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53FBF-98CC-4EFA-AB34-9FEDB758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320D-1B5F-4314-A060-AFB977A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5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9394-444D-4D49-999E-900E8A57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8D45-5AC2-4286-A855-F1F3B30F4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1F0B3-D781-423F-A4BE-6A407CE25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ECA3C-678A-4042-80D3-B6FB8EF2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2511-9447-48C5-B1D6-60B31FD8AC9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87048-614B-40EF-B1ED-023E9AB7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C70AE-4BD9-4578-95E5-F111CE3A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320D-1B5F-4314-A060-AFB977A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0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4977-CD32-48AA-95FF-8058FC11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52184-B4DA-4F01-ACA0-C80C7BB00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87B6C-712F-4DE3-8938-8E8395794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67224-8DF2-4A5B-85D3-D96D8602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2511-9447-48C5-B1D6-60B31FD8AC9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73F60-C2C1-4B4A-9B7D-65C37C3A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1E99D-2F3D-4DF2-A82D-C4A69B0D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320D-1B5F-4314-A060-AFB977A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08DA2-C981-4D3F-BF29-B1D4DB5B3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773F1-384B-4ED8-A74E-62F52047B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294C8-FBFB-45E6-BC97-50F221335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2511-9447-48C5-B1D6-60B31FD8AC92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2A731-198C-45ED-92F5-18EEF6ED3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4164-1D78-4B13-B43C-5E7C3CA30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1320D-1B5F-4314-A060-AFB977A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7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3970-2158-46E7-B865-F9A037504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ar-SA"/>
              <a:t>الجداول </a:t>
            </a:r>
            <a:r>
              <a:rPr lang="en-US" dirty="0"/>
              <a:t> CSS-HTML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C96E8-0C3B-4F77-B31B-FFC7BD33A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SA" dirty="0"/>
              <a:t>الوحدة السادسة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76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D13ECF-68CB-48FE-B79A-C4965399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0"/>
            <a:ext cx="4344221" cy="67321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506630-DCF8-4C6A-AC5A-D32AFF31A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25" y="-26790"/>
            <a:ext cx="4344221" cy="67592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214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00459-C79B-46B1-9520-37C3B55AE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223" y="29511"/>
            <a:ext cx="3432313" cy="56485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8F9703-E8AA-419C-B82D-4CAB0BD1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300" y="29511"/>
            <a:ext cx="3368912" cy="56485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1D9D4A-BFC8-4E9F-B215-93F96B149BD9}"/>
              </a:ext>
            </a:extLst>
          </p:cNvPr>
          <p:cNvCxnSpPr/>
          <p:nvPr/>
        </p:nvCxnSpPr>
        <p:spPr>
          <a:xfrm>
            <a:off x="549965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38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FB2C-E5E0-4585-B364-D3FFD2AC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81"/>
            <a:ext cx="10515600" cy="880579"/>
          </a:xfrm>
        </p:spPr>
        <p:txBody>
          <a:bodyPr/>
          <a:lstStyle/>
          <a:p>
            <a:pPr algn="r" rtl="1"/>
            <a:r>
              <a:rPr lang="ar-SA" dirty="0"/>
              <a:t>الجداول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CC358-BEA6-46B4-B08B-59195038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980659"/>
            <a:ext cx="11728173" cy="5777259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الجدول 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 Table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يسمح لك بعرض المعلومات بشكل مرتب و مقسم لأعمدة و أسطر.</a:t>
            </a:r>
            <a:endParaRPr lang="en-US" b="0" i="0" dirty="0">
              <a:solidFill>
                <a:srgbClr val="000000"/>
              </a:solidFill>
              <a:effectLst/>
              <a:latin typeface="droid_arabic_naskh_regular"/>
            </a:endParaRPr>
          </a:p>
          <a:p>
            <a:pPr algn="r" rtl="1" fontAlgn="ctr">
              <a:lnSpc>
                <a:spcPct val="150000"/>
              </a:lnSpc>
            </a:pP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عرض جدول في الصفحة نستخدم الوسوم التالية لبنائه بالشكل الذي نريده:</a:t>
            </a:r>
          </a:p>
          <a:p>
            <a:pPr algn="r" rt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_arabic_naskh_regular"/>
              </a:rPr>
              <a:t>&lt;table&gt;&lt;/table&gt;</a:t>
            </a:r>
            <a:r>
              <a:rPr lang="ar-SA" dirty="0">
                <a:solidFill>
                  <a:srgbClr val="000000"/>
                </a:solidFill>
                <a:latin typeface="droid_arabic_naskh_regular"/>
              </a:rPr>
              <a:t> 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هو الوسم الأساسي الذي يجب أن تضعه لإعلام المتصفح أنك تريد عرض البيانات بداخل جدول.</a:t>
            </a:r>
          </a:p>
          <a:p>
            <a:pPr algn="r" rt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roid_arabic_naskh_regular"/>
              </a:rPr>
              <a:t>&lt;tr&gt;&lt;/tr&gt;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 تستخدمه لإضافة سطر في الجدول.</a:t>
            </a:r>
          </a:p>
          <a:p>
            <a:pPr algn="r" rt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 </a:t>
            </a:r>
            <a:r>
              <a:rPr lang="en-US" dirty="0">
                <a:solidFill>
                  <a:srgbClr val="000000"/>
                </a:solidFill>
                <a:latin typeface="droid_arabic_naskh_regular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droid_arabic_naskh_regular"/>
              </a:rPr>
              <a:t>th</a:t>
            </a:r>
            <a:r>
              <a:rPr lang="en-US" dirty="0">
                <a:solidFill>
                  <a:srgbClr val="000000"/>
                </a:solidFill>
                <a:latin typeface="droid_arabic_naskh_regular"/>
              </a:rPr>
              <a:t>&gt;&lt;/</a:t>
            </a:r>
            <a:r>
              <a:rPr lang="en-US" dirty="0" err="1">
                <a:solidFill>
                  <a:srgbClr val="000000"/>
                </a:solidFill>
                <a:latin typeface="droid_arabic_naskh_regular"/>
              </a:rPr>
              <a:t>th</a:t>
            </a:r>
            <a:r>
              <a:rPr lang="en-US" dirty="0">
                <a:solidFill>
                  <a:srgbClr val="000000"/>
                </a:solidFill>
                <a:latin typeface="droid_arabic_naskh_regular"/>
              </a:rPr>
              <a:t>&gt;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تستخدمه لإضافة خانة في السطر تمثل عنوان, أي النص الذي تضعه فيها يظهر بخط عريض و في المنتصف.</a:t>
            </a:r>
          </a:p>
          <a:p>
            <a:pPr algn="r" rt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 </a:t>
            </a:r>
            <a:r>
              <a:rPr lang="en-US" dirty="0">
                <a:solidFill>
                  <a:srgbClr val="000000"/>
                </a:solidFill>
                <a:latin typeface="droid_arabic_naskh_regular"/>
              </a:rPr>
              <a:t>&lt;td&gt;&lt;/td&gt;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 تستخدمه لإضافة خانة في السطر تمثل معلومة عادية, أي النص الذي تضعه فيها يظهر كنصر عادي.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4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D98FFE-A532-41C8-B085-91DBD28FB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85" y="527377"/>
            <a:ext cx="5598941" cy="55080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708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DA46-1E08-44CE-84C1-E11E8DCB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765" y="-79859"/>
            <a:ext cx="10515600" cy="1020763"/>
          </a:xfrm>
        </p:spPr>
        <p:txBody>
          <a:bodyPr/>
          <a:lstStyle/>
          <a:p>
            <a:pPr algn="r"/>
            <a:r>
              <a:rPr lang="ar-SA" dirty="0"/>
              <a:t>خصائص الجدول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793D5-7533-461D-9752-F13B32999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904"/>
            <a:ext cx="12006470" cy="5236059"/>
          </a:xfrm>
        </p:spPr>
        <p:txBody>
          <a:bodyPr>
            <a:normAutofit fontScale="92500" lnSpcReduction="10000"/>
          </a:bodyPr>
          <a:lstStyle/>
          <a:p>
            <a:pPr algn="r" rtl="1" fontAlgn="ctr">
              <a:lnSpc>
                <a:spcPct val="150000"/>
              </a:lnSpc>
            </a:pP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هناك ثلاث خصائص يمكنك إضافتها للعمود لجعله يظهر بشكل أفضل و هي التالية:</a:t>
            </a:r>
          </a:p>
          <a:p>
            <a:pPr algn="r" rt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border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 يمكنك استخدامها لإظهار خطوط الجدول, الرقم الذي نعطيه لها يمثل حجم الخطوط التي سيتم وضعها بين الأسطر و الأعمدة.</a:t>
            </a:r>
          </a:p>
          <a:p>
            <a:pPr algn="r" rt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width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 يمكنك استخدامها لتحديد عرض الجدول بنفسك بدل جعل المتصفح يفعل ذلك, الرقم الذي نعطيه لها يمثل عرض الجدول.</a:t>
            </a:r>
          </a:p>
          <a:p>
            <a:pPr algn="r" rt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height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يمكنك استخدامها لتحديد طول الجدول بنفسك بدل جعل المتصفح يفعل ذلك, الرقم الذي نعطيه لها يمثل طول الجدول.</a:t>
            </a:r>
          </a:p>
          <a:p>
            <a:pPr algn="r" rtl="1" fontAlgn="ctr">
              <a:lnSpc>
                <a:spcPct val="150000"/>
              </a:lnSpc>
            </a:pP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سنضيف الخاصية 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border=</a:t>
            </a:r>
            <a:r>
              <a:rPr lang="en-US" b="1" i="0" dirty="0">
                <a:solidFill>
                  <a:srgbClr val="880000"/>
                </a:solidFill>
                <a:effectLst/>
                <a:latin typeface="inherit"/>
              </a:rPr>
              <a:t>"1"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في جميع الأمثلة التي نضعها حتى تظهر خطوط الجدول.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5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D6B35B-F888-4C99-AE56-F4C40BB05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6" y="1527071"/>
            <a:ext cx="11846048" cy="38038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620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A273-1D53-4F9A-9694-4AE5ED52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دمج خانات الجدول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43F2B-C435-42EE-9B47-9489D43C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 fontAlgn="ctr">
              <a:lnSpc>
                <a:spcPct val="150000"/>
              </a:lnSpc>
            </a:pP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في حال أردت دمج خانات الجدول فهناك خاصيّتين يمكنك استخدامهما لأجل ذلك:</a:t>
            </a:r>
          </a:p>
          <a:p>
            <a:pPr algn="r" rt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herit"/>
              </a:rPr>
              <a:t>colspan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نستخدمها لدمج الخانات الموجودة على نفس السطر.</a:t>
            </a:r>
          </a:p>
          <a:p>
            <a:pPr algn="r" rt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inherit"/>
              </a:rPr>
              <a:t>rowspan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 نستخدمها لدمج الخانات الموجودة على أكثر من سطر.</a:t>
            </a:r>
          </a:p>
          <a:p>
            <a:pPr algn="r" rtl="1" fontAlgn="ctr">
              <a:lnSpc>
                <a:spcPct val="150000"/>
              </a:lnSpc>
            </a:pPr>
            <a:r>
              <a:rPr lang="ar-SA" b="1" i="0" dirty="0">
                <a:solidFill>
                  <a:srgbClr val="FF0000"/>
                </a:solidFill>
                <a:effectLst/>
                <a:latin typeface="droid_arabic_naskh_regular"/>
              </a:rPr>
              <a:t>ملاحظة: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herit"/>
              </a:rPr>
              <a:t>colspan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 و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herit"/>
              </a:rPr>
              <a:t>rowspan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 يمكن استخدامهما مع الوسم 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roid_arabic_naskh_regular"/>
              </a:rPr>
              <a:t>th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&gt;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و الوسم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 &lt;td&gt;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droid_arabic_naskh_regular"/>
              </a:rPr>
              <a:t> </a:t>
            </a:r>
            <a:r>
              <a:rPr lang="ar-SA" b="0" i="0" dirty="0">
                <a:solidFill>
                  <a:srgbClr val="000000"/>
                </a:solidFill>
                <a:effectLst/>
                <a:latin typeface="droid_arabic_naskh_regular"/>
              </a:rPr>
              <a:t>فقط.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5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B4CE92-4564-4E31-9043-F77563EEE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75"/>
          <a:stretch/>
        </p:blipFill>
        <p:spPr>
          <a:xfrm>
            <a:off x="528429" y="137763"/>
            <a:ext cx="3646006" cy="65824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F428EB-776E-494C-981B-50A52C126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580" y="867873"/>
            <a:ext cx="3315946" cy="54605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295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A7AF-681E-448D-8163-9FE2A884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إضافة عنوان للجدول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E0853-F2CD-492B-BAB6-1B40D482F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6" y="1690688"/>
            <a:ext cx="11515728" cy="49654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443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9322-7ED3-45F4-9BE6-0FF61236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9810"/>
          </a:xfrm>
        </p:spPr>
        <p:txBody>
          <a:bodyPr>
            <a:normAutofit/>
          </a:bodyPr>
          <a:lstStyle/>
          <a:p>
            <a:pPr algn="r" rtl="1"/>
            <a:r>
              <a:rPr lang="ar-SA" dirty="0"/>
              <a:t>التنسيقات المستخدمة مع الجداول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8AD69-1929-4C92-8900-A3214EB4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552" y="899811"/>
            <a:ext cx="5392814" cy="595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2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272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droid_arabic_naskh_regular</vt:lpstr>
      <vt:lpstr>inherit</vt:lpstr>
      <vt:lpstr>Office Theme</vt:lpstr>
      <vt:lpstr>الجداول  CSS-HTML</vt:lpstr>
      <vt:lpstr>الجداول</vt:lpstr>
      <vt:lpstr>PowerPoint Presentation</vt:lpstr>
      <vt:lpstr>خصائص الجدول</vt:lpstr>
      <vt:lpstr>PowerPoint Presentation</vt:lpstr>
      <vt:lpstr>دمج خانات الجدول </vt:lpstr>
      <vt:lpstr>PowerPoint Presentation</vt:lpstr>
      <vt:lpstr>إضافة عنوان للجدول</vt:lpstr>
      <vt:lpstr>التنسيقات المستخدمة مع الجداول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القوائم والجداول - HTML</dc:title>
  <dc:creator>معاذ محمد دردير</dc:creator>
  <cp:lastModifiedBy>معاذ محمد دردير</cp:lastModifiedBy>
  <cp:revision>12</cp:revision>
  <dcterms:created xsi:type="dcterms:W3CDTF">2021-02-08T08:26:02Z</dcterms:created>
  <dcterms:modified xsi:type="dcterms:W3CDTF">2021-10-23T20:24:14Z</dcterms:modified>
</cp:coreProperties>
</file>