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24"/>
  </p:notesMasterIdLst>
  <p:handoutMasterIdLst>
    <p:handoutMasterId r:id="rId25"/>
  </p:handoutMasterIdLst>
  <p:sldIdLst>
    <p:sldId id="256" r:id="rId2"/>
    <p:sldId id="295" r:id="rId3"/>
    <p:sldId id="268" r:id="rId4"/>
    <p:sldId id="329" r:id="rId5"/>
    <p:sldId id="328" r:id="rId6"/>
    <p:sldId id="257" r:id="rId7"/>
    <p:sldId id="296" r:id="rId8"/>
    <p:sldId id="297" r:id="rId9"/>
    <p:sldId id="298" r:id="rId10"/>
    <p:sldId id="258" r:id="rId11"/>
    <p:sldId id="299" r:id="rId12"/>
    <p:sldId id="303" r:id="rId13"/>
    <p:sldId id="304" r:id="rId14"/>
    <p:sldId id="305" r:id="rId15"/>
    <p:sldId id="330" r:id="rId16"/>
    <p:sldId id="300" r:id="rId17"/>
    <p:sldId id="306" r:id="rId18"/>
    <p:sldId id="307" r:id="rId19"/>
    <p:sldId id="308" r:id="rId20"/>
    <p:sldId id="309" r:id="rId21"/>
    <p:sldId id="310" r:id="rId22"/>
    <p:sldId id="331"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4660"/>
  </p:normalViewPr>
  <p:slideViewPr>
    <p:cSldViewPr snapToGrid="0" snapToObjects="1">
      <p:cViewPr varScale="1">
        <p:scale>
          <a:sx n="74" d="100"/>
          <a:sy n="74" d="100"/>
        </p:scale>
        <p:origin x="1470" y="6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عبدالله الربيعان" userId="a82f84b1272e1a3d" providerId="LiveId" clId="{B81A5BE5-D897-42C0-8711-181584000879}"/>
    <pc:docChg chg="modSld">
      <pc:chgData name="عبدالله الربيعان" userId="a82f84b1272e1a3d" providerId="LiveId" clId="{B81A5BE5-D897-42C0-8711-181584000879}" dt="2022-02-23T07:59:54.269" v="4" actId="14734"/>
      <pc:docMkLst>
        <pc:docMk/>
      </pc:docMkLst>
      <pc:sldChg chg="modSp mod">
        <pc:chgData name="عبدالله الربيعان" userId="a82f84b1272e1a3d" providerId="LiveId" clId="{B81A5BE5-D897-42C0-8711-181584000879}" dt="2022-02-23T07:59:54.269" v="4" actId="14734"/>
        <pc:sldMkLst>
          <pc:docMk/>
          <pc:sldMk cId="0" sldId="257"/>
        </pc:sldMkLst>
        <pc:graphicFrameChg chg="modGraphic">
          <ac:chgData name="عبدالله الربيعان" userId="a82f84b1272e1a3d" providerId="LiveId" clId="{B81A5BE5-D897-42C0-8711-181584000879}" dt="2022-02-23T07:59:54.269" v="4" actId="14734"/>
          <ac:graphicFrameMkLst>
            <pc:docMk/>
            <pc:sldMk cId="0" sldId="257"/>
            <ac:graphicFrameMk id="5"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2/23/2022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2/23/2022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22</a:t>
            </a:fld>
            <a:endParaRPr lang="en-US"/>
          </a:p>
        </p:txBody>
      </p:sp>
    </p:spTree>
    <p:extLst>
      <p:ext uri="{BB962C8B-B14F-4D97-AF65-F5344CB8AC3E}">
        <p14:creationId xmlns:p14="http://schemas.microsoft.com/office/powerpoint/2010/main" val="2076529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grpSp>
        <p:nvGrpSpPr>
          <p:cNvPr id="2" name="Group 1"/>
          <p:cNvGrpSpPr/>
          <p:nvPr userDrawn="1"/>
        </p:nvGrpSpPr>
        <p:grpSpPr>
          <a:xfrm>
            <a:off x="457200" y="256035"/>
            <a:ext cx="8218749" cy="1163191"/>
            <a:chOff x="457200" y="256035"/>
            <a:chExt cx="8218749" cy="1163191"/>
          </a:xfrm>
        </p:grpSpPr>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16696" y="256035"/>
              <a:ext cx="959253" cy="1152000"/>
            </a:xfrm>
            <a:prstGeom prst="rect">
              <a:avLst/>
            </a:prstGeom>
          </p:spPr>
        </p:pic>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76820505"/>
              </p:ext>
            </p:extLst>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a:t>
                      </a:r>
                      <a:r>
                        <a:rPr lang="en-GB" sz="1400" dirty="0">
                          <a:solidFill>
                            <a:srgbClr val="FF0000"/>
                          </a:solidFill>
                          <a:latin typeface="Arial"/>
                          <a:cs typeface="Arial"/>
                        </a:rPr>
                        <a:t>users</a:t>
                      </a:r>
                      <a:r>
                        <a:rPr lang="en-GB" sz="1400" dirty="0">
                          <a:latin typeface="Arial"/>
                          <a:cs typeface="Arial"/>
                        </a:rPr>
                        <a:t>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t>
            </a:r>
            <a:r>
              <a:rPr lang="en-US" dirty="0">
                <a:solidFill>
                  <a:srgbClr val="FF0000"/>
                </a:solidFill>
              </a:rPr>
              <a:t>all aspects of software production </a:t>
            </a:r>
            <a:r>
              <a:rPr lang="en-US" dirty="0"/>
              <a:t>from the early stages of system specification through to maintaining the system after it has gone into use.</a:t>
            </a:r>
          </a:p>
          <a:p>
            <a:r>
              <a:rPr lang="en-US" dirty="0"/>
              <a:t>Engineering discipline</a:t>
            </a:r>
          </a:p>
          <a:p>
            <a:pPr lvl="1"/>
            <a:r>
              <a:rPr lang="en-US" dirty="0"/>
              <a:t>Using appropriate theories and methods to </a:t>
            </a:r>
            <a:r>
              <a:rPr lang="en-US" dirty="0">
                <a:solidFill>
                  <a:srgbClr val="FF0000"/>
                </a:solidFill>
              </a:rPr>
              <a:t>solve problems </a:t>
            </a:r>
            <a:r>
              <a:rPr lang="en-US" dirty="0"/>
              <a:t>bearing in mind organizational and financial constraints.</a:t>
            </a:r>
          </a:p>
          <a:p>
            <a:r>
              <a:rPr lang="en-US" dirty="0"/>
              <a:t>All aspects of software production</a:t>
            </a:r>
          </a:p>
          <a:p>
            <a:pPr lvl="1"/>
            <a:r>
              <a:rPr lang="en-US" dirty="0">
                <a:solidFill>
                  <a:srgbClr val="FF0000"/>
                </a:solidFill>
              </a:rPr>
              <a:t>Not just technical process </a:t>
            </a:r>
            <a:r>
              <a:rPr lang="en-US" dirty="0"/>
              <a:t>of development. </a:t>
            </a:r>
            <a:r>
              <a:rPr lang="en-US" dirty="0">
                <a:solidFill>
                  <a:srgbClr val="FF0000"/>
                </a:solidFill>
              </a:rPr>
              <a:t>Also project management </a:t>
            </a:r>
            <a:r>
              <a:rPr lang="en-US" dirty="0"/>
              <a:t>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a:t>
            </a:r>
            <a:r>
              <a:rPr lang="en-GB" dirty="0">
                <a:solidFill>
                  <a:srgbClr val="FF0000"/>
                </a:solidFill>
              </a:rPr>
              <a:t>individuals and society rely on advanced software systems</a:t>
            </a:r>
            <a:r>
              <a:rPr lang="en-GB" dirty="0"/>
              <a:t>. We need to be able to produce reliable and trustworthy systems economically and quickly.</a:t>
            </a:r>
          </a:p>
          <a:p>
            <a:r>
              <a:rPr lang="en-GB" dirty="0"/>
              <a:t>It is usually cheaper, in the long run, to </a:t>
            </a:r>
            <a:r>
              <a:rPr lang="en-GB" dirty="0">
                <a:solidFill>
                  <a:srgbClr val="FF0000"/>
                </a:solidFill>
              </a:rPr>
              <a:t>use software engineering methods and techniques for software systems rather than just write the programs as if it was a personal programming project</a:t>
            </a:r>
            <a:r>
              <a:rPr lang="en-GB" dirty="0"/>
              <a: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a:t>
            </a:r>
            <a:r>
              <a:rPr lang="en-GB" dirty="0">
                <a:solidFill>
                  <a:srgbClr val="FF0000"/>
                </a:solidFill>
              </a:rPr>
              <a:t>specification</a:t>
            </a:r>
            <a:r>
              <a:rPr lang="en-GB" dirty="0"/>
              <a:t>, where customers and engineers define the software that is to be produced and the constraints on its operation.</a:t>
            </a:r>
          </a:p>
          <a:p>
            <a:r>
              <a:rPr lang="en-GB" dirty="0"/>
              <a:t>Software </a:t>
            </a:r>
            <a:r>
              <a:rPr lang="en-GB" dirty="0">
                <a:solidFill>
                  <a:srgbClr val="FF0000"/>
                </a:solidFill>
              </a:rPr>
              <a:t>development</a:t>
            </a:r>
            <a:r>
              <a:rPr lang="en-GB" dirty="0"/>
              <a:t>, where the software is designed and programmed.</a:t>
            </a:r>
          </a:p>
          <a:p>
            <a:r>
              <a:rPr lang="en-GB" dirty="0"/>
              <a:t>Software </a:t>
            </a:r>
            <a:r>
              <a:rPr lang="en-GB" dirty="0">
                <a:solidFill>
                  <a:srgbClr val="FF0000"/>
                </a:solidFill>
              </a:rPr>
              <a:t>validation</a:t>
            </a:r>
            <a:r>
              <a:rPr lang="en-GB" dirty="0"/>
              <a:t>, where the software is checked to ensure that it is what the customer requires.</a:t>
            </a:r>
          </a:p>
          <a:p>
            <a:r>
              <a:rPr lang="en-GB" dirty="0"/>
              <a:t>Software </a:t>
            </a:r>
            <a:r>
              <a:rPr lang="en-GB" dirty="0">
                <a:solidFill>
                  <a:srgbClr val="FF0000"/>
                </a:solidFill>
              </a:rPr>
              <a:t>evolution</a:t>
            </a:r>
            <a:r>
              <a:rPr lang="en-GB" dirty="0"/>
              <a:t>,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solidFill>
                  <a:srgbClr val="FF0000"/>
                </a:solidFill>
              </a:rPr>
              <a:t>Heterogeneity </a:t>
            </a:r>
          </a:p>
          <a:p>
            <a:pPr lvl="1"/>
            <a:r>
              <a:rPr lang="en-GB" dirty="0"/>
              <a:t>Increasingly, systems are required to operate as distributed systems across networks that include different types of computer and mobile devices. </a:t>
            </a:r>
          </a:p>
          <a:p>
            <a:r>
              <a:rPr lang="en-GB" dirty="0">
                <a:solidFill>
                  <a:srgbClr val="FF0000"/>
                </a:solidFill>
              </a:rPr>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solidFill>
                  <a:srgbClr val="FF0000"/>
                </a:solidFill>
              </a:rPr>
              <a:t>Security and trust </a:t>
            </a:r>
          </a:p>
          <a:p>
            <a:pPr lvl="1"/>
            <a:r>
              <a:rPr lang="en-GB" dirty="0"/>
              <a:t>As software is intertwined with all aspects of our lives, it is essential that we can trust that software. </a:t>
            </a:r>
          </a:p>
          <a:p>
            <a:r>
              <a:rPr lang="en-GB" dirty="0">
                <a:solidFill>
                  <a:srgbClr val="FF0000"/>
                </a:solidFill>
              </a:rPr>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a:t>
            </a:r>
            <a:r>
              <a:rPr lang="en-US" dirty="0">
                <a:solidFill>
                  <a:srgbClr val="FF0000"/>
                </a:solidFill>
              </a:rPr>
              <a:t>there is no universal set of software techniques that is applicable to all of these.</a:t>
            </a:r>
          </a:p>
          <a:p>
            <a:r>
              <a:rPr lang="en-US" dirty="0"/>
              <a:t>The software engineering methods and tools </a:t>
            </a:r>
            <a:r>
              <a:rPr lang="en-US" dirty="0">
                <a:solidFill>
                  <a:srgbClr val="FF0000"/>
                </a:solidFill>
              </a:rPr>
              <a:t>used depend on the type of application being developed</a:t>
            </a:r>
            <a:r>
              <a:rPr lang="en-US" dirty="0"/>
              <a:t>,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solidFill>
                  <a:srgbClr val="FF0000"/>
                </a:solidFill>
              </a:rPr>
              <a:t>Stand-alone applications </a:t>
            </a:r>
          </a:p>
          <a:p>
            <a:pPr lvl="1"/>
            <a:r>
              <a:rPr lang="en-GB" dirty="0"/>
              <a:t>These are application systems that run on a local computer, such as a PC. They include all necessary functionality and do not need to be connected to a network. </a:t>
            </a:r>
          </a:p>
          <a:p>
            <a:r>
              <a:rPr lang="en-GB" dirty="0">
                <a:solidFill>
                  <a:srgbClr val="FF0000"/>
                </a:solidFill>
              </a:rPr>
              <a:t>Interactive transaction-based applications</a:t>
            </a:r>
            <a:r>
              <a:rPr lang="en-GB" i="1" dirty="0">
                <a:solidFill>
                  <a:srgbClr val="FF0000"/>
                </a:solidFill>
              </a:rPr>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solidFill>
                  <a:srgbClr val="FF0000"/>
                </a:solidFill>
              </a:rPr>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solidFill>
                  <a:srgbClr val="FF0000"/>
                </a:solidFill>
              </a:rPr>
              <a:t>Batch processing systems </a:t>
            </a:r>
          </a:p>
          <a:p>
            <a:pPr lvl="1"/>
            <a:r>
              <a:rPr lang="en-GB" dirty="0"/>
              <a:t>These are business systems that are designed to process data in large batches. They process large numbers of individual inputs to create corresponding outputs. </a:t>
            </a:r>
          </a:p>
          <a:p>
            <a:r>
              <a:rPr lang="en-GB" dirty="0">
                <a:solidFill>
                  <a:srgbClr val="FF0000"/>
                </a:solidFill>
              </a:rPr>
              <a:t>Entertainment systems </a:t>
            </a:r>
          </a:p>
          <a:p>
            <a:pPr lvl="1"/>
            <a:r>
              <a:rPr lang="en-GB" dirty="0"/>
              <a:t>These are systems that are primarily for personal use and which are intended to entertain the user. </a:t>
            </a:r>
          </a:p>
          <a:p>
            <a:r>
              <a:rPr lang="en-GB" dirty="0">
                <a:solidFill>
                  <a:srgbClr val="FF0000"/>
                </a:solidFill>
              </a:rPr>
              <a:t>Systems for modelling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solidFill>
                  <a:srgbClr val="FF0000"/>
                </a:solidFill>
              </a:rPr>
              <a:t>Data collection systems </a:t>
            </a:r>
            <a:r>
              <a:rPr lang="en-GB" i="1" dirty="0">
                <a:solidFill>
                  <a:srgbClr val="FF0000"/>
                </a:solidFill>
              </a:rPr>
              <a:t>	</a:t>
            </a:r>
          </a:p>
          <a:p>
            <a:pPr lvl="1"/>
            <a:r>
              <a:rPr lang="en-GB" dirty="0"/>
              <a:t>These are systems that collect data from their environment using a set of sensors and send that data to other systems for processing. </a:t>
            </a:r>
          </a:p>
          <a:p>
            <a:r>
              <a:rPr lang="en-GB" dirty="0">
                <a:solidFill>
                  <a:srgbClr val="FF0000"/>
                </a:solidFill>
              </a:rPr>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endParaRPr lang="en-US" dirty="0"/>
          </a:p>
          <a:p>
            <a:endParaRPr lang="en-US" dirty="0"/>
          </a:p>
          <a:p>
            <a:r>
              <a:rPr lang="en-US" dirty="0"/>
              <a:t>Professional software development</a:t>
            </a:r>
          </a:p>
          <a:p>
            <a:pPr lvl="1"/>
            <a:r>
              <a:rPr lang="en-US" dirty="0"/>
              <a:t>What is meant by software engineering.</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solidFill>
                  <a:srgbClr val="FF0000"/>
                </a:solidFill>
              </a:rPr>
              <a:t>Systems should be developed using a managed and understood development process. </a:t>
            </a:r>
            <a:r>
              <a:rPr lang="en-GB" dirty="0"/>
              <a:t>Of course, different processes are used for different types of software.</a:t>
            </a:r>
          </a:p>
          <a:p>
            <a:pPr lvl="1"/>
            <a:r>
              <a:rPr lang="en-GB" dirty="0">
                <a:solidFill>
                  <a:srgbClr val="FF0000"/>
                </a:solidFill>
              </a:rPr>
              <a:t>Dependability and performance </a:t>
            </a:r>
            <a:r>
              <a:rPr lang="en-GB" dirty="0"/>
              <a:t>are important for all types of system. </a:t>
            </a:r>
          </a:p>
          <a:p>
            <a:pPr lvl="1"/>
            <a:r>
              <a:rPr lang="en-GB" dirty="0">
                <a:solidFill>
                  <a:srgbClr val="FF0000"/>
                </a:solidFill>
              </a:rPr>
              <a:t>Understanding and managing the software specification </a:t>
            </a:r>
            <a:r>
              <a:rPr lang="en-GB" dirty="0"/>
              <a:t>and requirements (</a:t>
            </a:r>
            <a:r>
              <a:rPr lang="en-GB" dirty="0">
                <a:solidFill>
                  <a:srgbClr val="FF0000"/>
                </a:solidFill>
              </a:rPr>
              <a:t>what the software should do</a:t>
            </a:r>
            <a:r>
              <a:rPr lang="en-GB" dirty="0"/>
              <a:t>) are important. </a:t>
            </a:r>
          </a:p>
          <a:p>
            <a:pPr lvl="1"/>
            <a:r>
              <a:rPr lang="en-GB" dirty="0">
                <a:solidFill>
                  <a:srgbClr val="FF0000"/>
                </a:solidFill>
              </a:rPr>
              <a:t>Where appropriate</a:t>
            </a:r>
            <a:r>
              <a:rPr lang="en-GB" dirty="0"/>
              <a:t>, you should </a:t>
            </a:r>
            <a:r>
              <a:rPr lang="en-GB" dirty="0">
                <a:solidFill>
                  <a:srgbClr val="FF0000"/>
                </a:solidFill>
              </a:rPr>
              <a:t>reuse </a:t>
            </a:r>
            <a:r>
              <a:rPr lang="en-GB" dirty="0"/>
              <a:t>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solidFill>
                  <a:srgbClr val="FF0000"/>
                </a:solidFill>
              </a:rPr>
              <a:t>Software reuse is the dominant approach for constructing web-based systems. </a:t>
            </a:r>
            <a:r>
              <a:rPr lang="en-GB" dirty="0"/>
              <a:t>	When building these systems, you think about how you can assemble them from pre-existing software components and systems.</a:t>
            </a:r>
          </a:p>
          <a:p>
            <a:r>
              <a:rPr lang="en-GB" dirty="0"/>
              <a:t>Incremental and agile development</a:t>
            </a:r>
          </a:p>
          <a:p>
            <a:pPr lvl="1"/>
            <a:r>
              <a:rPr lang="en-GB" dirty="0"/>
              <a:t>Web-based systems </a:t>
            </a:r>
            <a:r>
              <a:rPr lang="en-GB" dirty="0">
                <a:solidFill>
                  <a:srgbClr val="FF0000"/>
                </a:solidFill>
              </a:rPr>
              <a:t>should be developed and delivered incrementally</a:t>
            </a:r>
            <a:r>
              <a:rPr lang="en-GB" dirty="0"/>
              <a:t>.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The costs of software on a PC are often greater than the hardware cost.</a:t>
            </a:r>
          </a:p>
          <a:p>
            <a:endParaRPr lang="en-GB" dirty="0"/>
          </a:p>
          <a:p>
            <a:pPr marL="0" indent="0">
              <a:buNone/>
            </a:pPr>
            <a:endParaRPr lang="en-GB" dirty="0"/>
          </a:p>
          <a:p>
            <a:r>
              <a:rPr lang="en-GB" dirty="0"/>
              <a:t>Maintenance costs may be several times development costs.</a:t>
            </a:r>
          </a:p>
          <a:p>
            <a:pPr marL="0" indent="0">
              <a:buNone/>
            </a:pPr>
            <a:endParaRPr lang="en-GB" dirty="0"/>
          </a:p>
          <a:p>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77193332"/>
              </p:ext>
            </p:extLst>
          </p:nvPr>
        </p:nvGraphicFramePr>
        <p:xfrm>
          <a:off x="528034" y="2182949"/>
          <a:ext cx="8158766" cy="3803790"/>
        </p:xfrm>
        <a:graphic>
          <a:graphicData uri="http://schemas.openxmlformats.org/drawingml/2006/table">
            <a:tbl>
              <a:tblPr firstRow="1" bandRow="1">
                <a:tableStyleId>{B301B821-A1FF-4177-AEE7-76D212191A09}</a:tableStyleId>
              </a:tblPr>
              <a:tblGrid>
                <a:gridCol w="3541690">
                  <a:extLst>
                    <a:ext uri="{9D8B030D-6E8A-4147-A177-3AD203B41FA5}">
                      <a16:colId xmlns:a16="http://schemas.microsoft.com/office/drawing/2014/main" val="20000"/>
                    </a:ext>
                  </a:extLst>
                </a:gridCol>
                <a:gridCol w="4617076">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a:t>
                      </a:r>
                      <a:r>
                        <a:rPr lang="en-GB" sz="1400" dirty="0">
                          <a:solidFill>
                            <a:srgbClr val="FF0000"/>
                          </a:solidFill>
                          <a:latin typeface="Arial"/>
                          <a:cs typeface="Arial"/>
                        </a:rPr>
                        <a:t>functionality</a:t>
                      </a:r>
                      <a:r>
                        <a:rPr lang="en-GB" sz="1400" dirty="0">
                          <a:latin typeface="Arial"/>
                          <a:cs typeface="Arial"/>
                        </a:rPr>
                        <a:t> and </a:t>
                      </a:r>
                      <a:r>
                        <a:rPr lang="en-GB" sz="1400" dirty="0">
                          <a:solidFill>
                            <a:srgbClr val="FF0000"/>
                          </a:solidFill>
                          <a:latin typeface="Arial"/>
                          <a:cs typeface="Arial"/>
                        </a:rPr>
                        <a:t>performance</a:t>
                      </a:r>
                      <a:r>
                        <a:rPr lang="en-GB" sz="1400" dirty="0">
                          <a:latin typeface="Arial"/>
                          <a:cs typeface="Arial"/>
                        </a:rPr>
                        <a:t> to the user and should be </a:t>
                      </a:r>
                      <a:r>
                        <a:rPr lang="en-GB" sz="1400" dirty="0">
                          <a:solidFill>
                            <a:srgbClr val="FF0000"/>
                          </a:solidFill>
                          <a:latin typeface="Arial"/>
                          <a:cs typeface="Arial"/>
                        </a:rPr>
                        <a:t>maintainable</a:t>
                      </a:r>
                      <a:r>
                        <a:rPr lang="en-GB" sz="1400" dirty="0">
                          <a:latin typeface="Arial"/>
                          <a:cs typeface="Arial"/>
                        </a:rPr>
                        <a:t>, </a:t>
                      </a:r>
                      <a:r>
                        <a:rPr lang="en-GB" sz="1400" dirty="0">
                          <a:solidFill>
                            <a:srgbClr val="FF0000"/>
                          </a:solidFill>
                          <a:latin typeface="Arial"/>
                          <a:cs typeface="Arial"/>
                        </a:rPr>
                        <a:t>dependable</a:t>
                      </a:r>
                      <a:r>
                        <a:rPr lang="en-GB" sz="1400" dirty="0">
                          <a:latin typeface="Arial"/>
                          <a:cs typeface="Arial"/>
                        </a:rPr>
                        <a:t> and </a:t>
                      </a:r>
                      <a:r>
                        <a:rPr lang="en-GB" sz="1400" dirty="0">
                          <a:solidFill>
                            <a:srgbClr val="FF0000"/>
                          </a:solidFill>
                          <a:latin typeface="Arial"/>
                          <a:cs typeface="Arial"/>
                        </a:rPr>
                        <a:t>usable</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t>
                      </a:r>
                      <a:r>
                        <a:rPr lang="en-GB" sz="1400" dirty="0">
                          <a:solidFill>
                            <a:srgbClr val="FF0000"/>
                          </a:solidFill>
                          <a:latin typeface="Arial"/>
                          <a:cs typeface="Arial"/>
                        </a:rPr>
                        <a:t>all</a:t>
                      </a:r>
                      <a:r>
                        <a:rPr lang="en-GB" sz="1400" dirty="0">
                          <a:latin typeface="Arial"/>
                          <a:cs typeface="Arial"/>
                        </a:rPr>
                        <a:t>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dirty="0">
                          <a:latin typeface="Arial"/>
                          <a:cs typeface="Arial"/>
                        </a:rPr>
                        <a:t>What are the fundamental software engineering activities?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a:t>
                      </a:r>
                      <a:r>
                        <a:rPr lang="en-GB" sz="1400" dirty="0">
                          <a:solidFill>
                            <a:srgbClr val="FF0000"/>
                          </a:solidFill>
                          <a:latin typeface="Arial"/>
                          <a:cs typeface="Arial"/>
                        </a:rPr>
                        <a:t>specification</a:t>
                      </a:r>
                      <a:r>
                        <a:rPr lang="en-GB" sz="1400" dirty="0">
                          <a:latin typeface="Arial"/>
                          <a:cs typeface="Arial"/>
                        </a:rPr>
                        <a:t>, software </a:t>
                      </a:r>
                      <a:r>
                        <a:rPr lang="en-GB" sz="1400" dirty="0">
                          <a:solidFill>
                            <a:srgbClr val="FF0000"/>
                          </a:solidFill>
                          <a:latin typeface="Arial"/>
                          <a:cs typeface="Arial"/>
                        </a:rPr>
                        <a:t>development</a:t>
                      </a:r>
                      <a:r>
                        <a:rPr lang="en-GB" sz="1400" dirty="0">
                          <a:latin typeface="Arial"/>
                          <a:cs typeface="Arial"/>
                        </a:rPr>
                        <a:t>, software </a:t>
                      </a:r>
                      <a:r>
                        <a:rPr lang="en-GB" sz="1400" dirty="0">
                          <a:solidFill>
                            <a:srgbClr val="FF0000"/>
                          </a:solidFill>
                          <a:latin typeface="Arial"/>
                          <a:cs typeface="Arial"/>
                        </a:rPr>
                        <a:t>validation</a:t>
                      </a:r>
                      <a:r>
                        <a:rPr lang="en-GB" sz="1400" dirty="0">
                          <a:latin typeface="Arial"/>
                          <a:cs typeface="Arial"/>
                        </a:rPr>
                        <a:t> and software </a:t>
                      </a:r>
                      <a:r>
                        <a:rPr lang="en-GB" sz="1400" dirty="0">
                          <a:solidFill>
                            <a:srgbClr val="FF0000"/>
                          </a:solidFill>
                          <a:latin typeface="Arial"/>
                          <a:cs typeface="Arial"/>
                        </a:rPr>
                        <a:t>evolution</a:t>
                      </a:r>
                      <a:r>
                        <a:rPr lang="en-GB" sz="1400" dirty="0">
                          <a:latin typeface="Arial"/>
                          <a:cs typeface="Arial"/>
                        </a:rPr>
                        <a: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dirty="0">
                          <a:latin typeface="Arial"/>
                          <a:cs typeface="Arial"/>
                        </a:rPr>
                        <a:t>What is the difference between software engineering and system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t>
                      </a:r>
                      <a:r>
                        <a:rPr lang="en-GB" sz="1400" dirty="0">
                          <a:solidFill>
                            <a:srgbClr val="FF0000"/>
                          </a:solidFill>
                          <a:latin typeface="Arial"/>
                          <a:cs typeface="Arial"/>
                        </a:rPr>
                        <a:t>all aspects of computer-based</a:t>
                      </a:r>
                      <a:r>
                        <a:rPr lang="en-GB" sz="1400" dirty="0">
                          <a:latin typeface="Arial"/>
                          <a:cs typeface="Arial"/>
                        </a:rPr>
                        <a:t> systems development including hardware, software and process engineering. Software engineering is </a:t>
                      </a:r>
                      <a:r>
                        <a:rPr lang="en-GB" sz="1400" dirty="0">
                          <a:solidFill>
                            <a:srgbClr val="FF0000"/>
                          </a:solidFill>
                          <a:latin typeface="Arial"/>
                          <a:cs typeface="Arial"/>
                        </a:rPr>
                        <a:t>part</a:t>
                      </a:r>
                      <a:r>
                        <a:rPr lang="en-GB" sz="1400" dirty="0">
                          <a:latin typeface="Arial"/>
                          <a:cs typeface="Arial"/>
                        </a:rPr>
                        <a: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2748894"/>
              </p:ext>
            </p:extLst>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a:t>
                      </a:r>
                      <a:r>
                        <a:rPr lang="en-GB" sz="1400" dirty="0">
                          <a:solidFill>
                            <a:srgbClr val="FF0000"/>
                          </a:solidFill>
                          <a:latin typeface="Arial"/>
                          <a:cs typeface="Arial"/>
                        </a:rPr>
                        <a:t>increasing diversity</a:t>
                      </a:r>
                      <a:r>
                        <a:rPr lang="en-GB" sz="1400" dirty="0">
                          <a:solidFill>
                            <a:schemeClr val="tx1"/>
                          </a:solidFill>
                          <a:latin typeface="Arial"/>
                          <a:cs typeface="Arial"/>
                        </a:rPr>
                        <a:t>, demands for </a:t>
                      </a:r>
                      <a:r>
                        <a:rPr lang="en-GB" sz="1400" dirty="0">
                          <a:solidFill>
                            <a:srgbClr val="FF0000"/>
                          </a:solidFill>
                          <a:latin typeface="Arial"/>
                          <a:cs typeface="Arial"/>
                        </a:rPr>
                        <a:t>reduced delivery times </a:t>
                      </a:r>
                      <a:r>
                        <a:rPr lang="en-GB" sz="1400" dirty="0">
                          <a:latin typeface="Arial"/>
                          <a:cs typeface="Arial"/>
                        </a:rPr>
                        <a:t>and developing </a:t>
                      </a:r>
                      <a:r>
                        <a:rPr lang="en-GB" sz="1400" dirty="0">
                          <a:solidFill>
                            <a:srgbClr val="FF0000"/>
                          </a:solidFill>
                          <a:latin typeface="Arial"/>
                          <a:cs typeface="Arial"/>
                        </a:rPr>
                        <a:t>trustworthy software.</a:t>
                      </a:r>
                      <a:endParaRPr lang="en-GB" sz="1400" dirty="0">
                        <a:solidFill>
                          <a:srgbClr val="FF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a:t>
                      </a:r>
                      <a:r>
                        <a:rPr lang="en-GB" sz="1400" dirty="0">
                          <a:solidFill>
                            <a:srgbClr val="FF0000"/>
                          </a:solidFill>
                          <a:latin typeface="Arial"/>
                          <a:cs typeface="Arial"/>
                        </a:rPr>
                        <a:t>60% of software costs are development </a:t>
                      </a:r>
                      <a:r>
                        <a:rPr lang="en-GB" sz="1400" dirty="0">
                          <a:latin typeface="Arial"/>
                          <a:cs typeface="Arial"/>
                        </a:rPr>
                        <a:t>costs, </a:t>
                      </a:r>
                      <a:r>
                        <a:rPr lang="en-GB" sz="1400" dirty="0">
                          <a:solidFill>
                            <a:srgbClr val="FF0000"/>
                          </a:solidFill>
                          <a:latin typeface="Arial"/>
                          <a:cs typeface="Arial"/>
                        </a:rPr>
                        <a:t>40% are testing costs. </a:t>
                      </a:r>
                      <a:r>
                        <a:rPr lang="en-GB" sz="1400" dirty="0">
                          <a:latin typeface="Arial"/>
                          <a:cs typeface="Arial"/>
                        </a:rPr>
                        <a:t>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t>
                      </a:r>
                      <a:r>
                        <a:rPr lang="en-GB" sz="1400" dirty="0">
                          <a:solidFill>
                            <a:srgbClr val="FF0000"/>
                          </a:solidFill>
                          <a:latin typeface="Arial"/>
                          <a:cs typeface="Arial"/>
                        </a:rPr>
                        <a:t>availability of software services </a:t>
                      </a:r>
                      <a:r>
                        <a:rPr lang="en-GB" sz="1400" dirty="0">
                          <a:latin typeface="Arial"/>
                          <a:cs typeface="Arial"/>
                        </a:rPr>
                        <a:t>and the possibility of developing highly </a:t>
                      </a:r>
                      <a:r>
                        <a:rPr lang="en-GB" sz="1400" dirty="0">
                          <a:solidFill>
                            <a:srgbClr val="FF0000"/>
                          </a:solidFill>
                          <a:latin typeface="Arial"/>
                          <a:cs typeface="Arial"/>
                        </a:rPr>
                        <a:t>distributed service-based </a:t>
                      </a:r>
                      <a:r>
                        <a:rPr lang="en-GB" sz="1400" dirty="0">
                          <a:latin typeface="Arial"/>
                          <a:cs typeface="Arial"/>
                        </a:rPr>
                        <a:t>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a:t>
            </a:r>
            <a:r>
              <a:rPr lang="en-US" dirty="0">
                <a:solidFill>
                  <a:srgbClr val="FF0000"/>
                </a:solidFill>
              </a:rPr>
              <a:t>what the software should do </a:t>
            </a:r>
            <a:r>
              <a:rPr lang="en-US" dirty="0"/>
              <a:t>is owned by the software developer and </a:t>
            </a:r>
            <a:r>
              <a:rPr lang="en-US" dirty="0">
                <a:solidFill>
                  <a:srgbClr val="FF0000"/>
                </a:solidFill>
              </a:rPr>
              <a:t>decisions on software change </a:t>
            </a:r>
            <a:r>
              <a:rPr lang="en-US" dirty="0"/>
              <a:t>are made by the developer.</a:t>
            </a:r>
          </a:p>
          <a:p>
            <a:r>
              <a:rPr lang="en-US" dirty="0"/>
              <a:t>Customized products</a:t>
            </a:r>
          </a:p>
          <a:p>
            <a:pPr lvl="1"/>
            <a:r>
              <a:rPr lang="en-US" dirty="0"/>
              <a:t>The specification of </a:t>
            </a:r>
            <a:r>
              <a:rPr lang="en-US" dirty="0">
                <a:solidFill>
                  <a:srgbClr val="FF0000"/>
                </a:solidFill>
              </a:rPr>
              <a:t>what the software should do </a:t>
            </a:r>
            <a:r>
              <a:rPr lang="en-US" dirty="0"/>
              <a:t>is owned by the customer for the software and they make </a:t>
            </a:r>
            <a:r>
              <a:rPr lang="en-US" dirty="0">
                <a:solidFill>
                  <a:srgbClr val="FF0000"/>
                </a:solidFill>
              </a:rPr>
              <a:t>decisions on software changes </a:t>
            </a:r>
            <a:r>
              <a:rPr lang="en-US" dirty="0"/>
              <a:t>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2210</TotalTime>
  <Words>1782</Words>
  <Application>Microsoft Office PowerPoint</Application>
  <PresentationFormat>عرض على الشاشة (4:3)</PresentationFormat>
  <Paragraphs>195</Paragraphs>
  <Slides>22</Slides>
  <Notes>2</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22</vt:i4>
      </vt:variant>
    </vt:vector>
  </HeadingPairs>
  <TitlesOfParts>
    <vt:vector size="26" baseType="lpstr">
      <vt:lpstr>Arial</vt:lpstr>
      <vt:lpstr>Calibri</vt:lpstr>
      <vt:lpstr>Wingdings</vt:lpstr>
      <vt:lpstr>SE10 slides</vt:lpstr>
      <vt:lpstr>Chapter 1- Introduction</vt:lpstr>
      <vt:lpstr>Topics covered</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Web software engineering</vt:lpstr>
      <vt:lpstr>Web software engineering</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عبدالله الربيعان</cp:lastModifiedBy>
  <cp:revision>38</cp:revision>
  <dcterms:created xsi:type="dcterms:W3CDTF">2009-12-29T10:39:27Z</dcterms:created>
  <dcterms:modified xsi:type="dcterms:W3CDTF">2022-02-23T08:01:35Z</dcterms:modified>
</cp:coreProperties>
</file>